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3366"/>
    <a:srgbClr val="FF9900"/>
    <a:srgbClr val="0066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22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847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601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43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351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195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189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629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435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813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908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087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1EDDD-87A4-4917-B989-D46694AA8EAA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C9EB9-64EE-4240-A541-822898744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477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0.wdp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2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21.wdp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2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23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26.wdp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7" Type="http://schemas.microsoft.com/office/2007/relationships/hdphoto" Target="../media/hdphoto29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28.wdp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5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5.wdp"/><Relationship Id="rId7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10.wdp"/><Relationship Id="rId4" Type="http://schemas.openxmlformats.org/officeDocument/2006/relationships/image" Target="../media/image12.png"/><Relationship Id="rId9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18.png"/><Relationship Id="rId10" Type="http://schemas.microsoft.com/office/2007/relationships/hdphoto" Target="../media/hdphoto16.wdp"/><Relationship Id="rId4" Type="http://schemas.microsoft.com/office/2007/relationships/hdphoto" Target="../media/hdphoto5.wdp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5.wdp"/><Relationship Id="rId7" Type="http://schemas.microsoft.com/office/2007/relationships/hdphoto" Target="../media/hdphoto18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17.wdp"/><Relationship Id="rId4" Type="http://schemas.openxmlformats.org/officeDocument/2006/relationships/image" Target="../media/image21.png"/><Relationship Id="rId9" Type="http://schemas.microsoft.com/office/2007/relationships/hdphoto" Target="../media/hdphoto1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sotrudnik\Рабочий стол\3434\бумага 1.pjp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656"/>
            <a:ext cx="9144000" cy="685800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16" y="1484784"/>
            <a:ext cx="8712968" cy="518457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225478" y="116632"/>
            <a:ext cx="8712968" cy="1224136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/>
                </a:solidFill>
                <a:latin typeface="Arial Black" pitchFamily="34" charset="0"/>
              </a:rPr>
              <a:t>ИМЯ ВУЗА СЛАВИТ УЧЁНЫЙ</a:t>
            </a:r>
          </a:p>
          <a:p>
            <a:pPr algn="ctr"/>
            <a:r>
              <a:rPr lang="ru-RU" sz="1400" dirty="0" smtClean="0">
                <a:solidFill>
                  <a:schemeClr val="accent5"/>
                </a:solidFill>
                <a:latin typeface="Arial Black" pitchFamily="34" charset="0"/>
              </a:rPr>
              <a:t>(К 90-летию Волгоградского Государственного Технического Университета)</a:t>
            </a:r>
            <a:endParaRPr lang="ru-RU" sz="1400" dirty="0">
              <a:solidFill>
                <a:schemeClr val="accent5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8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8975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14799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ПАМЯТЬ ОБ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УЧЁНОМ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307732" y="4650900"/>
            <a:ext cx="8584748" cy="1872209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709841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Мемориальная доска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Злотину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Григорию Наумовичу установлена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на жилом доме по адресу: ул. Мира, 13, в Центральном районе Волгограда. На черной плите надпись: "В этом доме жил участник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обороны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Сталинграда, Заслуженный деятель науки, доктор технических наук, профессор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Григорий Наумович, отдавший науке 61 год своей жизни", портрет ученого и маленький букет.</a:t>
            </a:r>
          </a:p>
        </p:txBody>
      </p:sp>
      <p:pic>
        <p:nvPicPr>
          <p:cNvPr id="1027" name="Picture 3" descr="F:\Новая папка (2)\фото 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02243"/>
            <a:ext cx="5400600" cy="3600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792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50" cy="688975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4799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ТРУДЫ Г. Н. ЗЛОТИНА ИЗ ФОНДА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Информационно-библиотечного центра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ВолгГТУ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5397" y="991566"/>
            <a:ext cx="64843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Г. Н. Начальный очаг горения при искровом зажигании гомогенных топливовоздушных смесей в замкнутых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объемах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Электронный ресурс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: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монография / Г. Д.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, Е. А.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Федянов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;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ВолгГТУ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. - Волгоград :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ВолгГТУ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, 2008. - 152 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33164" y="1772816"/>
            <a:ext cx="64765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В монографии изложены результаты теоретических и экспериментальных исследований процессов формирования начального очага горения, инициированного электрической искрой в гомогенных топливовоздушных смесях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909" y="692695"/>
            <a:ext cx="2074163" cy="275217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73016"/>
            <a:ext cx="2074162" cy="266429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4550" y="3914779"/>
            <a:ext cx="6614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Г. Н. Особенности рабочего процесса и пути повышения энергетической эффективности роторно-поршневых двигателей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Ванкеля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Электронный ресурс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: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монография / Г. Н.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, Е. А.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Федянов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;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ВолгГТУ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. - Волгоград :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ВолгГТУ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, 2010. - 120 с.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4550" y="4952716"/>
            <a:ext cx="66145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В монографии рассмотрены особенности рабочего процесса роторно-поршневых двигателей </a:t>
            </a:r>
            <a:r>
              <a:rPr lang="ru-RU" sz="1600" b="1" dirty="0" err="1">
                <a:solidFill>
                  <a:schemeClr val="accent5">
                    <a:lumMod val="75000"/>
                  </a:schemeClr>
                </a:solidFill>
              </a:rPr>
              <a:t>Ванкеля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. Изложены результаты теоретических и экспериментальных исследований работы таких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двигателей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303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4" y="0"/>
            <a:ext cx="9175750" cy="688975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48431" y="1116033"/>
            <a:ext cx="6504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Г. Н. Прикладная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термодинамика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Электронный ресурс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: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учеб. пособие / Г. Н.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, Ю. В. Иванов, Е. А.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Федянов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;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ВолгГТУ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. - Волгоград :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ВолгГТУ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, 2008. - 79 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48999" y="1934948"/>
            <a:ext cx="65380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В пособии излагаются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прикладные вопросы транспортной энергетики, элементы химической кинетики.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885" y="332656"/>
            <a:ext cx="2030413" cy="273630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5599" y="3717032"/>
            <a:ext cx="2033157" cy="263061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2346" y="4195808"/>
            <a:ext cx="6576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Г. Н. Теплотехника и транспортная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энергетика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Электронный ресурс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: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учеб. пособие / Г. Н.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, М. М.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Галимов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;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ВолгГТУ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. - Волгоград : РПК "Политехник", 2005. - 286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с.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279" y="5063737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Представлены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фундаментальные положения технической термодинамики и теории теплообмена, а также прикладные вопросы транспортной энергетики. </a:t>
            </a:r>
          </a:p>
        </p:txBody>
      </p:sp>
    </p:spTree>
    <p:extLst>
      <p:ext uri="{BB962C8B-B14F-4D97-AF65-F5344CB8AC3E}">
        <p14:creationId xmlns:p14="http://schemas.microsoft.com/office/powerpoint/2010/main" xmlns="" val="159752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2" y="-36515"/>
            <a:ext cx="9182100" cy="6894513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2143" y="3573016"/>
            <a:ext cx="2088232" cy="28803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255" y="3705002"/>
            <a:ext cx="6490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, Г. Н. Пробивное напряжение и его влияние на образование начального очага сгорания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Г. Н.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, К. В.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Приходьков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, Е. А.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Федянов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//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Известия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ВолгГТУ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. Серия «Наземные и транспортные системы» :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межвуз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. сб. науч.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т.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/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науч. ред. Е. А.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Федянов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;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ВолгГТУ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. – Волгоград, 2007. –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Вып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. 2, № 8. – С. 62 – 65.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254" y="5063987"/>
            <a:ext cx="6490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Рассматривается влияние режима работы двигателя на величину пробивного напряжения и связанного с этим ядра воспламенения, а также на критический радиус воспламенения электрической искрой топливовоздушной смеси. 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111" y="29471"/>
            <a:ext cx="2432050" cy="318350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66161" y="1533542"/>
            <a:ext cx="6326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Рассмотрены термодинамические основы получения низких температур, схемы и циклы наиболее распространенных типов холодильных машин. Приведены показатели эффективности этих циклов.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66161" y="692696"/>
            <a:ext cx="6354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Циклы холодильных машин и методы анализа их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эффективности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Электронный ресурс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: учеб. пособие / Г. Н.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[и др.] ;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ВолгГТУ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. - Волгоград : РПК "Политехник", 2006. - 51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с.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894"/>
            <a:ext cx="9182100" cy="6894513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538" y="404664"/>
            <a:ext cx="2090737" cy="280831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55776" y="900879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Н.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Вариации пробивных напряжений и их роль в формировании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межцикловой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неидентичности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процесса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сгорания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Г. Н.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и др.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// Двигателестроение. — 2002. — № 1. — С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29—31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1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Исследована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зависимость нестабильности напряжения пробоя межэлектродного зазора свечи зажигания от различных факторов и ее влияние на динамику процесса сгорания.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32968"/>
            <a:ext cx="2016224" cy="280831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2353" y="3432968"/>
            <a:ext cx="65162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. Н. Моделирование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стохастичности воздействия турбулентности на развитие начального очага горения при искровом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зажигании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Г. Н.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и др.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// Химическая физика. - 2001. - Т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. 20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, №7.- С. 105 - 111. </a:t>
            </a:r>
            <a:endParaRPr lang="ru-RU" sz="1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В статье описывается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стохастическая математическая модель развития начального очага при искровом зажигании гомогенных </a:t>
            </a:r>
            <a:r>
              <a:rPr lang="ru-RU" sz="1600" b="1" dirty="0" err="1">
                <a:solidFill>
                  <a:schemeClr val="accent5">
                    <a:lumMod val="75000"/>
                  </a:schemeClr>
                </a:solidFill>
              </a:rPr>
              <a:t>турбулизированных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 топливовоздушных смесей, которая позволяет анализировать влияние на случайные вариации процесса воспламенения параметров турбулентности заряда в камере сгорания при различных составах топливовоздушной смеси, характеристиках искрового разряда, конструкциях свечи зажигания.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7880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3" y="-36513"/>
            <a:ext cx="9182100" cy="6894513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Лента лицом вверх 2"/>
          <p:cNvSpPr/>
          <p:nvPr/>
        </p:nvSpPr>
        <p:spPr>
          <a:xfrm>
            <a:off x="107505" y="2132856"/>
            <a:ext cx="9036496" cy="2160240"/>
          </a:xfrm>
          <a:prstGeom prst="ribbon2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11760" y="2420888"/>
            <a:ext cx="4608512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/>
                </a:solidFill>
                <a:latin typeface="Arial Black" pitchFamily="34" charset="0"/>
              </a:rPr>
              <a:t>БЛАГОДАРИМ </a:t>
            </a:r>
          </a:p>
          <a:p>
            <a:pPr algn="ctr"/>
            <a:r>
              <a:rPr lang="ru-RU" sz="3200" dirty="0" smtClean="0">
                <a:solidFill>
                  <a:schemeClr val="accent5"/>
                </a:solidFill>
                <a:latin typeface="Arial Black" pitchFamily="34" charset="0"/>
              </a:rPr>
              <a:t>ЗА ВНИМАНИЕ !</a:t>
            </a:r>
            <a:endParaRPr lang="ru-RU" sz="3200" dirty="0">
              <a:solidFill>
                <a:schemeClr val="accent5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7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otrudnik\Рабочий стол\3434\бумага 1.pjp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5900"/>
            <a:ext cx="3744416" cy="24498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5900"/>
            <a:ext cx="3771111" cy="241733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6807" y="2132856"/>
            <a:ext cx="3888431" cy="233893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179513" y="4671810"/>
            <a:ext cx="8811670" cy="1997549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2020 г. наш университет отмечает свой 90-летний юбилей.  Коллектив учебного заведения всегда был в передовых рядах тех, кто решал актуальные проблемы, стоявшие в разные периоды истории перед нашей страной. Динамичное развитие  вуза было бы невозможно без развития научных школ, без подготовки кадров высшей квалификации.  Крупные научные направления возглавляли профессора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Г. Н.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 М. Труханов,  А. А.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Ревин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М. Я. Иткис,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 В.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Победин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и многие другие.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9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95" y="3906"/>
            <a:ext cx="9175750" cy="688975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2523" y="332656"/>
            <a:ext cx="2940210" cy="353231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9104" y="4016677"/>
            <a:ext cx="63367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    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ЗЛОТИН ГРИГОРИЙ НАУМОВИЧ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                      (1925 – 2010)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                                  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14105" y="4792748"/>
            <a:ext cx="8741150" cy="1727060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6881" y="4869160"/>
            <a:ext cx="8615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Григорий Наумович, заслуженный деятель науки и техники РФ, доктор технических наук, профессор. Известен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как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крупный ученый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 области двигателестроения,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создатель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признанной научной школы, занимающейся проблемами совершенствования рабочих процессов в двигателях внутреннего сгорания с принудительных зажиганием. </a:t>
            </a:r>
          </a:p>
        </p:txBody>
      </p:sp>
    </p:spTree>
    <p:extLst>
      <p:ext uri="{BB962C8B-B14F-4D97-AF65-F5344CB8AC3E}">
        <p14:creationId xmlns:p14="http://schemas.microsoft.com/office/powerpoint/2010/main" xmlns="" val="2012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175750" cy="688975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8940" y="6275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  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БИОГРАФИЯ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2696"/>
            <a:ext cx="2808312" cy="280831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48679" y="3789041"/>
            <a:ext cx="8715809" cy="2774026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0118" y="3883392"/>
            <a:ext cx="8352929" cy="25853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Г. Н.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родился 24 сентября 1925 г. в г. Ростов-на-Дону.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Его детство  прошло в Липецке, а в 1941 году, он вместе с мамой и сестрой, переехал в Сталинград.  Здесь же поступил на учебу 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тракторостроительный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техникум. В течение лета 1942 г. совсем молодым парнишкой, работал на строительстве оборонительных рубежей Сталинграда. В 1949 году с отличием закончил Сталинградский механический институт по специальности «Двигатели внутреннего сгорания», работал в  вузе на кафедре «Энергетика» ассистентом, старшим преподавателем, доцентом. Был деканом машиностроительного  и автотракторного факультетов,  позже проректором по учебной работе ВПИ.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2889905"/>
            <a:ext cx="305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Сталинград до войны. Площадь павших  борцов 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5" y="2889905"/>
            <a:ext cx="2340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             Возведение   оборонительных рубежей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0502" y="270242"/>
            <a:ext cx="2608350" cy="25826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1440"/>
            <a:ext cx="2664296" cy="25914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64584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175750" cy="688975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16632"/>
            <a:ext cx="853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СОЗДАНИЕ КАФЕДРЫ «ТЕОРЕТИЧЕСКИЕ ОСНОВЫ ТЕПЛОТЕХНИКИ»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Dina\Desktop\30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969" y="836712"/>
            <a:ext cx="5832648" cy="331236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00707" y="4323664"/>
            <a:ext cx="8784976" cy="2304256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3828" y="4299938"/>
            <a:ext cx="83529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1972 Г. Н.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Злотин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организовал кафедру «Теоретические основы теплотехники», на базе которой в 1997 г. создана кафедра «Теплотехника и гидравлика».  Главной целью проводимых на кафедре исследований рабочих процессов поршневых и роторно-поршневых двигателей был поиск путей снижения расхода ими топлива и выбросов токсичных компонентов с продуктами сгорания. Большая часть работ проводилась по заказам предприятий и НИИ, причем основным заказчиком стал крупнейший в стране Волжский автомобильный завод (г. Тольятти).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5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175750" cy="692559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C:\Users\Dina\Desktop\120003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9531" y="753605"/>
            <a:ext cx="3600400" cy="2618088"/>
          </a:xfrm>
          <a:prstGeom prst="rect">
            <a:avLst/>
          </a:prstGeom>
          <a:ln w="3810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divot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ina\Desktop\120005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080"/>
            <a:ext cx="2730203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divot"/>
            <a:contourClr>
              <a:srgbClr val="FFFFFF"/>
            </a:contourClr>
          </a:sp3d>
          <a:extLst/>
        </p:spPr>
      </p:pic>
      <p:pic>
        <p:nvPicPr>
          <p:cNvPr id="2057" name="Picture 9" descr="C:\Users\Dina\Desktop\26_0200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842" y="196798"/>
            <a:ext cx="287354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divot"/>
            <a:contourClr>
              <a:srgbClr val="FFFFFF"/>
            </a:contourClr>
          </a:sp3d>
          <a:extLst/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220842" y="4038446"/>
            <a:ext cx="8786245" cy="2662572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2775" y="4077070"/>
            <a:ext cx="84023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 базе кафедры, при непосредственном участии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Григория Наумовича,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1976 г. была создана одна из первых в стране научных лабораторий по проблемам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роторно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–поршневых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двигателей. Выполненные в этой лаборатории исследования позволили определить  пути совершенствования рабочего процесса этих двигателей и выпуску их промышленных партий. В рамках различных программ ученым и его коллегами выполнялись совместные работы с Лидским университетом (Великобритания) и университетом Бен-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Гурион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(Израиль). В области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роторно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–поршневых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двигателей кафедра стала широко известным научным центром.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969530" y="3380481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Г. Н.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Злотин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(в центре) с сотрудниками кафедры (1975 г.)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57495"/>
            <a:ext cx="3106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   Г. Н.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Злотин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(в центре) с представителями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АВТОВАЗа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2957495"/>
            <a:ext cx="284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          На заседании кафедры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                       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8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381"/>
            <a:ext cx="9175750" cy="6834619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7924" y="119879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               НАУЧНАЯ ШКОЛА Г. Н. ЗЛОТИНА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122" name="Picture 2" descr="C:\Users\Dina\Desktop\26_02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5" y="620688"/>
            <a:ext cx="5472609" cy="338963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241386" y="4221088"/>
            <a:ext cx="8731910" cy="2448272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5055" y="4255057"/>
            <a:ext cx="8441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 середины 70-х годов, научные интересы Г. Н.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Злотина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и его коллег, все больше сосредотачиваются  на процессах искрового зажигания  обедненных топливовоздушных смесей. В ходе экспериментов был предложен и реализован оригинальный способ расширения пределов  обеднения топливовоздушной смеси путем подачи микродоз горючих газов, в частности водорода, в зону межэлектродного промежутка свечи зажигания. Высокую оценку специалистов  получила разработанная в ходе  этих исследований специальная аппаратура, экземпляры которой были изготовлены для заводов , НИИ  и научных центров.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5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5875"/>
            <a:ext cx="91757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44" y="-15875"/>
            <a:ext cx="9175750" cy="688975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9825" y="31134"/>
            <a:ext cx="5544616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ДОСТИЖЕНИЯ И ВКЛАД В НАУКУ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213382" y="4077071"/>
            <a:ext cx="8784976" cy="2585323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077072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Григорием </a:t>
            </a:r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Наумовичем были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проведены обширные исследования влияния параметров искровых разрядов систем зажигания на развитие процессов воспламенения и сгорания. Эти исследования позволили существенно расширить представления о протекании этих процессов в двигателях и получить важные для практики рекомендации по выбору параметров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систем зажигания. Григорий Наумович был известен как прекрасный лектор, автор многих учебных пособий по курсам общей теплотехники, технической термодинамики,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тепломассообмена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газовой динамики. Всего им подготовлено и издано более 50 учебно-методических пособий.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3744416" cy="27138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77598" y="3599353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                    За работой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387" y="3182110"/>
            <a:ext cx="2996858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      Исследования ученого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7824" y="3182110"/>
            <a:ext cx="2713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         Исследования и расчеты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387" y="511912"/>
            <a:ext cx="2648421" cy="2670198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824" y="511912"/>
            <a:ext cx="2742538" cy="2670198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571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5875"/>
            <a:ext cx="9175750" cy="688975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179512" y="4048535"/>
            <a:ext cx="8822437" cy="2448272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4665"/>
            <a:ext cx="2952328" cy="282464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2600" y="4118509"/>
            <a:ext cx="841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его непосредственном творческом участии в вузе созданы и развиваются лаборатории термодинамики и теплопередачи, экологических проблем автомобильного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транспорта. В течение многих лет он являлся председателем диссертационного совета по защите докторских и кандидатских диссертаций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Григорий Наумович был избран академиком Академии инженерных наук РФ, и Российской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Академии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транспорта. В 1991 г. ему было присвоено почетное звание "Заслуженный деятель науки и техники РФ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". Награды: орден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"Знак Почета",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семь медалей.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Dina\Desktop\120006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410"/>
            <a:ext cx="2664296" cy="2563795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ina\Desktop\26_0200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5" y="257295"/>
            <a:ext cx="2773764" cy="2518023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799071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На защите диссертации аспиранта из Чехии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5" y="3167390"/>
            <a:ext cx="331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Выступление на заседании диссертационного совета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3786" y="2799071"/>
            <a:ext cx="3178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Г.Н.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Злотин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(в центре) со студентами - иностранцами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2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1447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VSTU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sotrudnik</dc:creator>
  <cp:lastModifiedBy>sotrudnik</cp:lastModifiedBy>
  <cp:revision>424</cp:revision>
  <dcterms:created xsi:type="dcterms:W3CDTF">2020-02-26T07:13:12Z</dcterms:created>
  <dcterms:modified xsi:type="dcterms:W3CDTF">2008-01-01T02:05:26Z</dcterms:modified>
</cp:coreProperties>
</file>