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7" r:id="rId2"/>
    <p:sldMasterId id="2147483744" r:id="rId3"/>
  </p:sldMasterIdLst>
  <p:notesMasterIdLst>
    <p:notesMasterId r:id="rId54"/>
  </p:notesMasterIdLst>
  <p:handoutMasterIdLst>
    <p:handoutMasterId r:id="rId55"/>
  </p:handoutMasterIdLst>
  <p:sldIdLst>
    <p:sldId id="300" r:id="rId4"/>
    <p:sldId id="301" r:id="rId5"/>
    <p:sldId id="334" r:id="rId6"/>
    <p:sldId id="306" r:id="rId7"/>
    <p:sldId id="307" r:id="rId8"/>
    <p:sldId id="308" r:id="rId9"/>
    <p:sldId id="342" r:id="rId10"/>
    <p:sldId id="384" r:id="rId11"/>
    <p:sldId id="385" r:id="rId12"/>
    <p:sldId id="386" r:id="rId13"/>
    <p:sldId id="387" r:id="rId14"/>
    <p:sldId id="388" r:id="rId15"/>
    <p:sldId id="389" r:id="rId16"/>
    <p:sldId id="362" r:id="rId17"/>
    <p:sldId id="378" r:id="rId18"/>
    <p:sldId id="363" r:id="rId19"/>
    <p:sldId id="361" r:id="rId20"/>
    <p:sldId id="364" r:id="rId21"/>
    <p:sldId id="356" r:id="rId22"/>
    <p:sldId id="383" r:id="rId23"/>
    <p:sldId id="390" r:id="rId24"/>
    <p:sldId id="360" r:id="rId25"/>
    <p:sldId id="379" r:id="rId26"/>
    <p:sldId id="381" r:id="rId27"/>
    <p:sldId id="380" r:id="rId28"/>
    <p:sldId id="366" r:id="rId29"/>
    <p:sldId id="358" r:id="rId30"/>
    <p:sldId id="357" r:id="rId31"/>
    <p:sldId id="359" r:id="rId32"/>
    <p:sldId id="348" r:id="rId33"/>
    <p:sldId id="371" r:id="rId34"/>
    <p:sldId id="352" r:id="rId35"/>
    <p:sldId id="370" r:id="rId36"/>
    <p:sldId id="353" r:id="rId37"/>
    <p:sldId id="355" r:id="rId38"/>
    <p:sldId id="368" r:id="rId39"/>
    <p:sldId id="354" r:id="rId40"/>
    <p:sldId id="350" r:id="rId41"/>
    <p:sldId id="372" r:id="rId42"/>
    <p:sldId id="310" r:id="rId43"/>
    <p:sldId id="351" r:id="rId44"/>
    <p:sldId id="314" r:id="rId45"/>
    <p:sldId id="315" r:id="rId46"/>
    <p:sldId id="373" r:id="rId47"/>
    <p:sldId id="376" r:id="rId48"/>
    <p:sldId id="347" r:id="rId49"/>
    <p:sldId id="391" r:id="rId50"/>
    <p:sldId id="392" r:id="rId51"/>
    <p:sldId id="346" r:id="rId52"/>
    <p:sldId id="296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506"/>
    <a:srgbClr val="DE6A10"/>
    <a:srgbClr val="DCBD23"/>
    <a:srgbClr val="00882B"/>
    <a:srgbClr val="0365C0"/>
    <a:srgbClr val="FFC000"/>
    <a:srgbClr val="73669F"/>
    <a:srgbClr val="7584BC"/>
    <a:srgbClr val="FA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9" autoAdjust="0"/>
    <p:restoredTop sz="97478" autoAdjust="0"/>
  </p:normalViewPr>
  <p:slideViewPr>
    <p:cSldViewPr snapToGrid="0">
      <p:cViewPr varScale="1">
        <p:scale>
          <a:sx n="89" d="100"/>
          <a:sy n="89" d="100"/>
        </p:scale>
        <p:origin x="54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75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</a:t>
            </a:r>
            <a:r>
              <a:rPr lang="ru-RU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использования</a:t>
            </a:r>
            <a:r>
              <a:rPr lang="ru-RU"/>
              <a:t> системы </a:t>
            </a:r>
            <a:r>
              <a:rPr lang="ru-RU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«Антиплагиат»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16</c:v>
                </c:pt>
                <c:pt idx="1">
                  <c:v>54</c:v>
                </c:pt>
                <c:pt idx="2">
                  <c:v>130</c:v>
                </c:pt>
                <c:pt idx="3">
                  <c:v>240</c:v>
                </c:pt>
                <c:pt idx="4">
                  <c:v>347</c:v>
                </c:pt>
                <c:pt idx="5">
                  <c:v>510</c:v>
                </c:pt>
                <c:pt idx="6">
                  <c:v>650</c:v>
                </c:pt>
                <c:pt idx="7">
                  <c:v>1030</c:v>
                </c:pt>
                <c:pt idx="8">
                  <c:v>1120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211288"/>
        <c:axId val="16321089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Документы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999999999999982E-2"/>
                  <c:y val="-7.6190476190476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6"/>
                  <c:y val="-7.9365079365079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00000000000003E-2"/>
                  <c:y val="-9.5238095238095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333333333333339E-2"/>
                  <c:y val="-0.10476190476190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8333333333333399E-2"/>
                  <c:y val="-0.10158730158730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0000000000000007E-2"/>
                  <c:y val="-7.9365079365079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8"/>
                  <c:y val="-0.11746031746031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9.5000000000000001E-2"/>
                  <c:y val="-9.8412698412698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0166666666666667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Лист1!$C$2:$C$10</c:f>
              <c:numCache>
                <c:formatCode>#,##0</c:formatCode>
                <c:ptCount val="9"/>
                <c:pt idx="0">
                  <c:v>90004</c:v>
                </c:pt>
                <c:pt idx="1">
                  <c:v>92739</c:v>
                </c:pt>
                <c:pt idx="2">
                  <c:v>249877</c:v>
                </c:pt>
                <c:pt idx="3">
                  <c:v>1248201</c:v>
                </c:pt>
                <c:pt idx="4">
                  <c:v>2739708</c:v>
                </c:pt>
                <c:pt idx="5">
                  <c:v>4875026</c:v>
                </c:pt>
                <c:pt idx="6">
                  <c:v>6384138</c:v>
                </c:pt>
                <c:pt idx="7">
                  <c:v>8355253</c:v>
                </c:pt>
                <c:pt idx="8">
                  <c:v>10650970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208544"/>
        <c:axId val="163210112"/>
      </c:lineChart>
      <c:catAx>
        <c:axId val="163208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210112"/>
        <c:crosses val="autoZero"/>
        <c:auto val="1"/>
        <c:lblAlgn val="ctr"/>
        <c:lblOffset val="100"/>
        <c:noMultiLvlLbl val="0"/>
      </c:catAx>
      <c:valAx>
        <c:axId val="16321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Документов проверено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208544"/>
        <c:crosses val="autoZero"/>
        <c:crossBetween val="between"/>
      </c:valAx>
      <c:valAx>
        <c:axId val="163210896"/>
        <c:scaling>
          <c:orientation val="minMax"/>
          <c:max val="12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Организаций</a:t>
                </a:r>
                <a:r>
                  <a:rPr lang="ru-RU" baseline="0"/>
                  <a:t> подключенно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211288"/>
        <c:crosses val="max"/>
        <c:crossBetween val="between"/>
      </c:valAx>
      <c:catAx>
        <c:axId val="163211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210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4E6B9-E49F-4406-9C17-FC2281CC7A09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8E92E-9500-4F48-A45D-8D0D29165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870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1C55E-3102-48C5-8966-97B98E237191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72A26-16A8-4677-8787-47A56F146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543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6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7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95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9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46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2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22477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12406"/>
            <a:ext cx="6858000" cy="128826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422276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948978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42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28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ый фон. Пустой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99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1. Пустой">
    <p:bg>
      <p:bgPr>
        <a:gradFill>
          <a:gsLst>
            <a:gs pos="56000">
              <a:srgbClr val="657D95"/>
            </a:gs>
            <a:gs pos="0">
              <a:srgbClr val="8FB2C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91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2. Пустой">
    <p:bg>
      <p:bgPr>
        <a:gradFill>
          <a:gsLst>
            <a:gs pos="56000">
              <a:srgbClr val="73669F"/>
            </a:gs>
            <a:gs pos="0">
              <a:srgbClr val="7584B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242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612" y="1531147"/>
            <a:ext cx="7462777" cy="584775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0612" y="2517485"/>
            <a:ext cx="7462777" cy="959237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Здесь может быть подзаголовок,</a:t>
            </a:r>
          </a:p>
          <a:p>
            <a:r>
              <a:rPr lang="ru-RU" dirty="0" smtClean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4211960" y="3973911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71594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612" y="1531147"/>
            <a:ext cx="7462777" cy="584775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0612" y="2517485"/>
            <a:ext cx="7462777" cy="959237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Здесь может быть подзаголовок,</a:t>
            </a:r>
          </a:p>
          <a:p>
            <a:r>
              <a:rPr lang="ru-RU" dirty="0" smtClean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4211960" y="3973911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2031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Одна колонка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4324" y="1304094"/>
            <a:ext cx="7637279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62524" y="3217765"/>
            <a:ext cx="761796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8182" y="3541935"/>
            <a:ext cx="7627632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758666" y="4620223"/>
            <a:ext cx="761796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754324" y="4944393"/>
            <a:ext cx="7627632" cy="8983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754063" y="1673225"/>
            <a:ext cx="7631112" cy="11403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текста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34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20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е колонки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60112" y="1408262"/>
            <a:ext cx="3674922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700270" y="2696016"/>
            <a:ext cx="3685543" cy="226677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00271" y="1404405"/>
            <a:ext cx="3687706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62047" y="2272505"/>
            <a:ext cx="367492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702201" y="2274437"/>
            <a:ext cx="3687706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58182" y="5839491"/>
            <a:ext cx="7627631" cy="32316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* Сноска/Примечание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5255" y="2697943"/>
            <a:ext cx="3685543" cy="226677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3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373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Буллиты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1896402"/>
            <a:ext cx="7627632" cy="2450992"/>
          </a:xfrm>
        </p:spPr>
        <p:txBody>
          <a:bodyPr wrap="square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lvl="0"/>
            <a:r>
              <a:rPr lang="ru-RU" dirty="0" smtClean="0"/>
              <a:t>Многие известные личности представляют собой не что иное, как квинтэссенцию победы маркетинга над разумом и должны быть разоблачены.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Многие известные личности представляют собой не что иное.</a:t>
            </a:r>
          </a:p>
          <a:p>
            <a:pPr lvl="0"/>
            <a:endParaRPr lang="ru-RU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2" y="1304094"/>
            <a:ext cx="7627632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описания. Третий уровень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144933" y="5839491"/>
            <a:ext cx="6843512" cy="32316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* Сноска/Примечание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15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Вертик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44946" y="2070035"/>
            <a:ext cx="3240871" cy="181062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139872" y="1304094"/>
            <a:ext cx="3245945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139872" y="3993267"/>
            <a:ext cx="3245945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141088" y="4317437"/>
            <a:ext cx="3244729" cy="181062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1304094"/>
            <a:ext cx="4173856" cy="476682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74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22477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12406"/>
            <a:ext cx="6858000" cy="128826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422276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948978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35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Горизонт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3" y="1856660"/>
            <a:ext cx="7627634" cy="2937854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5299352"/>
            <a:ext cx="7627633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8182" y="4936605"/>
            <a:ext cx="762763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68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а изображения 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1682283"/>
            <a:ext cx="7627635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2" y="1304094"/>
            <a:ext cx="762763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2610091"/>
            <a:ext cx="3645983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4735992" y="2612022"/>
            <a:ext cx="3645983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25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3" y="1983980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3" y="4101377"/>
            <a:ext cx="2390132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3375977" y="1985912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375977" y="4103309"/>
            <a:ext cx="2390132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5991839" y="1991697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5991839" y="4109094"/>
            <a:ext cx="2390132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577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роки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1983981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57063" y="2411488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765902" y="3293846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264781" y="3715560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767833" y="4621075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2266712" y="5048574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257097" y="1987932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2259028" y="3303585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257097" y="4626943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3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03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, шесть пунктов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8182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9398" y="2551314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358693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359225" y="2547457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959204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959655" y="2549389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60112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761328" y="4601958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360623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3361155" y="4598101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5961134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961585" y="4600033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4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7668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76" userDrawn="1">
          <p15:clr>
            <a:srgbClr val="FBAE40"/>
          </p15:clr>
        </p15:guide>
        <p15:guide id="2" pos="52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97714"/>
            <a:ext cx="7886700" cy="574689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628650" y="3267519"/>
            <a:ext cx="7886700" cy="6558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28650" y="5018461"/>
            <a:ext cx="7886700" cy="5190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628650" y="5694883"/>
            <a:ext cx="7886700" cy="51771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endParaRPr lang="ru-R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63758" y="6505731"/>
            <a:ext cx="2207302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02.04.2019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0415" y="6505731"/>
            <a:ext cx="2183880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02.04.2019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2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02.04.2019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630238" y="1244183"/>
            <a:ext cx="7921625" cy="49770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1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09075"/>
            <a:ext cx="7886700" cy="79447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02.04.2019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99416" y="2383200"/>
            <a:ext cx="3817124" cy="3845212"/>
          </a:xfrm>
          <a:effectLst>
            <a:softEdge rad="50800"/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83200"/>
            <a:ext cx="3829734" cy="38452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6461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21698"/>
            <a:ext cx="7886700" cy="72702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02.04.2019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651" y="2136098"/>
            <a:ext cx="7887890" cy="406983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18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374819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88693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00691"/>
            <a:ext cx="6858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значимого раздела в презентации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83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21698"/>
            <a:ext cx="7886700" cy="629587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02.04.2019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799" y="4058041"/>
            <a:ext cx="2464165" cy="2170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638799" y="2098620"/>
            <a:ext cx="2464165" cy="184379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339917" y="2098620"/>
            <a:ext cx="2464165" cy="184379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6041035" y="2098620"/>
            <a:ext cx="2464165" cy="184379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5"/>
          </p:nvPr>
        </p:nvSpPr>
        <p:spPr>
          <a:xfrm>
            <a:off x="3339917" y="4058041"/>
            <a:ext cx="2464165" cy="2170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041034" y="4058041"/>
            <a:ext cx="2464165" cy="2170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283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02.04.2019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9917" y="1851285"/>
            <a:ext cx="5175433" cy="19556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638799" y="1851285"/>
            <a:ext cx="2464165" cy="19556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3339917" y="4047865"/>
            <a:ext cx="5175433" cy="19556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638799" y="4047865"/>
            <a:ext cx="2464165" cy="19556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3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ри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81659"/>
            <a:ext cx="7886700" cy="65956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02.04.2019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8610" y="2136098"/>
            <a:ext cx="2586740" cy="9818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638799" y="2136098"/>
            <a:ext cx="5057463" cy="408482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5928610" y="5239062"/>
            <a:ext cx="2586740" cy="9818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5928610" y="3687580"/>
            <a:ext cx="2586740" cy="9818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713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81658"/>
            <a:ext cx="7886700" cy="70751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02.04.2019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800" y="4544077"/>
            <a:ext cx="1572250" cy="116717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638800" y="3087973"/>
            <a:ext cx="1572250" cy="1295508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6943100" y="4544077"/>
            <a:ext cx="1572250" cy="116717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6943100" y="3087973"/>
            <a:ext cx="1572250" cy="1295508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2686050" y="4544077"/>
            <a:ext cx="1572250" cy="116717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2686050" y="3087973"/>
            <a:ext cx="1572250" cy="1295508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7"/>
          </p:nvPr>
        </p:nvSpPr>
        <p:spPr>
          <a:xfrm>
            <a:off x="4814575" y="4544077"/>
            <a:ext cx="1572250" cy="116717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8"/>
          </p:nvPr>
        </p:nvSpPr>
        <p:spPr>
          <a:xfrm>
            <a:off x="4814575" y="3087973"/>
            <a:ext cx="1572250" cy="1295508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628650" y="2149767"/>
            <a:ext cx="7886700" cy="464695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 smtClean="0">
                <a:solidFill>
                  <a:srgbClr val="44546A"/>
                </a:solidFill>
              </a:rPr>
              <a:t>Образец</a:t>
            </a:r>
            <a:r>
              <a:rPr lang="ru-RU" sz="2400" dirty="0" smtClean="0">
                <a:solidFill>
                  <a:srgbClr val="44546A"/>
                </a:solidFill>
              </a:rPr>
              <a:t> </a:t>
            </a:r>
            <a:r>
              <a:rPr lang="ru-RU" sz="2400" b="0" dirty="0" smtClean="0">
                <a:solidFill>
                  <a:srgbClr val="44546A"/>
                </a:solidFill>
              </a:rPr>
              <a:t>подзаголовка</a:t>
            </a:r>
            <a:endParaRPr lang="ru-RU" sz="2400" b="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4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02.04.2019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 userDrawn="1">
            <p:extLst/>
          </p:nvPr>
        </p:nvGraphicFramePr>
        <p:xfrm>
          <a:off x="628650" y="2405921"/>
          <a:ext cx="7886700" cy="376252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54962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500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1281659"/>
            <a:ext cx="7886700" cy="80947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262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ое оформ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02.04.2019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5411449"/>
            <a:ext cx="4228163" cy="8244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3799226" y="1235570"/>
            <a:ext cx="4760158" cy="3268976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639456"/>
            <a:ext cx="4228163" cy="637082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49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ый макет с двумя маке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87205"/>
            <a:ext cx="3486150" cy="100510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02.04.2019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1" y="4204741"/>
            <a:ext cx="3486150" cy="20461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Рисунок 6"/>
          <p:cNvSpPr>
            <a:spLocks noGrp="1"/>
          </p:cNvSpPr>
          <p:nvPr>
            <p:ph type="pic" sz="quarter" idx="12"/>
          </p:nvPr>
        </p:nvSpPr>
        <p:spPr>
          <a:xfrm>
            <a:off x="4377127" y="1325953"/>
            <a:ext cx="4107305" cy="276636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377127" y="4204740"/>
            <a:ext cx="4107305" cy="20461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5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след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4937"/>
            <a:ext cx="7886700" cy="574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02.04.2019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2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22477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12406"/>
            <a:ext cx="6858000" cy="128826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422276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948978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82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22477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12406"/>
            <a:ext cx="6858000" cy="128826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422276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948978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54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2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3748205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374819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88693"/>
            <a:ext cx="6858000" cy="145262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00691"/>
            <a:ext cx="6858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значимого раздела в презентации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436471"/>
            <a:ext cx="6858000" cy="954911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 для крупного подраздела в презентации. Второй уровень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144930" y="4122516"/>
            <a:ext cx="6858000" cy="374247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 Четвертый уровень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05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374819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88693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00691"/>
            <a:ext cx="6858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значимого раздела в презентации</a:t>
            </a: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28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2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3748205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374819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88693"/>
            <a:ext cx="6858000" cy="145262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00691"/>
            <a:ext cx="6858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значимого раздела в презентации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436471"/>
            <a:ext cx="6858000" cy="954911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 для крупного подраздела в презентации. Второй уровень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144930" y="4122516"/>
            <a:ext cx="6858000" cy="374247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 Четвертый уровень</a:t>
            </a: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97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745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0229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031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35350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53617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28762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ый фон. Пустой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8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1. Пустой">
    <p:bg>
      <p:bgPr>
        <a:gradFill>
          <a:gsLst>
            <a:gs pos="56000">
              <a:srgbClr val="657D95"/>
            </a:gs>
            <a:gs pos="0">
              <a:srgbClr val="8FB2C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31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09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2. Пустой">
    <p:bg>
      <p:bgPr>
        <a:gradFill>
          <a:gsLst>
            <a:gs pos="56000">
              <a:srgbClr val="73669F"/>
            </a:gs>
            <a:gs pos="0">
              <a:srgbClr val="7584B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92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612" y="1531147"/>
            <a:ext cx="7462777" cy="584775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0612" y="2517485"/>
            <a:ext cx="7462777" cy="959237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Здесь может быть подзаголовок,</a:t>
            </a:r>
          </a:p>
          <a:p>
            <a:r>
              <a:rPr lang="ru-RU" dirty="0" smtClean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4211960" y="3973911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4463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612" y="1531147"/>
            <a:ext cx="7462777" cy="584775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0612" y="2517485"/>
            <a:ext cx="7462777" cy="959237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Здесь может быть подзаголовок,</a:t>
            </a:r>
          </a:p>
          <a:p>
            <a:r>
              <a:rPr lang="ru-RU" dirty="0" smtClean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4211960" y="3973911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400782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Одна колонка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4324" y="1304094"/>
            <a:ext cx="7637279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62524" y="3217765"/>
            <a:ext cx="761796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8182" y="3541935"/>
            <a:ext cx="7627632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758666" y="4620223"/>
            <a:ext cx="761796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754324" y="4944393"/>
            <a:ext cx="7627632" cy="8983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754063" y="1673225"/>
            <a:ext cx="7631112" cy="11403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текста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110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е колонки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60112" y="1408262"/>
            <a:ext cx="3674922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700270" y="2696016"/>
            <a:ext cx="3685543" cy="226677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00271" y="1404405"/>
            <a:ext cx="3687706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62047" y="2272505"/>
            <a:ext cx="367492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702201" y="2274437"/>
            <a:ext cx="3687706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58182" y="5839491"/>
            <a:ext cx="7627631" cy="32316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* Сноска/Примечание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5255" y="2697943"/>
            <a:ext cx="3685543" cy="226677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29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Буллиты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1896402"/>
            <a:ext cx="7627632" cy="2450992"/>
          </a:xfrm>
        </p:spPr>
        <p:txBody>
          <a:bodyPr wrap="square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lvl="0"/>
            <a:r>
              <a:rPr lang="ru-RU" dirty="0" smtClean="0"/>
              <a:t>Многие известные личности представляют собой не что иное, как квинтэссенцию победы маркетинга над разумом и должны быть разоблачены.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Многие известные личности представляют собой не что иное.</a:t>
            </a:r>
          </a:p>
          <a:p>
            <a:pPr lvl="0"/>
            <a:endParaRPr lang="ru-RU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2" y="1304094"/>
            <a:ext cx="7627632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описания. Третий уровень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144933" y="5839491"/>
            <a:ext cx="6843512" cy="32316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* Сноска/Примечание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8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Вертик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44946" y="2070035"/>
            <a:ext cx="3240871" cy="181062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139872" y="1304094"/>
            <a:ext cx="3245945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139872" y="3993267"/>
            <a:ext cx="3245945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141088" y="4317437"/>
            <a:ext cx="3244729" cy="181062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1304094"/>
            <a:ext cx="4173856" cy="476682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10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Горизонт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3" y="1856660"/>
            <a:ext cx="7627634" cy="2937854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5299352"/>
            <a:ext cx="7627633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8182" y="4936605"/>
            <a:ext cx="762763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93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а изображения 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1682283"/>
            <a:ext cx="7627635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2" y="1304094"/>
            <a:ext cx="762763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2610091"/>
            <a:ext cx="3645983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4735992" y="2612022"/>
            <a:ext cx="3645983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66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3" y="1983980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3" y="4101377"/>
            <a:ext cx="2390132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3375977" y="1985912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375977" y="4103309"/>
            <a:ext cx="2390132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5991839" y="1991697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5991839" y="4109094"/>
            <a:ext cx="2390132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86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17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роки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1983981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57063" y="2411488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765902" y="3293846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264781" y="3715560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767833" y="4621075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2266712" y="5048574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257097" y="1987932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2259028" y="3303585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257097" y="4626943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4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56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, шесть пунктов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8182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9398" y="2551314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358693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359225" y="2547457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959204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959655" y="2549389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60112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761328" y="4601958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360623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3361155" y="4598101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5961134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961585" y="4600033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4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6950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76">
          <p15:clr>
            <a:srgbClr val="FBAE40"/>
          </p15:clr>
        </p15:guide>
        <p15:guide id="2" pos="528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22477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12406"/>
            <a:ext cx="6858000" cy="128826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422276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948978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583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22477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12406"/>
            <a:ext cx="6858000" cy="128826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422276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948978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726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374819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88693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00691"/>
            <a:ext cx="6858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значимого раздела в презентации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dirty="0" smtClean="0">
                <a:solidFill>
                  <a:srgbClr val="3F4A6F"/>
                </a:solidFill>
              </a:rPr>
              <a:t>  </a:t>
            </a:r>
            <a:r>
              <a:rPr lang="ru-RU" dirty="0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73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2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3748205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374819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88693"/>
            <a:ext cx="6858000" cy="145262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00691"/>
            <a:ext cx="6858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значимого раздела в презентации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436471"/>
            <a:ext cx="6858000" cy="954911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 для крупного подраздела в презентации. Второй уровень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144930" y="4122516"/>
            <a:ext cx="6858000" cy="374247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 Четвертый уровень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dirty="0" smtClean="0">
                <a:solidFill>
                  <a:srgbClr val="3F4A6F"/>
                </a:solidFill>
              </a:rPr>
              <a:t>  </a:t>
            </a:r>
            <a:r>
              <a:rPr lang="ru-RU" dirty="0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26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dirty="0" smtClean="0">
                <a:solidFill>
                  <a:srgbClr val="3F4A6F"/>
                </a:solidFill>
              </a:rPr>
              <a:t>  </a:t>
            </a:r>
            <a:r>
              <a:rPr lang="ru-RU" dirty="0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16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dirty="0" smtClean="0">
                <a:solidFill>
                  <a:srgbClr val="3F4A6F"/>
                </a:solidFill>
              </a:rPr>
              <a:t>  </a:t>
            </a:r>
            <a:r>
              <a:rPr lang="ru-RU" dirty="0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02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dirty="0" smtClean="0">
                <a:solidFill>
                  <a:srgbClr val="3F4A6F"/>
                </a:solidFill>
              </a:rPr>
              <a:t>  </a:t>
            </a:r>
            <a:r>
              <a:rPr lang="ru-RU" dirty="0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76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dirty="0" smtClean="0">
                <a:solidFill>
                  <a:srgbClr val="3F4A6F"/>
                </a:solidFill>
              </a:rPr>
              <a:t>  </a:t>
            </a:r>
            <a:r>
              <a:rPr lang="ru-RU" dirty="0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225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05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dirty="0" smtClean="0">
                <a:solidFill>
                  <a:srgbClr val="3F4A6F"/>
                </a:solidFill>
              </a:rPr>
              <a:t>  </a:t>
            </a:r>
            <a:r>
              <a:rPr lang="ru-RU" dirty="0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55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dirty="0" smtClean="0">
                <a:solidFill>
                  <a:srgbClr val="3F4A6F"/>
                </a:solidFill>
              </a:rPr>
              <a:t>  </a:t>
            </a:r>
            <a:r>
              <a:rPr lang="ru-RU" dirty="0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9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ый фон. Пустой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dirty="0" smtClean="0">
                <a:solidFill>
                  <a:srgbClr val="3F4A6F"/>
                </a:solidFill>
              </a:rPr>
              <a:t>  </a:t>
            </a:r>
            <a:r>
              <a:rPr lang="ru-RU" dirty="0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7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1. Пустой">
    <p:bg>
      <p:bgPr>
        <a:gradFill>
          <a:gsLst>
            <a:gs pos="56000">
              <a:srgbClr val="657D95"/>
            </a:gs>
            <a:gs pos="0">
              <a:srgbClr val="8FB2C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dirty="0" smtClean="0">
                <a:solidFill>
                  <a:srgbClr val="3F4A6F"/>
                </a:solidFill>
              </a:rPr>
              <a:t>  </a:t>
            </a:r>
            <a:r>
              <a:rPr lang="ru-RU" dirty="0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57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2. Пустой">
    <p:bg>
      <p:bgPr>
        <a:gradFill>
          <a:gsLst>
            <a:gs pos="56000">
              <a:srgbClr val="73669F"/>
            </a:gs>
            <a:gs pos="0">
              <a:srgbClr val="7584B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dirty="0" smtClean="0">
                <a:solidFill>
                  <a:srgbClr val="3F4A6F"/>
                </a:solidFill>
              </a:rPr>
              <a:t>  </a:t>
            </a:r>
            <a:r>
              <a:rPr lang="ru-RU" dirty="0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80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612" y="1531147"/>
            <a:ext cx="7462777" cy="584775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0612" y="2517485"/>
            <a:ext cx="7462777" cy="959237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Здесь может быть подзаголовок,</a:t>
            </a:r>
          </a:p>
          <a:p>
            <a:r>
              <a:rPr lang="ru-RU" dirty="0" smtClean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4211960" y="3973911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362399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612" y="1531147"/>
            <a:ext cx="7462777" cy="584775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0612" y="2517485"/>
            <a:ext cx="7462777" cy="959237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Здесь может быть подзаголовок,</a:t>
            </a:r>
          </a:p>
          <a:p>
            <a:r>
              <a:rPr lang="ru-RU" dirty="0" smtClean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4211960" y="3973911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19700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Одна колонка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4324" y="1304094"/>
            <a:ext cx="7637279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62524" y="3217765"/>
            <a:ext cx="761796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8182" y="3541935"/>
            <a:ext cx="7627632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758666" y="4620223"/>
            <a:ext cx="761796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754324" y="4944393"/>
            <a:ext cx="7627632" cy="8983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754063" y="1673225"/>
            <a:ext cx="7631112" cy="11403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текста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dirty="0" smtClean="0">
                <a:solidFill>
                  <a:srgbClr val="3F4A6F"/>
                </a:solidFill>
              </a:rPr>
              <a:t>  </a:t>
            </a:r>
            <a:r>
              <a:rPr lang="ru-RU" dirty="0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4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31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е колонки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60112" y="1408262"/>
            <a:ext cx="3674922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700270" y="2696016"/>
            <a:ext cx="3685543" cy="226677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00271" y="1404405"/>
            <a:ext cx="3687706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62047" y="2272505"/>
            <a:ext cx="367492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702201" y="2274437"/>
            <a:ext cx="3687706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58182" y="5839491"/>
            <a:ext cx="7627631" cy="32316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* Сноска/Примечание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5255" y="2697943"/>
            <a:ext cx="3685543" cy="226677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dirty="0" smtClean="0">
                <a:solidFill>
                  <a:srgbClr val="3F4A6F"/>
                </a:solidFill>
              </a:rPr>
              <a:t>  </a:t>
            </a:r>
            <a:r>
              <a:rPr lang="ru-RU" dirty="0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808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Буллиты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1896402"/>
            <a:ext cx="7627632" cy="2450992"/>
          </a:xfrm>
        </p:spPr>
        <p:txBody>
          <a:bodyPr wrap="square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lvl="0"/>
            <a:r>
              <a:rPr lang="ru-RU" dirty="0" smtClean="0"/>
              <a:t>Многие известные личности представляют собой не что иное, как квинтэссенцию победы маркетинга над разумом и должны быть разоблачены.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Многие известные личности представляют собой не что иное.</a:t>
            </a:r>
          </a:p>
          <a:p>
            <a:pPr lvl="0"/>
            <a:endParaRPr lang="ru-RU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2" y="1304094"/>
            <a:ext cx="7627632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описания. Третий уровень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144933" y="5839491"/>
            <a:ext cx="6843512" cy="32316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* Сноска/Примечание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dirty="0" smtClean="0">
                <a:solidFill>
                  <a:srgbClr val="3F4A6F"/>
                </a:solidFill>
              </a:rPr>
              <a:t>  </a:t>
            </a:r>
            <a:r>
              <a:rPr lang="ru-RU" dirty="0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7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23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Вертик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44946" y="2070035"/>
            <a:ext cx="3240871" cy="181062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139872" y="1304094"/>
            <a:ext cx="3245945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139872" y="3993267"/>
            <a:ext cx="3245945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141088" y="4317437"/>
            <a:ext cx="3244729" cy="181062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1304094"/>
            <a:ext cx="4173856" cy="476682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dirty="0" smtClean="0">
                <a:solidFill>
                  <a:srgbClr val="3F4A6F"/>
                </a:solidFill>
              </a:rPr>
              <a:t>  </a:t>
            </a:r>
            <a:r>
              <a:rPr lang="ru-RU" dirty="0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34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Горизонт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3" y="1856660"/>
            <a:ext cx="7627634" cy="2937854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5299352"/>
            <a:ext cx="7627633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8182" y="4936605"/>
            <a:ext cx="762763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dirty="0" smtClean="0">
                <a:solidFill>
                  <a:srgbClr val="3F4A6F"/>
                </a:solidFill>
              </a:rPr>
              <a:t>  </a:t>
            </a:r>
            <a:r>
              <a:rPr lang="ru-RU" dirty="0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651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а изображения 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1682283"/>
            <a:ext cx="7627635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2" y="1304094"/>
            <a:ext cx="762763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2610091"/>
            <a:ext cx="3645983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4735992" y="2612022"/>
            <a:ext cx="3645983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dirty="0" smtClean="0">
                <a:solidFill>
                  <a:srgbClr val="3F4A6F"/>
                </a:solidFill>
              </a:rPr>
              <a:t>  </a:t>
            </a:r>
            <a:r>
              <a:rPr lang="ru-RU" dirty="0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5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3" y="1983980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3" y="4101377"/>
            <a:ext cx="2390132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3375977" y="1985912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375977" y="4103309"/>
            <a:ext cx="2390132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5991839" y="1991697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5991839" y="4109094"/>
            <a:ext cx="2390132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dirty="0" smtClean="0">
                <a:solidFill>
                  <a:srgbClr val="3F4A6F"/>
                </a:solidFill>
              </a:rPr>
              <a:t>  </a:t>
            </a:r>
            <a:r>
              <a:rPr lang="ru-RU" dirty="0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588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роки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1983981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57063" y="2411488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765902" y="3293846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264781" y="3715560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767833" y="4621075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2266712" y="5048574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257097" y="1987932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2259028" y="3303585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257097" y="4626943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dirty="0" smtClean="0">
                <a:solidFill>
                  <a:srgbClr val="3F4A6F"/>
                </a:solidFill>
              </a:rPr>
              <a:t>  </a:t>
            </a:r>
            <a:r>
              <a:rPr lang="ru-RU" dirty="0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64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, шесть пунктов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8182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9398" y="2551314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358693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359225" y="2547457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959204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959655" y="2549389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60112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761328" y="4601958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360623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3361155" y="4598101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5961134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961585" y="4600033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dirty="0" smtClean="0">
                <a:solidFill>
                  <a:srgbClr val="3F4A6F"/>
                </a:solidFill>
              </a:rPr>
              <a:t>  </a:t>
            </a:r>
            <a:r>
              <a:rPr lang="ru-RU" dirty="0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4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86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76">
          <p15:clr>
            <a:srgbClr val="FBAE40"/>
          </p15:clr>
        </p15:guide>
        <p15:guide id="2" pos="52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09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10228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может быть длинным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00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endParaRPr lang="en-US" dirty="0" smtClean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52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75" r:id="rId4"/>
    <p:sldLayoutId id="2147483676" r:id="rId5"/>
    <p:sldLayoutId id="2147483677" r:id="rId6"/>
    <p:sldLayoutId id="2147483695" r:id="rId7"/>
    <p:sldLayoutId id="2147483696" r:id="rId8"/>
    <p:sldLayoutId id="2147483678" r:id="rId9"/>
    <p:sldLayoutId id="2147483693" r:id="rId10"/>
    <p:sldLayoutId id="2147483673" r:id="rId11"/>
    <p:sldLayoutId id="2147483681" r:id="rId12"/>
    <p:sldLayoutId id="2147483691" r:id="rId13"/>
    <p:sldLayoutId id="2147483692" r:id="rId14"/>
    <p:sldLayoutId id="2147483694" r:id="rId15"/>
    <p:sldLayoutId id="2147483683" r:id="rId16"/>
    <p:sldLayoutId id="2147483679" r:id="rId17"/>
    <p:sldLayoutId id="2147483680" r:id="rId18"/>
    <p:sldLayoutId id="2147483684" r:id="rId19"/>
    <p:sldLayoutId id="2147483685" r:id="rId20"/>
    <p:sldLayoutId id="2147483690" r:id="rId21"/>
    <p:sldLayoutId id="2147483686" r:id="rId22"/>
    <p:sldLayoutId id="2147483687" r:id="rId23"/>
    <p:sldLayoutId id="2147483688" r:id="rId24"/>
    <p:sldLayoutId id="2147483723" r:id="rId25"/>
    <p:sldLayoutId id="2147483729" r:id="rId26"/>
    <p:sldLayoutId id="2147483730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1" r:id="rId35"/>
    <p:sldLayoutId id="2147483742" r:id="rId36"/>
    <p:sldLayoutId id="2147483743" r:id="rId37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3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10228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может быть длинным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00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endParaRPr lang="en-US" dirty="0" smtClean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16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3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10228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может быть длинным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00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endParaRPr lang="en-US" dirty="0" smtClean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dirty="0" smtClean="0">
                <a:solidFill>
                  <a:srgbClr val="3F4A6F"/>
                </a:solidFill>
              </a:rPr>
              <a:t>  </a:t>
            </a:r>
            <a:r>
              <a:rPr lang="ru-RU" dirty="0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50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3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mo.hse.ru/data/2018/11/02/1142607387/iam_19_2018(85).pdf?fbclid=IwAR0tRJcYnehp1ig060AsX39pegsCC0bhx0m8RULjVU2nj4ZqT3O0N-x3JkM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g.ru/2009/01/20/referaty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hse.ru/data/2014/09/18/1315011740/%D0%9E%D1%82%D1%87%D0%B5%D1%82%20%D0%BF%D0%BE%20%D0%BF%D1%80%D0%BE%D0%B5%D0%BA%D1%82%D1%83%20%D0%9C%D0%A1%D0%A5%D0%A2.pdf" TargetMode="External"/><Relationship Id="rId4" Type="http://schemas.openxmlformats.org/officeDocument/2006/relationships/hyperlink" Target="http://www.chaskor.ru/article/istoricheskie_zaimstvovaniya_3339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webinar.ru/1176571/2206895" TargetMode="External"/><Relationship Id="rId2" Type="http://schemas.openxmlformats.org/officeDocument/2006/relationships/hyperlink" Target="https://www.antiplagiat.ru/corporate/training/KS-zhizn-bez-procentov-za-i-protiv-18-42019" TargetMode="Externa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143000" y="4589464"/>
            <a:ext cx="6858000" cy="783933"/>
          </a:xfrm>
        </p:spPr>
        <p:txBody>
          <a:bodyPr/>
          <a:lstStyle/>
          <a:p>
            <a:r>
              <a:rPr lang="ru-RU" sz="1200" dirty="0"/>
              <a:t>Юрий </a:t>
            </a:r>
            <a:r>
              <a:rPr lang="ru-RU" sz="1200" dirty="0" smtClean="0"/>
              <a:t>Викторович Чехович</a:t>
            </a:r>
            <a:r>
              <a:rPr lang="ru-RU" sz="1200" dirty="0"/>
              <a:t>, к.ф.-м.н.</a:t>
            </a:r>
          </a:p>
          <a:p>
            <a:r>
              <a:rPr lang="ru-RU" sz="1200" dirty="0"/>
              <a:t>Исполнительный директор компании Антиплагиат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Секреты эффективного использования системы Антиплагиат в высшей школе</a:t>
            </a:r>
          </a:p>
        </p:txBody>
      </p:sp>
    </p:spTree>
    <p:extLst>
      <p:ext uri="{BB962C8B-B14F-4D97-AF65-F5344CB8AC3E}">
        <p14:creationId xmlns:p14="http://schemas.microsoft.com/office/powerpoint/2010/main" val="9980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Нормативное регулирование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10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3873260" y="1304094"/>
            <a:ext cx="5020574" cy="986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>
                <a:solidFill>
                  <a:srgbClr val="0070C0"/>
                </a:solidFill>
              </a:rPr>
              <a:t>Постановление Правительства РФ №842 от 24.09.2013 </a:t>
            </a:r>
            <a:r>
              <a:rPr lang="ru-RU" sz="1800" b="1" dirty="0" smtClean="0">
                <a:solidFill>
                  <a:srgbClr val="0070C0"/>
                </a:solidFill>
              </a:rPr>
              <a:t>«О </a:t>
            </a:r>
            <a:r>
              <a:rPr lang="ru-RU" sz="1800" b="1" dirty="0">
                <a:solidFill>
                  <a:srgbClr val="0070C0"/>
                </a:solidFill>
              </a:rPr>
              <a:t>порядке присуждения </a:t>
            </a:r>
            <a:r>
              <a:rPr lang="ru-RU" sz="1800" b="1" dirty="0" smtClean="0">
                <a:solidFill>
                  <a:srgbClr val="0070C0"/>
                </a:solidFill>
              </a:rPr>
              <a:t>ученых  степеней»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1" y="1304094"/>
            <a:ext cx="3397410" cy="5039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941" y="2392810"/>
            <a:ext cx="4821357" cy="372603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190500" dist="152400" dir="13500000" sx="99000" sy="99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6699FF"/>
            </a:contourClr>
          </a:sp3d>
        </p:spPr>
      </p:pic>
    </p:spTree>
    <p:extLst>
      <p:ext uri="{BB962C8B-B14F-4D97-AF65-F5344CB8AC3E}">
        <p14:creationId xmlns:p14="http://schemas.microsoft.com/office/powerpoint/2010/main" val="29506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Нормативное регулирование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11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4054415" y="1468497"/>
            <a:ext cx="4839419" cy="493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>
                <a:solidFill>
                  <a:srgbClr val="0070C0"/>
                </a:solidFill>
              </a:rPr>
              <a:t>Приказ МОН РФ № 636 от 29 июня </a:t>
            </a:r>
            <a:r>
              <a:rPr lang="ru-RU" sz="1800" b="1" dirty="0" smtClean="0">
                <a:solidFill>
                  <a:srgbClr val="0070C0"/>
                </a:solidFill>
              </a:rPr>
              <a:t>2015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6" y="1304094"/>
            <a:ext cx="3547424" cy="503634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26" y="2278803"/>
            <a:ext cx="6084108" cy="3910393"/>
          </a:xfrm>
          <a:prstGeom prst="rect">
            <a:avLst/>
          </a:prstGeom>
          <a:noFill/>
          <a:ln>
            <a:noFill/>
          </a:ln>
          <a:effectLst>
            <a:outerShdw blurRad="1905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0062AC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0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Нормативное регулирование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12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4054415" y="1468497"/>
            <a:ext cx="4839419" cy="493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>
                <a:solidFill>
                  <a:srgbClr val="0070C0"/>
                </a:solidFill>
              </a:rPr>
              <a:t>Приказ МОН РФ № </a:t>
            </a:r>
            <a:r>
              <a:rPr lang="ru-RU" sz="1800" b="1" dirty="0" smtClean="0">
                <a:solidFill>
                  <a:srgbClr val="0070C0"/>
                </a:solidFill>
              </a:rPr>
              <a:t>227 </a:t>
            </a:r>
            <a:r>
              <a:rPr lang="ru-RU" sz="1800" b="1" dirty="0">
                <a:solidFill>
                  <a:srgbClr val="0070C0"/>
                </a:solidFill>
              </a:rPr>
              <a:t>от </a:t>
            </a:r>
            <a:r>
              <a:rPr lang="ru-RU" sz="1800" b="1" dirty="0" smtClean="0">
                <a:solidFill>
                  <a:srgbClr val="0070C0"/>
                </a:solidFill>
              </a:rPr>
              <a:t>18 марта 2016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09" y="1383157"/>
            <a:ext cx="3481398" cy="496464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283491"/>
            <a:ext cx="6150633" cy="3415476"/>
          </a:xfrm>
          <a:prstGeom prst="rect">
            <a:avLst/>
          </a:prstGeom>
          <a:noFill/>
          <a:ln>
            <a:noFill/>
          </a:ln>
          <a:effectLst>
            <a:outerShdw blurRad="1905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0062AC"/>
            </a:contourClr>
          </a:sp3d>
        </p:spPr>
      </p:pic>
    </p:spTree>
    <p:extLst>
      <p:ext uri="{BB962C8B-B14F-4D97-AF65-F5344CB8AC3E}">
        <p14:creationId xmlns:p14="http://schemas.microsoft.com/office/powerpoint/2010/main" val="26924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Нормативное регулирование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13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389062"/>
            <a:ext cx="6486525" cy="159067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328738" y="2828836"/>
            <a:ext cx="6486524" cy="240065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7. Товары, реклама которых не допускается</a:t>
            </a: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342900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допускается реклама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1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10) услуг по подготовке и написанию выпускных квалификационных работ, научных докладов об основных результатах подготовленных научно-квалификационных работ (диссертаций) и иных работ, предусмотренных государственной системой научной аттестации или необходимых для прохождения обучающимися промежуточной или итоговой аттестации.</a:t>
            </a:r>
          </a:p>
          <a:p>
            <a:pPr indent="342900" algn="just"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Проверки на заимствования в университетах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14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6833"/>
            <a:ext cx="9144000" cy="2632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4332" y="3871263"/>
            <a:ext cx="77898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Все </a:t>
            </a:r>
            <a:r>
              <a:rPr lang="ru-RU" sz="1400" dirty="0"/>
              <a:t>письменные работы студентов проходят обязательную проверку на наличие плагиата (с использованием программы «Антиплагиат» и т. п</a:t>
            </a:r>
            <a:r>
              <a:rPr lang="ru-RU" sz="1400" dirty="0" smtClean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Обязательную </a:t>
            </a:r>
            <a:r>
              <a:rPr lang="ru-RU" sz="1400" dirty="0"/>
              <a:t>проверку на наличие плагиата </a:t>
            </a:r>
            <a:r>
              <a:rPr lang="ru-RU" sz="1400" dirty="0" smtClean="0"/>
              <a:t>проходят только </a:t>
            </a:r>
            <a:r>
              <a:rPr lang="ru-RU" sz="1400" dirty="0"/>
              <a:t>некоторые виды письменных работ </a:t>
            </a:r>
            <a:r>
              <a:rPr lang="ru-RU" sz="1400" dirty="0" smtClean="0"/>
              <a:t>студентов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Нет обязательной </a:t>
            </a:r>
            <a:r>
              <a:rPr lang="ru-RU" sz="1400" dirty="0"/>
              <a:t>проверки </a:t>
            </a:r>
            <a:r>
              <a:rPr lang="ru-RU" sz="1400" dirty="0" smtClean="0"/>
              <a:t>студенческих работ</a:t>
            </a:r>
            <a:r>
              <a:rPr lang="ru-RU" sz="1400" dirty="0"/>
              <a:t>, но я делаю такую проверку</a:t>
            </a:r>
          </a:p>
          <a:p>
            <a:pPr marL="271463"/>
            <a:r>
              <a:rPr lang="ru-RU" sz="1400" dirty="0"/>
              <a:t>самостоятельно с </a:t>
            </a:r>
            <a:r>
              <a:rPr lang="ru-RU" sz="1400" dirty="0" smtClean="0"/>
              <a:t>использованием программы </a:t>
            </a:r>
            <a:r>
              <a:rPr lang="ru-RU" sz="1400" dirty="0"/>
              <a:t>«Антиплагиат» и т. п</a:t>
            </a:r>
            <a:r>
              <a:rPr lang="ru-RU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Нет обязательной </a:t>
            </a:r>
            <a:r>
              <a:rPr lang="ru-RU" sz="1400" dirty="0"/>
              <a:t>проверки </a:t>
            </a:r>
            <a:r>
              <a:rPr lang="ru-RU" sz="1400" dirty="0" smtClean="0"/>
              <a:t>студенческих работ</a:t>
            </a:r>
            <a:r>
              <a:rPr lang="ru-RU" sz="1400" dirty="0"/>
              <a:t>, но я делаю такую проверку</a:t>
            </a:r>
          </a:p>
          <a:p>
            <a:pPr marL="271463"/>
            <a:r>
              <a:rPr lang="ru-RU" sz="1400" dirty="0"/>
              <a:t>самостоятельно без </a:t>
            </a:r>
            <a:r>
              <a:rPr lang="ru-RU" sz="1400" dirty="0" smtClean="0"/>
              <a:t>использования программных 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Нет обязательной проверки, </a:t>
            </a:r>
            <a:r>
              <a:rPr lang="ru-RU" sz="1400" dirty="0"/>
              <a:t>и я </a:t>
            </a:r>
            <a:r>
              <a:rPr lang="ru-RU" sz="1400" dirty="0" smtClean="0"/>
              <a:t>лично также </a:t>
            </a:r>
            <a:r>
              <a:rPr lang="ru-RU" sz="1400" dirty="0"/>
              <a:t>их не делаю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846" y="3871263"/>
            <a:ext cx="220133" cy="220133"/>
          </a:xfrm>
          <a:prstGeom prst="rect">
            <a:avLst/>
          </a:prstGeom>
          <a:solidFill>
            <a:srgbClr val="0365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9185" y="4307178"/>
            <a:ext cx="220133" cy="220133"/>
          </a:xfrm>
          <a:prstGeom prst="rect">
            <a:avLst/>
          </a:prstGeom>
          <a:solidFill>
            <a:srgbClr val="008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7124" y="4750905"/>
            <a:ext cx="220133" cy="220133"/>
          </a:xfrm>
          <a:prstGeom prst="rect">
            <a:avLst/>
          </a:prstGeom>
          <a:solidFill>
            <a:srgbClr val="DCBD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4273" y="5194632"/>
            <a:ext cx="220133" cy="220133"/>
          </a:xfrm>
          <a:prstGeom prst="rect">
            <a:avLst/>
          </a:prstGeom>
          <a:solidFill>
            <a:srgbClr val="DE6A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4273" y="5638359"/>
            <a:ext cx="220133" cy="220133"/>
          </a:xfrm>
          <a:prstGeom prst="rect">
            <a:avLst/>
          </a:prstGeom>
          <a:solidFill>
            <a:srgbClr val="C825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9384" y="6086725"/>
            <a:ext cx="85746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https://memo.hse.ru/data/2018/11/02/1142607387/iam_19_2018(85).pdf?fbclid=IwAR0tRJcYnehp1ig060AsX39pegsCC0bhx0m8RULjVU2nj4ZqT3O0N-x3JkM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использования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15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987766"/>
              </p:ext>
            </p:extLst>
          </p:nvPr>
        </p:nvGraphicFramePr>
        <p:xfrm>
          <a:off x="628650" y="1347349"/>
          <a:ext cx="7886700" cy="482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73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 локальных актов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16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650" y="1857571"/>
            <a:ext cx="795655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Исследовались Положения о ГИА или Положения (Регламенты) о проверке ВКР на объем заимствований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25 </a:t>
            </a:r>
            <a:r>
              <a:rPr lang="ru-RU" sz="2000" dirty="0"/>
              <a:t>российских вузов из разных регионов, разного «масштаба» и направлений </a:t>
            </a:r>
            <a:r>
              <a:rPr lang="ru-RU" sz="2000" dirty="0" smtClean="0"/>
              <a:t>подготовки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Исследование проводилось в 2017 году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5573" y="5613738"/>
            <a:ext cx="8377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Чехович </a:t>
            </a:r>
            <a:r>
              <a:rPr lang="ru-RU" sz="1200" dirty="0"/>
              <a:t>Ю. В., Беленькая О. С. Анализ локальных актов российских вузов, регламентирующих обнаружение заимствований в выпускных квалификационных работах // Педагогическая информатика. 2018. № 2. С. 17-28.</a:t>
            </a:r>
          </a:p>
        </p:txBody>
      </p:sp>
    </p:spTree>
    <p:extLst>
      <p:ext uri="{BB962C8B-B14F-4D97-AF65-F5344CB8AC3E}">
        <p14:creationId xmlns:p14="http://schemas.microsoft.com/office/powerpoint/2010/main" val="27328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«Проблемные» практики использования систем обнаружения заимствований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17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5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проблемы?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18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5865" y="1352904"/>
            <a:ext cx="771948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Достижение минимально допустимого процента оригинальности является единственным критерием оценки текста на заимствования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Экспертиза работ не осуществляется: нет никакой разницы между правомерным и неправомерным заимствованием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Проверяющий не готов взять на себя ответственность за редактирование отчета и окончательный результат проверки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Преподаватели не хотят тратить время на работу, которая дополнительно не оплачивается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Проверка на заимствования делегируется самому автору</a:t>
            </a:r>
          </a:p>
        </p:txBody>
      </p:sp>
    </p:spTree>
    <p:extLst>
      <p:ext uri="{BB962C8B-B14F-4D97-AF65-F5344CB8AC3E}">
        <p14:creationId xmlns:p14="http://schemas.microsoft.com/office/powerpoint/2010/main" val="12906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7672" y="465826"/>
            <a:ext cx="7617125" cy="2596551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Отношение к работам: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П</a:t>
            </a:r>
            <a:r>
              <a:rPr lang="ru-RU" sz="3600" dirty="0" smtClean="0"/>
              <a:t>лагиат </a:t>
            </a:r>
            <a:r>
              <a:rPr lang="ru-RU" sz="3600" dirty="0"/>
              <a:t>+</a:t>
            </a:r>
            <a:r>
              <a:rPr lang="en-US" sz="3600" dirty="0" smtClean="0"/>
              <a:t> </a:t>
            </a:r>
            <a:r>
              <a:rPr lang="ru-RU" sz="3600" dirty="0" smtClean="0"/>
              <a:t>оригинальность = 100%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19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34937" y="2009953"/>
            <a:ext cx="6542597" cy="1554448"/>
          </a:xfrm>
          <a:prstGeom prst="line">
            <a:avLst/>
          </a:prstGeom>
          <a:ln w="635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334937" y="2009953"/>
            <a:ext cx="6542597" cy="1554448"/>
          </a:xfrm>
          <a:prstGeom prst="line">
            <a:avLst/>
          </a:prstGeom>
          <a:ln w="635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01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758182" y="1896402"/>
            <a:ext cx="7627632" cy="3960764"/>
          </a:xfrm>
        </p:spPr>
        <p:txBody>
          <a:bodyPr/>
          <a:lstStyle/>
          <a:p>
            <a:pPr marL="342900" indent="-342900"/>
            <a:r>
              <a:rPr lang="ru-RU" sz="2000" dirty="0"/>
              <a:t>В России в 2005 году не менее </a:t>
            </a:r>
            <a:r>
              <a:rPr lang="ru-RU" sz="2000" b="1" dirty="0">
                <a:solidFill>
                  <a:srgbClr val="FFC000"/>
                </a:solidFill>
              </a:rPr>
              <a:t>50%</a:t>
            </a:r>
            <a:r>
              <a:rPr lang="ru-RU" sz="2000" dirty="0"/>
              <a:t> дипломных работ, защищенных на «отлично», были скопированы из интернета без изменений </a:t>
            </a:r>
            <a:r>
              <a:rPr lang="ru-RU" sz="1200" dirty="0"/>
              <a:t>(</a:t>
            </a:r>
            <a:r>
              <a:rPr lang="ru-RU" sz="1200" dirty="0">
                <a:hlinkClick r:id="rId3"/>
              </a:rPr>
              <a:t>https://rg.ru/2009/01/20/referaty.html</a:t>
            </a:r>
            <a:r>
              <a:rPr lang="ru-RU" sz="1200" dirty="0"/>
              <a:t>)</a:t>
            </a:r>
          </a:p>
          <a:p>
            <a:pPr marL="342900" indent="-342900"/>
            <a:r>
              <a:rPr lang="ru-RU" sz="2000" dirty="0"/>
              <a:t>Более </a:t>
            </a:r>
            <a:r>
              <a:rPr lang="ru-RU" sz="2000" b="1" dirty="0">
                <a:solidFill>
                  <a:srgbClr val="FFC000"/>
                </a:solidFill>
              </a:rPr>
              <a:t>1 500</a:t>
            </a:r>
            <a:r>
              <a:rPr lang="ru-RU" sz="2000" dirty="0"/>
              <a:t> диссертаций по историческим наукам, защищенных в России после 2000 года, содержат значительные заимствования из других диссертаций </a:t>
            </a:r>
            <a:br>
              <a:rPr lang="ru-RU" sz="2000" dirty="0"/>
            </a:br>
            <a:r>
              <a:rPr lang="ru-RU" sz="1200" dirty="0"/>
              <a:t>(по материалам исследования, проведенного в 2013 году компанией Антиплагиат по заказу РГБ: </a:t>
            </a:r>
            <a:r>
              <a:rPr lang="ru-RU" sz="1200" dirty="0">
                <a:hlinkClick r:id="rId4"/>
              </a:rPr>
              <a:t>http://www.chaskor.ru/article/istoricheskie_zaimstvovaniya_33399</a:t>
            </a:r>
            <a:r>
              <a:rPr lang="ru-RU" sz="1200" dirty="0"/>
              <a:t>)</a:t>
            </a:r>
          </a:p>
          <a:p>
            <a:pPr marL="342900" indent="-342900"/>
            <a:r>
              <a:rPr lang="ru-RU" sz="2000" dirty="0"/>
              <a:t>В среднем </a:t>
            </a:r>
            <a:r>
              <a:rPr lang="ru-RU" sz="2000" b="1" dirty="0">
                <a:solidFill>
                  <a:srgbClr val="FFC000"/>
                </a:solidFill>
              </a:rPr>
              <a:t>35%</a:t>
            </a:r>
            <a:r>
              <a:rPr lang="ru-RU" sz="2000" dirty="0"/>
              <a:t> студентов назвали скачивание работ из Интернета распространенной практикой</a:t>
            </a:r>
            <a:r>
              <a:rPr lang="ru-RU" sz="1050" dirty="0"/>
              <a:t> </a:t>
            </a:r>
            <a:r>
              <a:rPr lang="ru-RU" altLang="ru-RU" sz="1050" dirty="0"/>
              <a:t>(по данным проекта НИУ ВШЭ «Мониторинг студенческих характеристик и траекторий», </a:t>
            </a:r>
            <a:r>
              <a:rPr lang="ru-RU" sz="1050" dirty="0"/>
              <a:t>проведенного в 2014 г. в 11 российских </a:t>
            </a:r>
            <a:r>
              <a:rPr lang="ru-RU" sz="1050" dirty="0" smtClean="0"/>
              <a:t>вузах </a:t>
            </a:r>
            <a:r>
              <a:rPr lang="en-US" sz="1050" dirty="0" smtClean="0">
                <a:solidFill>
                  <a:srgbClr val="216BA9"/>
                </a:solidFill>
                <a:hlinkClick r:id="rId5"/>
              </a:rPr>
              <a:t>https</a:t>
            </a:r>
            <a:r>
              <a:rPr lang="en-US" sz="1050" dirty="0">
                <a:solidFill>
                  <a:srgbClr val="216BA9"/>
                </a:solidFill>
                <a:hlinkClick r:id="rId5"/>
              </a:rPr>
              <a:t>://www.hse.ru/data/2014/09/18/1315011740/%D0%9E%D1%82%D1%87%D0%B5%D1%82%20%D0%BF%D0%BE%20%D0%BF%D1%80%D0%BE%D0%B5%D0%BA%D1%82%D1%83%20%D0%9C%D0%A1%D0%A5%D0%A2.pdf</a:t>
            </a:r>
            <a:r>
              <a:rPr lang="ru-RU" sz="1200" dirty="0"/>
              <a:t>) 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1"/>
          </p:nvPr>
        </p:nvSpPr>
        <p:spPr>
          <a:xfrm>
            <a:off x="758182" y="1304094"/>
            <a:ext cx="7627632" cy="321563"/>
          </a:xfrm>
        </p:spPr>
        <p:txBody>
          <a:bodyPr/>
          <a:lstStyle/>
          <a:p>
            <a:r>
              <a:rPr lang="ru-RU" dirty="0" smtClean="0"/>
              <a:t>Несколько цифр и фактов по проблеме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«</a:t>
            </a:r>
            <a:r>
              <a:rPr lang="en-US" dirty="0"/>
              <a:t>copy-paste»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2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9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«Хорошие новости»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20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862948"/>
            <a:ext cx="9144000" cy="5132103"/>
            <a:chOff x="0" y="862948"/>
            <a:chExt cx="9144000" cy="513210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62948"/>
              <a:ext cx="9144000" cy="5132103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6716684" y="3571028"/>
              <a:ext cx="20305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https://clck.ru/FU9NK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36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Корректные практики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21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0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370934" y="2558561"/>
            <a:ext cx="3191776" cy="172502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Современная научная или учебная работа практически не могут обойтись без заимствований</a:t>
            </a:r>
            <a:endParaRPr lang="ru-RU" sz="2800" dirty="0">
              <a:solidFill>
                <a:srgbClr val="73669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правомерности и корректности </a:t>
            </a:r>
            <a:r>
              <a:rPr lang="ru-RU" dirty="0" smtClean="0"/>
              <a:t>заимствований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22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6" name="Текст 1"/>
          <p:cNvSpPr>
            <a:spLocks noGrp="1"/>
          </p:cNvSpPr>
          <p:nvPr>
            <p:ph type="body" idx="10"/>
          </p:nvPr>
        </p:nvSpPr>
        <p:spPr>
          <a:xfrm>
            <a:off x="5581289" y="2909426"/>
            <a:ext cx="3214354" cy="1023293"/>
          </a:xfrm>
        </p:spPr>
        <p:txBody>
          <a:bodyPr/>
          <a:lstStyle/>
          <a:p>
            <a:pPr marL="0" indent="0" algn="r">
              <a:buNone/>
            </a:pPr>
            <a:r>
              <a:rPr lang="ru-RU" sz="2000" dirty="0" smtClean="0"/>
              <a:t>Заимствования в работах сами по себе не являются чем-то предосудительным</a:t>
            </a:r>
            <a:endParaRPr lang="ru-RU" sz="2800" dirty="0">
              <a:solidFill>
                <a:srgbClr val="73669F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937958" y="2981388"/>
            <a:ext cx="1268083" cy="883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370933" y="1534770"/>
            <a:ext cx="8402129" cy="246048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Правомерное </a:t>
            </a:r>
            <a:r>
              <a:rPr lang="ru-RU" sz="2000" b="1" dirty="0"/>
              <a:t>заимствование</a:t>
            </a:r>
            <a:r>
              <a:rPr lang="ru-RU" sz="2000" dirty="0"/>
              <a:t>: «</a:t>
            </a:r>
            <a:r>
              <a:rPr lang="en-US" sz="2000" dirty="0"/>
              <a:t>…</a:t>
            </a:r>
            <a:r>
              <a:rPr lang="ru-RU" sz="2000" dirty="0"/>
              <a:t>обоснованное целями цитирования использование в своем произведении науки части чужого текста с обязательным указанием (ссылкой) на истинного автора и источник заимствования, оформленные в соответствии с установленными правилами цитирования</a:t>
            </a:r>
            <a:r>
              <a:rPr lang="ru-RU" sz="2000" dirty="0" smtClean="0"/>
              <a:t>»</a:t>
            </a:r>
          </a:p>
          <a:p>
            <a:endParaRPr lang="ru-RU" sz="1800" dirty="0" smtClean="0"/>
          </a:p>
          <a:p>
            <a:pPr marL="171450" lvl="1"/>
            <a:r>
              <a:rPr lang="ru-RU" sz="1800" i="1" dirty="0" smtClean="0">
                <a:solidFill>
                  <a:srgbClr val="FF0000"/>
                </a:solidFill>
              </a:rPr>
              <a:t>Читатель знает, что текст заимствован и знает из какого источника</a:t>
            </a:r>
            <a:endParaRPr lang="ru-RU" sz="1800" i="1" dirty="0">
              <a:solidFill>
                <a:srgbClr val="FF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правомерности и корректности </a:t>
            </a:r>
            <a:r>
              <a:rPr lang="ru-RU" dirty="0" smtClean="0"/>
              <a:t>заимствований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23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933" y="5570061"/>
            <a:ext cx="8402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F4A6F"/>
                </a:solidFill>
              </a:rPr>
              <a:t>О </a:t>
            </a:r>
            <a:r>
              <a:rPr lang="ru-RU" sz="1600" dirty="0">
                <a:solidFill>
                  <a:srgbClr val="3F4A6F"/>
                </a:solidFill>
              </a:rPr>
              <a:t>плагиате в произведениях науки (диссертациях на соискание ученой степени): С.М. Шахрай, Н.И. </a:t>
            </a:r>
            <a:r>
              <a:rPr lang="ru-RU" sz="1600" dirty="0" err="1">
                <a:solidFill>
                  <a:srgbClr val="3F4A6F"/>
                </a:solidFill>
              </a:rPr>
              <a:t>Аристер</a:t>
            </a:r>
            <a:r>
              <a:rPr lang="ru-RU" sz="1600" dirty="0">
                <a:solidFill>
                  <a:srgbClr val="3F4A6F"/>
                </a:solidFill>
              </a:rPr>
              <a:t>, А.А. </a:t>
            </a:r>
            <a:r>
              <a:rPr lang="ru-RU" sz="1600" dirty="0" err="1">
                <a:solidFill>
                  <a:srgbClr val="3F4A6F"/>
                </a:solidFill>
              </a:rPr>
              <a:t>Тедеев</a:t>
            </a:r>
            <a:r>
              <a:rPr lang="ru-RU" sz="1600" dirty="0">
                <a:solidFill>
                  <a:srgbClr val="3F4A6F"/>
                </a:solidFill>
              </a:rPr>
              <a:t>. – М.: МИИ, 2014. - 176 с.</a:t>
            </a:r>
          </a:p>
        </p:txBody>
      </p:sp>
    </p:spTree>
    <p:extLst>
      <p:ext uri="{BB962C8B-B14F-4D97-AF65-F5344CB8AC3E}">
        <p14:creationId xmlns:p14="http://schemas.microsoft.com/office/powerpoint/2010/main" val="6365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370933" y="1534770"/>
            <a:ext cx="8402129" cy="306064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Некорректное </a:t>
            </a:r>
            <a:r>
              <a:rPr lang="ru-RU" sz="2000" b="1" dirty="0"/>
              <a:t>заимствование</a:t>
            </a:r>
            <a:r>
              <a:rPr lang="ru-RU" sz="2000" dirty="0"/>
              <a:t>: «…обоснованное целями цитирования использование в своем произведении науки части чужого текста с обязательным указанием (ссылкой) на истинного автора и источник заимствования, когда такое указание (ссылка) оформлена с нарушением установленных правил </a:t>
            </a:r>
            <a:r>
              <a:rPr lang="ru-RU" sz="2000" dirty="0" smtClean="0"/>
              <a:t>цитирования или не оформлено»</a:t>
            </a:r>
          </a:p>
          <a:p>
            <a:endParaRPr lang="ru-RU" sz="1800" dirty="0" smtClean="0"/>
          </a:p>
          <a:p>
            <a:pPr marL="171450" lvl="1"/>
            <a:r>
              <a:rPr lang="ru-RU" sz="1800" i="1" dirty="0">
                <a:solidFill>
                  <a:srgbClr val="FF0000"/>
                </a:solidFill>
              </a:rPr>
              <a:t>Читатель знает, что текст заимствован, но может испытывать затруднения в поиске источника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правомерности и корректности </a:t>
            </a:r>
            <a:r>
              <a:rPr lang="ru-RU" dirty="0" smtClean="0"/>
              <a:t>заимствований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24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370933" y="1534770"/>
            <a:ext cx="8402129" cy="1587101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Неправомерное заимствование</a:t>
            </a:r>
          </a:p>
          <a:p>
            <a:pPr marL="171450" lvl="1" algn="ctr"/>
            <a:endParaRPr lang="ru-RU" dirty="0" smtClean="0"/>
          </a:p>
          <a:p>
            <a:pPr marL="171450" lvl="1"/>
            <a:r>
              <a:rPr lang="ru-RU" i="1" dirty="0" smtClean="0">
                <a:solidFill>
                  <a:srgbClr val="FF0000"/>
                </a:solidFill>
              </a:rPr>
              <a:t>Читатель умышленно или неумышленно введен в заблуждение и не имеет оснований считать, что заимствованный текст написан не автором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правомерности и корректности </a:t>
            </a:r>
            <a:r>
              <a:rPr lang="ru-RU" dirty="0" smtClean="0"/>
              <a:t>заимствований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25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Дифференцированный подход к оценке оригинальности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26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66490" y="1965960"/>
            <a:ext cx="7719485" cy="3384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F4A6F"/>
                </a:solidFill>
              </a:rPr>
              <a:t>Научные статьи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F4A6F"/>
                </a:solidFill>
              </a:rPr>
              <a:t>Выпускные квалификационные работы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F4A6F"/>
                </a:solidFill>
              </a:rPr>
              <a:t>Кандидатские и докторские диссертации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F4A6F"/>
                </a:solidFill>
              </a:rPr>
              <a:t>Научные отчеты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F4A6F"/>
                </a:solidFill>
              </a:rPr>
              <a:t>Монографии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F4A6F"/>
                </a:solidFill>
              </a:rPr>
              <a:t>Учебники и учебные пособия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F4A6F"/>
                </a:solidFill>
              </a:rPr>
              <a:t>Курсовые, эссе, рефераты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F4A6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24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Оценка на заимствования научных статей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27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6490" y="1965960"/>
            <a:ext cx="7719485" cy="2757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Единственный жанр научных работ по отношению к которому применим объемный критерий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Ограничены возможности повторного использования собственного текста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Журналы устанавливают нормы на объемы оригинального текста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Встречаются исключения</a:t>
            </a:r>
            <a:endParaRPr lang="ru-RU" sz="2000" dirty="0">
              <a:solidFill>
                <a:srgbClr val="3F4A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Оценка на заимствования ВКР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28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6490" y="1965960"/>
            <a:ext cx="7719485" cy="318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Объемные критерии не применимы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ВКР может правомерно содержать значительные объемы заимствований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Заимствование собственного текста не ограничено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Заимствований из других источников может довольно много при условии их корректного оформления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При условии соответствия авторского вклада содержательным требованиям к работе</a:t>
            </a:r>
            <a:endParaRPr lang="ru-RU" sz="2000" dirty="0">
              <a:solidFill>
                <a:srgbClr val="3F4A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Оценка на заимствования диссертаций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29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6490" y="1965960"/>
            <a:ext cx="771948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F4A6F"/>
                </a:solidFill>
              </a:rPr>
              <a:t>Объемные критерии не применимы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«Слишком оригинальная» должна вызывать больше вопросов, чем работа с большим количеством заимствований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Часто требуется детальный анализ найденных источников</a:t>
            </a:r>
            <a:endParaRPr lang="ru-RU" sz="2000" dirty="0">
              <a:solidFill>
                <a:srgbClr val="3F4A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«</a:t>
            </a:r>
            <a:r>
              <a:rPr lang="en-US" dirty="0"/>
              <a:t>copy-paste»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3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8650" y="1837426"/>
            <a:ext cx="7886700" cy="1432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Подготовить </a:t>
            </a:r>
            <a:r>
              <a:rPr lang="ru-RU" sz="2400" dirty="0">
                <a:solidFill>
                  <a:schemeClr val="bg1"/>
                </a:solidFill>
              </a:rPr>
              <a:t>несамостоятельную работу гораздо проще, чем </a:t>
            </a:r>
            <a:r>
              <a:rPr lang="ru-RU" sz="2400" dirty="0" smtClean="0">
                <a:solidFill>
                  <a:schemeClr val="bg1"/>
                </a:solidFill>
              </a:rPr>
              <a:t>обнаружить </a:t>
            </a:r>
            <a:r>
              <a:rPr lang="ru-RU" sz="2400" dirty="0">
                <a:solidFill>
                  <a:schemeClr val="bg1"/>
                </a:solidFill>
              </a:rPr>
              <a:t>ее </a:t>
            </a:r>
            <a:r>
              <a:rPr lang="ru-RU" sz="2400" dirty="0" smtClean="0">
                <a:solidFill>
                  <a:schemeClr val="bg1"/>
                </a:solidFill>
              </a:rPr>
              <a:t>несамостоятельность</a:t>
            </a:r>
            <a:r>
              <a:rPr lang="en-US" sz="2400" dirty="0" smtClean="0">
                <a:solidFill>
                  <a:schemeClr val="bg1"/>
                </a:solidFill>
              </a:rPr>
              <a:t>…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r">
              <a:lnSpc>
                <a:spcPct val="114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…без специальных инструментов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0" y="3758373"/>
            <a:ext cx="7886700" cy="934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Таким специальным инструментом является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система Антиплагиат</a:t>
            </a:r>
          </a:p>
        </p:txBody>
      </p:sp>
    </p:spTree>
    <p:extLst>
      <p:ext uri="{BB962C8B-B14F-4D97-AF65-F5344CB8AC3E}">
        <p14:creationId xmlns:p14="http://schemas.microsoft.com/office/powerpoint/2010/main" val="42649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3F4A6F"/>
                </a:solidFill>
              </a:rPr>
              <a:t>Как быть со списком литературы?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30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7515" y="2551328"/>
            <a:ext cx="6442952" cy="128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0070C0"/>
                </a:solidFill>
              </a:rPr>
              <a:t>Модуль выделения библиографических записей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1600" dirty="0" smtClean="0"/>
              <a:t>позволяет </a:t>
            </a:r>
            <a:r>
              <a:rPr lang="ru-RU" sz="1600" dirty="0"/>
              <a:t>автоматически определить и выделить в проверяемом документе библиографию (список литературы) независимо от стандарта оформления и языка.</a:t>
            </a:r>
          </a:p>
        </p:txBody>
      </p:sp>
    </p:spTree>
    <p:extLst>
      <p:ext uri="{BB962C8B-B14F-4D97-AF65-F5344CB8AC3E}">
        <p14:creationId xmlns:p14="http://schemas.microsoft.com/office/powerpoint/2010/main" val="13683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3F4A6F"/>
                </a:solidFill>
              </a:rPr>
              <a:t>Как быть со списком литературы?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31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45420"/>
            <a:ext cx="6313541" cy="5099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987" y="2884230"/>
            <a:ext cx="1183405" cy="4462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145420"/>
            <a:ext cx="6386428" cy="50996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117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делать с общеупотребительными выражениями?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32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8650" y="1933261"/>
            <a:ext cx="6881524" cy="2769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0070C0"/>
                </a:solidFill>
              </a:rPr>
              <a:t>Модуль поиска общеупотребительных выражений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1600" dirty="0" smtClean="0"/>
              <a:t>позволяет </a:t>
            </a:r>
            <a:r>
              <a:rPr lang="ru-RU" sz="1600" dirty="0"/>
              <a:t>определить наличие в проверяемом документе общеупотребительных выражений: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ru-RU" sz="1600" dirty="0"/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наименования вузов, предприятий и организаций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названия органов власти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вводные слова, речевые обороты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названия нормативных и судебных актов и т.п.</a:t>
            </a:r>
          </a:p>
        </p:txBody>
      </p:sp>
    </p:spTree>
    <p:extLst>
      <p:ext uri="{BB962C8B-B14F-4D97-AF65-F5344CB8AC3E}">
        <p14:creationId xmlns:p14="http://schemas.microsoft.com/office/powerpoint/2010/main" val="10890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делать с общеупотребительными выражениями?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33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73" y="1272473"/>
            <a:ext cx="7429004" cy="496232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706533" y="5681133"/>
            <a:ext cx="2048934" cy="55366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7516" y="1845733"/>
            <a:ext cx="3750551" cy="533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8650" y="5063067"/>
            <a:ext cx="3799417" cy="4826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если самоцитирование?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34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8649" y="5684343"/>
            <a:ext cx="8354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http://www.unkniga.ru/innovation/tehnology/8997-samcitirovaniya-korrektnye-i-nekorrektnye.html/</a:t>
            </a:r>
          </a:p>
        </p:txBody>
      </p:sp>
      <p:pic>
        <p:nvPicPr>
          <p:cNvPr id="1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06" y="1145975"/>
            <a:ext cx="3464188" cy="428122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879392" y="4301705"/>
            <a:ext cx="3098800" cy="57573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31602" y="1290006"/>
            <a:ext cx="922866" cy="27093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правильно?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35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" y="1837426"/>
            <a:ext cx="7886700" cy="293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FFFF"/>
                </a:solidFill>
              </a:rPr>
              <a:t>Каждая работа должна быть проанализирована Экспертом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FFFF"/>
                </a:solidFill>
              </a:rPr>
              <a:t>Цель: оценка правомерности и корректности заимствований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FFFF"/>
                </a:solidFill>
              </a:rPr>
              <a:t>Инструмент оценки – интерактивный Полный отчет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FFFF"/>
                </a:solidFill>
              </a:rPr>
              <a:t>Автор ≠ Эксперт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FFFF"/>
                </a:solidFill>
              </a:rPr>
              <a:t>Подход к оценке оригинальности должен быть дифференцированным в зависимости от вида работы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FFFF"/>
                </a:solidFill>
              </a:rPr>
              <a:t>У автора должно быть право на объяснение</a:t>
            </a:r>
          </a:p>
        </p:txBody>
      </p:sp>
    </p:spTree>
    <p:extLst>
      <p:ext uri="{BB962C8B-B14F-4D97-AF65-F5344CB8AC3E}">
        <p14:creationId xmlns:p14="http://schemas.microsoft.com/office/powerpoint/2010/main" val="23696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Попытки обмана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36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3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 обмануть Антиплагиат?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37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2" y="2028250"/>
            <a:ext cx="7649134" cy="43026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88" y="1875327"/>
            <a:ext cx="5732822" cy="44555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2" y="1875327"/>
            <a:ext cx="7817484" cy="445556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9072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Визуальное представление «обходов»</a:t>
            </a:r>
            <a:endParaRPr lang="ru-RU" alt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38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963" y="1186069"/>
            <a:ext cx="2620737" cy="31642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3" y="4829329"/>
            <a:ext cx="8881836" cy="1026938"/>
          </a:xfrm>
          <a:prstGeom prst="rect">
            <a:avLst/>
          </a:prstGeom>
          <a:ln>
            <a:solidFill>
              <a:srgbClr val="0074BB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50854" y="1847334"/>
            <a:ext cx="2288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000" dirty="0"/>
              <a:t>В кратком отчете: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0854" y="4150256"/>
            <a:ext cx="2231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dirty="0"/>
              <a:t>В полном отчете:</a:t>
            </a:r>
          </a:p>
        </p:txBody>
      </p:sp>
    </p:spTree>
    <p:extLst>
      <p:ext uri="{BB962C8B-B14F-4D97-AF65-F5344CB8AC3E}">
        <p14:creationId xmlns:p14="http://schemas.microsoft.com/office/powerpoint/2010/main" val="235677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Визуальное представление «обходов»</a:t>
            </a:r>
            <a:endParaRPr lang="ru-RU" alt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39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13" name="Picture 2" descr="https://vuz1.antiplagiat.ru/releasenotes/ru-RU/img/image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9" y="1188771"/>
            <a:ext cx="8929121" cy="5121781"/>
          </a:xfrm>
          <a:prstGeom prst="rect">
            <a:avLst/>
          </a:prstGeom>
          <a:noFill/>
          <a:ln>
            <a:solidFill>
              <a:srgbClr val="0074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758184" y="1332193"/>
            <a:ext cx="7627632" cy="3748975"/>
          </a:xfrm>
        </p:spPr>
        <p:txBody>
          <a:bodyPr/>
          <a:lstStyle/>
          <a:p>
            <a:pPr>
              <a:defRPr/>
            </a:pPr>
            <a:r>
              <a:rPr lang="ru-RU" sz="2200" dirty="0"/>
              <a:t>Является первым решением для обнаружения заимствований на русском языке (создана в 2005 году)</a:t>
            </a:r>
          </a:p>
          <a:p>
            <a:pPr>
              <a:defRPr/>
            </a:pPr>
            <a:r>
              <a:rPr lang="ru-RU" sz="2200" dirty="0"/>
              <a:t>Лидирует на рынках России, Белоруссии, Казахстана, Кыргызстана</a:t>
            </a:r>
          </a:p>
          <a:p>
            <a:pPr>
              <a:defRPr/>
            </a:pPr>
            <a:r>
              <a:rPr lang="ru-RU" sz="2200" dirty="0"/>
              <a:t>Обеспечивает максимальный охват области поиска в русскоязычном научном и образовательном пространствах</a:t>
            </a:r>
          </a:p>
          <a:p>
            <a:pPr>
              <a:defRPr/>
            </a:pPr>
            <a:r>
              <a:rPr lang="ru-RU" sz="2200" dirty="0" smtClean="0"/>
              <a:t>Компания Антиплагиат – резидент </a:t>
            </a:r>
            <a:r>
              <a:rPr lang="ru-RU" sz="2200" dirty="0"/>
              <a:t>фонда </a:t>
            </a:r>
            <a:r>
              <a:rPr lang="ru-RU" sz="2200" dirty="0" smtClean="0"/>
              <a:t>«</a:t>
            </a:r>
            <a:r>
              <a:rPr lang="ru-RU" sz="2200" dirty="0" err="1"/>
              <a:t>Сколково</a:t>
            </a:r>
            <a:r>
              <a:rPr lang="ru-RU" sz="2200" dirty="0"/>
              <a:t>»</a:t>
            </a:r>
          </a:p>
          <a:p>
            <a:pPr>
              <a:defRPr/>
            </a:pPr>
            <a:r>
              <a:rPr lang="ru-RU" sz="2200" dirty="0"/>
              <a:t>Включена в реестр отечественного ПО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kern="0" dirty="0">
                <a:solidFill>
                  <a:srgbClr val="44546A"/>
                </a:solidFill>
                <a:cs typeface="Arial" charset="0"/>
              </a:rPr>
              <a:t>Система Антиплагиат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4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2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Обнаружение переводных заимствований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752873" y="1221079"/>
            <a:ext cx="7627632" cy="321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Типы переводных заимствований:</a:t>
            </a:r>
            <a:endParaRPr lang="ru-RU" dirty="0"/>
          </a:p>
        </p:txBody>
      </p:sp>
      <p:sp>
        <p:nvSpPr>
          <p:cNvPr id="11" name="Текст 1"/>
          <p:cNvSpPr>
            <a:spLocks noGrp="1"/>
          </p:cNvSpPr>
          <p:nvPr>
            <p:ph type="body" idx="10"/>
          </p:nvPr>
        </p:nvSpPr>
        <p:spPr>
          <a:xfrm>
            <a:off x="752873" y="1953493"/>
            <a:ext cx="7627632" cy="1177182"/>
          </a:xfrm>
        </p:spPr>
        <p:txBody>
          <a:bodyPr/>
          <a:lstStyle/>
          <a:p>
            <a:r>
              <a:rPr lang="ru-RU" sz="2000" dirty="0" smtClean="0"/>
              <a:t>Русско-английский</a:t>
            </a:r>
          </a:p>
          <a:p>
            <a:r>
              <a:rPr lang="ru-RU" sz="2000" dirty="0" smtClean="0"/>
              <a:t>Казахско-русский</a:t>
            </a:r>
          </a:p>
          <a:p>
            <a:r>
              <a:rPr lang="ru-RU" sz="2000" dirty="0" smtClean="0"/>
              <a:t>Англо-русский</a:t>
            </a:r>
            <a:endParaRPr lang="en-US" sz="20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628650" y="5684342"/>
            <a:ext cx="5760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habr.com/company/antiplagiat/blog/</a:t>
            </a:r>
            <a:r>
              <a:rPr lang="ru-RU" dirty="0" smtClean="0"/>
              <a:t>354142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51" y="3212121"/>
            <a:ext cx="6772275" cy="2390775"/>
          </a:xfrm>
          <a:prstGeom prst="rect">
            <a:avLst/>
          </a:prstGeom>
        </p:spPr>
      </p:pic>
      <p:sp>
        <p:nvSpPr>
          <p:cNvPr id="12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</p:spPr>
        <p:txBody>
          <a:bodyPr/>
          <a:lstStyle/>
          <a:p>
            <a:r>
              <a:rPr lang="ru-RU" dirty="0" smtClean="0"/>
              <a:t>стр. </a:t>
            </a:r>
            <a:fld id="{2E23ECF5-D540-4344-BDE0-D77FE6CE013C}" type="slidenum">
              <a:rPr lang="ru-RU" smtClean="0"/>
              <a:t>40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7B17CE-0AD5-445D-9ED6-11E90614A92B}" type="slidenum">
              <a:rPr lang="ru-RU" smtClean="0"/>
              <a:pPr/>
              <a:t>41</a:t>
            </a:fld>
            <a:r>
              <a:rPr lang="en-US" dirty="0" smtClean="0"/>
              <a:t> </a:t>
            </a:r>
            <a:r>
              <a:rPr lang="ru-RU" sz="800" dirty="0" smtClean="0"/>
              <a:t>из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Обнаружение переводных заимствований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752873" y="1221079"/>
            <a:ext cx="7627632" cy="35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 чем собственно сложность?</a:t>
            </a:r>
            <a:endParaRPr lang="ru-RU" dirty="0"/>
          </a:p>
        </p:txBody>
      </p:sp>
      <p:sp>
        <p:nvSpPr>
          <p:cNvPr id="11" name="Текст 1"/>
          <p:cNvSpPr>
            <a:spLocks noGrp="1"/>
          </p:cNvSpPr>
          <p:nvPr>
            <p:ph type="body" idx="10"/>
          </p:nvPr>
        </p:nvSpPr>
        <p:spPr>
          <a:xfrm>
            <a:off x="752873" y="1953493"/>
            <a:ext cx="7627632" cy="1814728"/>
          </a:xfrm>
        </p:spPr>
        <p:txBody>
          <a:bodyPr/>
          <a:lstStyle/>
          <a:p>
            <a:r>
              <a:rPr lang="ru-RU" sz="1600" dirty="0" smtClean="0"/>
              <a:t>В последние несколько лет получили серьезное развитие системы машинного перевода</a:t>
            </a:r>
          </a:p>
          <a:p>
            <a:r>
              <a:rPr lang="ru-RU" sz="1600" dirty="0" smtClean="0"/>
              <a:t>Гипотетический алгоритм: переводим русский текст на английский и сводим задачу к предыдущей</a:t>
            </a:r>
          </a:p>
          <a:p>
            <a:r>
              <a:rPr lang="ru-RU" sz="1600" dirty="0" smtClean="0"/>
              <a:t>Сложность: перевод неоднозначен – разные переводчики переведут один и тот же текст по-разному.</a:t>
            </a:r>
            <a:endParaRPr lang="en-US" sz="1600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93" b="46877"/>
          <a:stretch/>
        </p:blipFill>
        <p:spPr>
          <a:xfrm>
            <a:off x="1511176" y="4010208"/>
            <a:ext cx="6111026" cy="225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Обнаружение переводных заимствований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42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20" y="4004915"/>
            <a:ext cx="4452041" cy="23324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7" y="1769533"/>
            <a:ext cx="4799603" cy="3224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7841" y="2322824"/>
            <a:ext cx="341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Статья переведена из англоязычной работы целиком, включая таблицы и данные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47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Обнаружение переводных заимствований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43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60" y="0"/>
            <a:ext cx="7023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Модуль поиска парафраза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44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8650" y="1933261"/>
            <a:ext cx="6881524" cy="207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0070C0"/>
                </a:solidFill>
              </a:rPr>
              <a:t>Модуль поиска </a:t>
            </a:r>
            <a:r>
              <a:rPr lang="ru-RU" sz="2000" b="1" dirty="0" smtClean="0">
                <a:solidFill>
                  <a:srgbClr val="0070C0"/>
                </a:solidFill>
              </a:rPr>
              <a:t>перефразированных заимствований</a:t>
            </a:r>
            <a:r>
              <a:rPr lang="ru-RU" sz="2000" b="1" dirty="0">
                <a:solidFill>
                  <a:srgbClr val="0070C0"/>
                </a:solidFill>
              </a:rPr>
              <a:t/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1600" dirty="0" smtClean="0"/>
              <a:t>позволяет </a:t>
            </a:r>
            <a:r>
              <a:rPr lang="ru-RU" sz="1600" dirty="0"/>
              <a:t>находить заимствования,  полученные путем изменения структуры предложений: </a:t>
            </a:r>
            <a:endParaRPr lang="ru-RU" sz="1600" dirty="0" smtClean="0"/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вставка и замена слов на синонимы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перемещение частей </a:t>
            </a:r>
            <a:r>
              <a:rPr lang="ru-RU" sz="1600" dirty="0" smtClean="0"/>
              <a:t>текста</a:t>
            </a:r>
            <a:endParaRPr lang="ru-RU" sz="1600" dirty="0"/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изменение </a:t>
            </a:r>
            <a:r>
              <a:rPr lang="ru-RU" sz="1600" dirty="0" smtClean="0"/>
              <a:t>словоформ и т.п.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701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Модуль поиска парафраза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45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8650" y="5986128"/>
            <a:ext cx="5760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https://habr.com/company/antiplagiat/blog/422941/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248074"/>
            <a:ext cx="7886701" cy="4436269"/>
          </a:xfrm>
          <a:prstGeom prst="rect">
            <a:avLst/>
          </a:prstGeom>
        </p:spPr>
      </p:pic>
      <p:pic>
        <p:nvPicPr>
          <p:cNvPr id="1026" name="Picture 2" descr="http://qrcoder.ru/code/?https%3A%2F%2Fhabr.com%2Fcompany%2Fantiplagiat%2Fblog%2F422941%2F&amp;6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411" y="1381081"/>
            <a:ext cx="1171574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</p:spPr>
        <p:txBody>
          <a:bodyPr>
            <a:noAutofit/>
          </a:bodyPr>
          <a:lstStyle/>
          <a:p>
            <a:r>
              <a:rPr lang="ru-RU" dirty="0"/>
              <a:t>Регистрация на </a:t>
            </a:r>
            <a:r>
              <a:rPr lang="ru-RU" dirty="0" err="1" smtClean="0"/>
              <a:t>вебинары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en-US" b="0" dirty="0" smtClean="0"/>
              <a:t>www.antiplagiat.ru/corporate/training</a:t>
            </a:r>
            <a:r>
              <a:rPr lang="en-US" b="0" dirty="0"/>
              <a:t>/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46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56" y="1173635"/>
            <a:ext cx="5983087" cy="49693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622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</p:spPr>
        <p:txBody>
          <a:bodyPr>
            <a:noAutofit/>
          </a:bodyPr>
          <a:lstStyle/>
          <a:p>
            <a:r>
              <a:rPr lang="ru-RU" dirty="0" err="1" smtClean="0"/>
              <a:t>В</a:t>
            </a:r>
            <a:r>
              <a:rPr lang="ru-RU" dirty="0" err="1" smtClean="0"/>
              <a:t>ебинар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/>
              <a:t>Жизнь без процента оригинальности: «за» и «против»</a:t>
            </a:r>
            <a:endParaRPr lang="en-US" b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47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650" y="1280304"/>
            <a:ext cx="788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E4455"/>
                </a:solidFill>
              </a:rPr>
              <a:t>18 апреля </a:t>
            </a:r>
            <a:r>
              <a:rPr lang="ru-RU" dirty="0" smtClean="0">
                <a:solidFill>
                  <a:srgbClr val="2E4455"/>
                </a:solidFill>
              </a:rPr>
              <a:t>2019		11:00 </a:t>
            </a:r>
            <a:r>
              <a:rPr lang="ru-RU" dirty="0" err="1" smtClean="0">
                <a:solidFill>
                  <a:srgbClr val="96A1AA"/>
                </a:solidFill>
              </a:rPr>
              <a:t>Мск</a:t>
            </a:r>
            <a:r>
              <a:rPr lang="ru-RU" dirty="0" smtClean="0">
                <a:solidFill>
                  <a:srgbClr val="96A1AA"/>
                </a:solidFill>
              </a:rPr>
              <a:t>		</a:t>
            </a:r>
            <a:r>
              <a:rPr lang="ru-RU" dirty="0" smtClean="0">
                <a:solidFill>
                  <a:srgbClr val="2E4455"/>
                </a:solidFill>
              </a:rPr>
              <a:t>90 </a:t>
            </a:r>
            <a:r>
              <a:rPr lang="ru-RU" dirty="0">
                <a:solidFill>
                  <a:srgbClr val="2E4455"/>
                </a:solidFill>
              </a:rPr>
              <a:t>мин.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2309" y="2000200"/>
            <a:ext cx="84193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Вы часто задаете нам вопрос: «Как можно требовать от ВКР бакалавра 60 (70, 75, 80</a:t>
            </a:r>
            <a:r>
              <a:rPr lang="ru-RU" sz="1400" dirty="0" smtClean="0"/>
              <a:t>...)%».</a:t>
            </a:r>
          </a:p>
          <a:p>
            <a:endParaRPr lang="ru-RU" sz="1400" dirty="0"/>
          </a:p>
          <a:p>
            <a:r>
              <a:rPr lang="ru-RU" sz="1400" dirty="0"/>
              <a:t>«А надо ли?» - в свою очередь спрашиваем мы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/>
              <a:t>А если нет, то как же тогда оценивать оригинальность работы? </a:t>
            </a:r>
            <a:endParaRPr lang="ru-RU" sz="1400" dirty="0" smtClean="0"/>
          </a:p>
          <a:p>
            <a:r>
              <a:rPr lang="ru-RU" sz="1400" dirty="0" smtClean="0"/>
              <a:t>Давайте </a:t>
            </a:r>
            <a:r>
              <a:rPr lang="ru-RU" sz="1400" dirty="0"/>
              <a:t>обсудим вместе!</a:t>
            </a:r>
          </a:p>
          <a:p>
            <a:endParaRPr lang="ru-RU" sz="1400" dirty="0" smtClean="0"/>
          </a:p>
          <a:p>
            <a:r>
              <a:rPr lang="ru-RU" sz="1400" dirty="0" smtClean="0"/>
              <a:t>Приглашаем </a:t>
            </a:r>
            <a:r>
              <a:rPr lang="ru-RU" sz="1400" dirty="0"/>
              <a:t>вас на круглый стол онлайн. Подключайтесь, задавайте вопросы спикерам, дискутируйте, делитесь опытом!</a:t>
            </a:r>
          </a:p>
          <a:p>
            <a:endParaRPr lang="ru-RU" sz="1400" b="1" u="sng" dirty="0" smtClean="0"/>
          </a:p>
          <a:p>
            <a:r>
              <a:rPr lang="ru-RU" sz="1400" b="1" u="sng" dirty="0" smtClean="0"/>
              <a:t>Спикеры</a:t>
            </a:r>
            <a:r>
              <a:rPr lang="ru-RU" sz="1400" b="1" u="sng" dirty="0"/>
              <a:t>:</a:t>
            </a:r>
            <a:endParaRPr lang="ru-R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u="sng" dirty="0"/>
              <a:t>Юрий Чехович</a:t>
            </a:r>
            <a:r>
              <a:rPr lang="ru-RU" sz="1400" dirty="0"/>
              <a:t>, исполнительный директор компании "Антиплагиат</a:t>
            </a:r>
            <a:r>
              <a:rPr lang="ru-RU" sz="1400" dirty="0" smtClean="0"/>
              <a:t>" </a:t>
            </a:r>
            <a:endParaRPr lang="ru-R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u="sng" dirty="0"/>
              <a:t>Анна </a:t>
            </a:r>
            <a:r>
              <a:rPr lang="ru-RU" sz="1400" b="1" u="sng" dirty="0" err="1"/>
              <a:t>Золкина</a:t>
            </a:r>
            <a:r>
              <a:rPr lang="ru-RU" sz="1400" dirty="0"/>
              <a:t>, начальник отдела образовательных информационных технологий НИТУ "</a:t>
            </a:r>
            <a:r>
              <a:rPr lang="ru-RU" sz="1400" dirty="0" err="1"/>
              <a:t>МИСиС</a:t>
            </a:r>
            <a:r>
              <a:rPr lang="ru-RU" sz="1400" dirty="0" smtClean="0"/>
              <a:t>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u="sng" dirty="0" smtClean="0"/>
              <a:t>Константин Кокарев</a:t>
            </a:r>
            <a:r>
              <a:rPr lang="ru-RU" sz="1400" dirty="0" smtClean="0"/>
              <a:t>, зав. отделом поддержки исследований Научной библиотеки </a:t>
            </a:r>
            <a:r>
              <a:rPr lang="ru-RU" sz="1400" dirty="0" err="1" smtClean="0"/>
              <a:t>РАНХиГС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2309" y="5545798"/>
            <a:ext cx="8626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Анонс: </a:t>
            </a:r>
            <a:r>
              <a:rPr lang="ru-RU" sz="1400" dirty="0" smtClean="0">
                <a:hlinkClick r:id="rId2"/>
              </a:rPr>
              <a:t>https</a:t>
            </a:r>
            <a:r>
              <a:rPr lang="ru-RU" sz="1400" dirty="0">
                <a:hlinkClick r:id="rId2"/>
              </a:rPr>
              <a:t>://</a:t>
            </a:r>
            <a:r>
              <a:rPr lang="ru-RU" sz="1400" dirty="0" smtClean="0">
                <a:hlinkClick r:id="rId2"/>
              </a:rPr>
              <a:t>www.antiplagiat.ru/corporate/training/KS-zhizn-bez-procentov-za-i-protiv-18-42019</a:t>
            </a:r>
            <a:endParaRPr lang="ru-RU" sz="1400" dirty="0"/>
          </a:p>
          <a:p>
            <a:r>
              <a:rPr lang="ru-RU" sz="1400" dirty="0" smtClean="0"/>
              <a:t>Регистрация: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events.webinar.ru/1176571/2206895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514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584" y="199365"/>
            <a:ext cx="8517467" cy="618721"/>
          </a:xfrm>
        </p:spPr>
        <p:txBody>
          <a:bodyPr>
            <a:noAutofit/>
          </a:bodyPr>
          <a:lstStyle/>
          <a:p>
            <a:r>
              <a:rPr lang="ru-RU" dirty="0" smtClean="0"/>
              <a:t>Конкурс на </a:t>
            </a:r>
            <a:r>
              <a:rPr lang="ru-RU" dirty="0"/>
              <a:t>лучший студенческий диплом «BE FIRST</a:t>
            </a:r>
            <a:r>
              <a:rPr lang="ru-RU" dirty="0" smtClean="0"/>
              <a:t>!»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48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1026" name="Picture 2" descr="http://www.intermediator.ru/upload/iblock/d50/d508d07fd81df4ce3ccced28084ce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36336"/>
            <a:ext cx="18859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92" y="1792999"/>
            <a:ext cx="2667001" cy="676787"/>
          </a:xfrm>
          <a:prstGeom prst="rect">
            <a:avLst/>
          </a:prstGeom>
        </p:spPr>
      </p:pic>
      <p:pic>
        <p:nvPicPr>
          <p:cNvPr id="1030" name="Picture 6" descr="http://lib.vvsu.ru/Russian/img/new_logo/biblioclub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83" y="1822086"/>
            <a:ext cx="27051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0622"/>
            <a:ext cx="9096020" cy="33226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1437" y="1160508"/>
            <a:ext cx="5299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https://biblioclub.ru/index.php?page=static&amp;id=161</a:t>
            </a:r>
          </a:p>
        </p:txBody>
      </p:sp>
    </p:spTree>
    <p:extLst>
      <p:ext uri="{BB962C8B-B14F-4D97-AF65-F5344CB8AC3E}">
        <p14:creationId xmlns:p14="http://schemas.microsoft.com/office/powerpoint/2010/main" val="4883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02.04.2019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50                                                 ВолгГТУ                                           Волгоград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49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758184" y="1332193"/>
            <a:ext cx="7627632" cy="4869025"/>
          </a:xfrm>
        </p:spPr>
        <p:txBody>
          <a:bodyPr/>
          <a:lstStyle/>
          <a:p>
            <a:pPr marL="342900" indent="-342900">
              <a:buClr>
                <a:schemeClr val="tx1"/>
              </a:buClr>
            </a:pPr>
            <a:r>
              <a:rPr lang="ru-RU" sz="2000" b="1" dirty="0">
                <a:solidFill>
                  <a:schemeClr val="accent1"/>
                </a:solidFill>
              </a:rPr>
              <a:t>Антиплагиат</a:t>
            </a:r>
            <a:r>
              <a:rPr lang="ru-RU" sz="2000" dirty="0"/>
              <a:t> – это специализированная поисковая система, предназначенная для обнаружения заимствований в текстовых документах</a:t>
            </a:r>
          </a:p>
          <a:p>
            <a:pPr marL="342900" indent="-342900">
              <a:buClr>
                <a:schemeClr val="tx1"/>
              </a:buClr>
            </a:pPr>
            <a:r>
              <a:rPr lang="ru-RU" sz="2000" b="1" dirty="0">
                <a:solidFill>
                  <a:schemeClr val="accent1"/>
                </a:solidFill>
              </a:rPr>
              <a:t>Запрос </a:t>
            </a:r>
            <a:r>
              <a:rPr lang="ru-RU" sz="2000" dirty="0"/>
              <a:t>– это документ любого размера и практически любого формата </a:t>
            </a:r>
          </a:p>
          <a:p>
            <a:pPr marL="342900" indent="-342900">
              <a:buClr>
                <a:schemeClr val="tx1"/>
              </a:buClr>
            </a:pPr>
            <a:r>
              <a:rPr lang="ru-RU" sz="2000" b="1" dirty="0">
                <a:solidFill>
                  <a:srgbClr val="0070C0"/>
                </a:solidFill>
              </a:rPr>
              <a:t>Результат проверки</a:t>
            </a:r>
            <a:r>
              <a:rPr lang="ru-RU" sz="2000" b="1" dirty="0"/>
              <a:t> </a:t>
            </a:r>
            <a:r>
              <a:rPr lang="ru-RU" sz="2000" dirty="0"/>
              <a:t>– интерактивный отчет, в котором «подсвечен» заимствованный текст, показаны источники, рассчитан «процент оригинальности»</a:t>
            </a:r>
          </a:p>
          <a:p>
            <a:pPr marL="342900" indent="-342900">
              <a:buClr>
                <a:schemeClr val="tx1"/>
              </a:buClr>
            </a:pPr>
            <a:r>
              <a:rPr lang="ru-RU" sz="2000" b="1" dirty="0">
                <a:solidFill>
                  <a:srgbClr val="0070C0"/>
                </a:solidFill>
              </a:rPr>
              <a:t>Антиплагиат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r>
              <a:rPr lang="ru-RU" sz="2000" b="1" dirty="0">
                <a:solidFill>
                  <a:srgbClr val="0070C0"/>
                </a:solidFill>
              </a:rPr>
              <a:t>ВУЗ </a:t>
            </a:r>
            <a:r>
              <a:rPr lang="ru-RU" sz="2000" dirty="0"/>
              <a:t>– версия системы Антиплагиат, предназначенная для использования в учебных заведениях</a:t>
            </a:r>
          </a:p>
          <a:p>
            <a:pPr marL="342900" indent="-342900">
              <a:buClr>
                <a:schemeClr val="tx1"/>
              </a:buClr>
            </a:pPr>
            <a:r>
              <a:rPr lang="ru-RU" sz="2000" b="1" dirty="0">
                <a:solidFill>
                  <a:srgbClr val="0070C0"/>
                </a:solidFill>
              </a:rPr>
              <a:t>Антиплагиат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r>
              <a:rPr lang="ru-RU" sz="2000" b="1" dirty="0">
                <a:solidFill>
                  <a:srgbClr val="0070C0"/>
                </a:solidFill>
              </a:rPr>
              <a:t>Эксперт, Антиплагиат (защищенное исполнение) </a:t>
            </a:r>
            <a:r>
              <a:rPr lang="ru-RU" sz="2000" dirty="0"/>
              <a:t>– специализированные версии системы Антиплагиат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kern="0" dirty="0">
                <a:solidFill>
                  <a:srgbClr val="44546A"/>
                </a:solidFill>
                <a:cs typeface="Arial" charset="0"/>
              </a:rPr>
              <a:t>Система Антиплагиат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5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4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0612" y="1623480"/>
            <a:ext cx="7462777" cy="49244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0612" y="2517485"/>
            <a:ext cx="7462777" cy="369332"/>
          </a:xfrm>
        </p:spPr>
        <p:txBody>
          <a:bodyPr/>
          <a:lstStyle/>
          <a:p>
            <a:r>
              <a:rPr lang="ru-RU" dirty="0" smtClean="0"/>
              <a:t>Ваши вопросы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Юрий Чехович,</a:t>
            </a:r>
          </a:p>
          <a:p>
            <a:r>
              <a:rPr lang="ru-RU" dirty="0"/>
              <a:t>Исполнительный директор компании Антиплагиат, к.ф.-м.н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chehovich@antiplagiat.ru</a:t>
            </a:r>
          </a:p>
          <a:p>
            <a:r>
              <a:rPr lang="ru-RU" dirty="0" smtClean="0"/>
              <a:t>+7 495 </a:t>
            </a:r>
            <a:r>
              <a:rPr lang="en-US" dirty="0" smtClean="0"/>
              <a:t>223 23 84</a:t>
            </a:r>
          </a:p>
          <a:p>
            <a:r>
              <a:rPr lang="en-US" dirty="0" smtClean="0"/>
              <a:t>8 800 777 81 28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1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6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1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70" y="-724619"/>
            <a:ext cx="6946076" cy="80651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612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758184" y="1332193"/>
            <a:ext cx="7627632" cy="4869025"/>
          </a:xfrm>
        </p:spPr>
        <p:txBody>
          <a:bodyPr/>
          <a:lstStyle/>
          <a:p>
            <a:pPr marL="342900" indent="-342900">
              <a:buClr>
                <a:schemeClr val="tx1"/>
              </a:buClr>
            </a:pPr>
            <a:r>
              <a:rPr lang="ru-RU" sz="2000" b="1" dirty="0">
                <a:solidFill>
                  <a:schemeClr val="accent1"/>
                </a:solidFill>
              </a:rPr>
              <a:t>Антиплагиат</a:t>
            </a:r>
            <a:r>
              <a:rPr lang="ru-RU" sz="2000" dirty="0"/>
              <a:t> – это специализированная поисковая система, предназначенная для обнаружения заимствований в текстовых документах</a:t>
            </a:r>
          </a:p>
          <a:p>
            <a:pPr marL="342900" indent="-342900">
              <a:buClr>
                <a:schemeClr val="tx1"/>
              </a:buClr>
            </a:pPr>
            <a:r>
              <a:rPr lang="ru-RU" sz="2000" b="1" dirty="0">
                <a:solidFill>
                  <a:schemeClr val="accent1"/>
                </a:solidFill>
              </a:rPr>
              <a:t>Запрос </a:t>
            </a:r>
            <a:r>
              <a:rPr lang="ru-RU" sz="2000" dirty="0"/>
              <a:t>– это документ любого размера и практически любого формата </a:t>
            </a:r>
          </a:p>
          <a:p>
            <a:pPr marL="342900" indent="-342900">
              <a:buClr>
                <a:schemeClr val="tx1"/>
              </a:buClr>
            </a:pPr>
            <a:r>
              <a:rPr lang="ru-RU" sz="2000" b="1" dirty="0">
                <a:solidFill>
                  <a:srgbClr val="0070C0"/>
                </a:solidFill>
              </a:rPr>
              <a:t>Результат проверки</a:t>
            </a:r>
            <a:r>
              <a:rPr lang="ru-RU" sz="2000" b="1" dirty="0"/>
              <a:t> </a:t>
            </a:r>
            <a:r>
              <a:rPr lang="ru-RU" sz="2000" dirty="0"/>
              <a:t>– интерактивный отчет, в котором «подсвечен» заимствованный текст, показаны источники, рассчитан «процент оригинальности»</a:t>
            </a:r>
          </a:p>
          <a:p>
            <a:pPr marL="342900" indent="-342900">
              <a:buClr>
                <a:schemeClr val="tx1"/>
              </a:buClr>
            </a:pPr>
            <a:r>
              <a:rPr lang="ru-RU" sz="2000" b="1" dirty="0">
                <a:solidFill>
                  <a:srgbClr val="0070C0"/>
                </a:solidFill>
              </a:rPr>
              <a:t>Антиплагиат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r>
              <a:rPr lang="ru-RU" sz="2000" b="1" dirty="0">
                <a:solidFill>
                  <a:srgbClr val="0070C0"/>
                </a:solidFill>
              </a:rPr>
              <a:t>ВУЗ </a:t>
            </a:r>
            <a:r>
              <a:rPr lang="ru-RU" sz="2000" dirty="0"/>
              <a:t>– версия системы Антиплагиат, предназначенная для использования в учебных заведениях</a:t>
            </a:r>
          </a:p>
          <a:p>
            <a:pPr marL="342900" indent="-342900">
              <a:buClr>
                <a:schemeClr val="tx1"/>
              </a:buClr>
            </a:pPr>
            <a:r>
              <a:rPr lang="ru-RU" sz="2000" b="1" dirty="0">
                <a:solidFill>
                  <a:srgbClr val="0070C0"/>
                </a:solidFill>
              </a:rPr>
              <a:t>Антиплагиат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r>
              <a:rPr lang="ru-RU" sz="2000" b="1" dirty="0">
                <a:solidFill>
                  <a:srgbClr val="0070C0"/>
                </a:solidFill>
              </a:rPr>
              <a:t>Эксперт, Антиплагиат (защищенное исполнение) </a:t>
            </a:r>
            <a:r>
              <a:rPr lang="ru-RU" sz="2000" dirty="0"/>
              <a:t>– специализированные версии системы Антиплагиат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kern="0" dirty="0">
                <a:solidFill>
                  <a:srgbClr val="44546A"/>
                </a:solidFill>
                <a:cs typeface="Arial" charset="0"/>
              </a:rPr>
              <a:t>Система Антиплагиат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7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Нормативное регулирование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8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0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73" y="1405889"/>
            <a:ext cx="3356760" cy="4779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Нормативное регулирование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02.04.2019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50                                                 ВолгГТУ                                           Волгоград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9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3937000" y="1304094"/>
            <a:ext cx="4956834" cy="7403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>
                <a:solidFill>
                  <a:srgbClr val="0070C0"/>
                </a:solidFill>
              </a:rPr>
              <a:t>Приказ МОН РФ </a:t>
            </a:r>
            <a:r>
              <a:rPr lang="ru-RU" sz="1800" b="1" dirty="0" smtClean="0">
                <a:solidFill>
                  <a:srgbClr val="0070C0"/>
                </a:solidFill>
              </a:rPr>
              <a:t>№ 1093 </a:t>
            </a:r>
            <a:r>
              <a:rPr lang="ru-RU" sz="1800" b="1" dirty="0">
                <a:solidFill>
                  <a:srgbClr val="0070C0"/>
                </a:solidFill>
              </a:rPr>
              <a:t>от </a:t>
            </a:r>
            <a:r>
              <a:rPr lang="ru-RU" sz="1800" b="1" dirty="0" smtClean="0">
                <a:solidFill>
                  <a:srgbClr val="0070C0"/>
                </a:solidFill>
              </a:rPr>
              <a:t>10.11.2017 «Положение </a:t>
            </a:r>
            <a:r>
              <a:rPr lang="ru-RU" sz="1800" b="1" dirty="0">
                <a:solidFill>
                  <a:srgbClr val="0070C0"/>
                </a:solidFill>
              </a:rPr>
              <a:t>о совете по защите </a:t>
            </a:r>
            <a:r>
              <a:rPr lang="ru-RU" sz="1800" b="1" dirty="0" smtClean="0">
                <a:solidFill>
                  <a:srgbClr val="0070C0"/>
                </a:solidFill>
              </a:rPr>
              <a:t>диссертаций…</a:t>
            </a:r>
            <a:r>
              <a:rPr lang="ru-RU" sz="1800" b="1" dirty="0">
                <a:solidFill>
                  <a:srgbClr val="0070C0"/>
                </a:solidFill>
              </a:rPr>
              <a:t> 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467" y="3478837"/>
            <a:ext cx="6866465" cy="2082937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190500" dist="152400" dir="13500000" sx="99000" sy="99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6699FF"/>
            </a:contourClr>
          </a:sp3d>
        </p:spPr>
      </p:pic>
    </p:spTree>
    <p:extLst>
      <p:ext uri="{BB962C8B-B14F-4D97-AF65-F5344CB8AC3E}">
        <p14:creationId xmlns:p14="http://schemas.microsoft.com/office/powerpoint/2010/main" val="42200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Цвета_AP_1">
      <a:dk1>
        <a:srgbClr val="3F4A6F"/>
      </a:dk1>
      <a:lt1>
        <a:srgbClr val="FFFFFF"/>
      </a:lt1>
      <a:dk2>
        <a:srgbClr val="3F4A6F"/>
      </a:dk2>
      <a:lt2>
        <a:srgbClr val="FFFFFF"/>
      </a:lt2>
      <a:accent1>
        <a:srgbClr val="0070C0"/>
      </a:accent1>
      <a:accent2>
        <a:srgbClr val="FFC000"/>
      </a:accent2>
      <a:accent3>
        <a:srgbClr val="7030A0"/>
      </a:accent3>
      <a:accent4>
        <a:srgbClr val="C00000"/>
      </a:accent4>
      <a:accent5>
        <a:srgbClr val="00B050"/>
      </a:accent5>
      <a:accent6>
        <a:srgbClr val="00B0F0"/>
      </a:accent6>
      <a:hlink>
        <a:srgbClr val="0563C1"/>
      </a:hlink>
      <a:folHlink>
        <a:srgbClr val="0070C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_pres_4-3_шаблон" id="{F02CB782-D3B1-42FC-AD23-7B5C86694C47}" vid="{143ACC1E-2D63-435E-85F9-683E408623E4}"/>
    </a:ext>
  </a:extLst>
</a:theme>
</file>

<file path=ppt/theme/theme2.xml><?xml version="1.0" encoding="utf-8"?>
<a:theme xmlns:a="http://schemas.openxmlformats.org/drawingml/2006/main" name="1_Тема Office">
  <a:themeElements>
    <a:clrScheme name="Цвета_AP_1">
      <a:dk1>
        <a:srgbClr val="3F4A6F"/>
      </a:dk1>
      <a:lt1>
        <a:srgbClr val="FFFFFF"/>
      </a:lt1>
      <a:dk2>
        <a:srgbClr val="3F4A6F"/>
      </a:dk2>
      <a:lt2>
        <a:srgbClr val="FFFFFF"/>
      </a:lt2>
      <a:accent1>
        <a:srgbClr val="0070C0"/>
      </a:accent1>
      <a:accent2>
        <a:srgbClr val="FFC000"/>
      </a:accent2>
      <a:accent3>
        <a:srgbClr val="7030A0"/>
      </a:accent3>
      <a:accent4>
        <a:srgbClr val="C00000"/>
      </a:accent4>
      <a:accent5>
        <a:srgbClr val="00B050"/>
      </a:accent5>
      <a:accent6>
        <a:srgbClr val="00B0F0"/>
      </a:accent6>
      <a:hlink>
        <a:srgbClr val="0563C1"/>
      </a:hlink>
      <a:folHlink>
        <a:srgbClr val="0070C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_pres_4-3_шаблон" id="{B4FB05C7-4811-4866-BD2C-FE9128824BB1}" vid="{58DD139D-6367-43F9-9A1E-FADEC67B4DBD}"/>
    </a:ext>
  </a:extLst>
</a:theme>
</file>

<file path=ppt/theme/theme3.xml><?xml version="1.0" encoding="utf-8"?>
<a:theme xmlns:a="http://schemas.openxmlformats.org/drawingml/2006/main" name="3_Тема Office">
  <a:themeElements>
    <a:clrScheme name="Цвета_AP_1">
      <a:dk1>
        <a:srgbClr val="3F4A6F"/>
      </a:dk1>
      <a:lt1>
        <a:srgbClr val="FFFFFF"/>
      </a:lt1>
      <a:dk2>
        <a:srgbClr val="3F4A6F"/>
      </a:dk2>
      <a:lt2>
        <a:srgbClr val="FFFFFF"/>
      </a:lt2>
      <a:accent1>
        <a:srgbClr val="0070C0"/>
      </a:accent1>
      <a:accent2>
        <a:srgbClr val="FFC000"/>
      </a:accent2>
      <a:accent3>
        <a:srgbClr val="7030A0"/>
      </a:accent3>
      <a:accent4>
        <a:srgbClr val="C00000"/>
      </a:accent4>
      <a:accent5>
        <a:srgbClr val="00B050"/>
      </a:accent5>
      <a:accent6>
        <a:srgbClr val="00B0F0"/>
      </a:accent6>
      <a:hlink>
        <a:srgbClr val="0563C1"/>
      </a:hlink>
      <a:folHlink>
        <a:srgbClr val="0070C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_pres_4-3_шаблон" id="{F02CB782-D3B1-42FC-AD23-7B5C86694C47}" vid="{143ACC1E-2D63-435E-85F9-683E408623E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AP_pres_4-3_шаблон</Template>
  <TotalTime>1912</TotalTime>
  <Words>1643</Words>
  <Application>Microsoft Office PowerPoint</Application>
  <PresentationFormat>Экран (4:3)</PresentationFormat>
  <Paragraphs>342</Paragraphs>
  <Slides>50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50</vt:i4>
      </vt:variant>
    </vt:vector>
  </HeadingPairs>
  <TitlesOfParts>
    <vt:vector size="58" baseType="lpstr">
      <vt:lpstr>Microsoft YaHei</vt:lpstr>
      <vt:lpstr>Arial</vt:lpstr>
      <vt:lpstr>Calibri</vt:lpstr>
      <vt:lpstr>Open Sans</vt:lpstr>
      <vt:lpstr>Times New Roman</vt:lpstr>
      <vt:lpstr>Тема Office</vt:lpstr>
      <vt:lpstr>1_Тема Office</vt:lpstr>
      <vt:lpstr>3_Тема Office</vt:lpstr>
      <vt:lpstr>Секреты эффективного использования системы Антиплагиат в высшей школе</vt:lpstr>
      <vt:lpstr>Проблема «copy-paste»</vt:lpstr>
      <vt:lpstr>Проблема «copy-paste»</vt:lpstr>
      <vt:lpstr>Система Антиплагиат</vt:lpstr>
      <vt:lpstr>Система Антиплагиат</vt:lpstr>
      <vt:lpstr>Презентация PowerPoint</vt:lpstr>
      <vt:lpstr>Система Антиплагиат</vt:lpstr>
      <vt:lpstr>Нормативное регулирование</vt:lpstr>
      <vt:lpstr>Нормативное регулирование</vt:lpstr>
      <vt:lpstr>Нормативное регулирование</vt:lpstr>
      <vt:lpstr>Нормативное регулирование</vt:lpstr>
      <vt:lpstr>Нормативное регулирование</vt:lpstr>
      <vt:lpstr>Нормативное регулирование</vt:lpstr>
      <vt:lpstr>Проверки на заимствования в университетах</vt:lpstr>
      <vt:lpstr>Статистика использования</vt:lpstr>
      <vt:lpstr>Исследование локальных актов</vt:lpstr>
      <vt:lpstr>«Проблемные» практики использования систем обнаружения заимствований</vt:lpstr>
      <vt:lpstr>Какие проблемы?</vt:lpstr>
      <vt:lpstr>Отношение к работам:    Плагиат + оригинальность = 100%</vt:lpstr>
      <vt:lpstr>«Хорошие новости»</vt:lpstr>
      <vt:lpstr>Корректные практики</vt:lpstr>
      <vt:lpstr>Оценка правомерности и корректности заимствований</vt:lpstr>
      <vt:lpstr>Оценка правомерности и корректности заимствований</vt:lpstr>
      <vt:lpstr>Оценка правомерности и корректности заимствований</vt:lpstr>
      <vt:lpstr>Оценка правомерности и корректности заимствований</vt:lpstr>
      <vt:lpstr>Дифференцированный подход к оценке оригинальности</vt:lpstr>
      <vt:lpstr>Оценка на заимствования научных статей </vt:lpstr>
      <vt:lpstr>Оценка на заимствования ВКР </vt:lpstr>
      <vt:lpstr>Оценка на заимствования диссертаций </vt:lpstr>
      <vt:lpstr>Как быть со списком литературы?</vt:lpstr>
      <vt:lpstr>Как быть со списком литературы?</vt:lpstr>
      <vt:lpstr>Что делать с общеупотребительными выражениями?</vt:lpstr>
      <vt:lpstr>Что делать с общеупотребительными выражениями?</vt:lpstr>
      <vt:lpstr>А если самоцитирование? </vt:lpstr>
      <vt:lpstr>Как правильно?</vt:lpstr>
      <vt:lpstr>Попытки обмана</vt:lpstr>
      <vt:lpstr>Как обмануть Антиплагиат?</vt:lpstr>
      <vt:lpstr>Визуальное представление «обходов»</vt:lpstr>
      <vt:lpstr>Визуальное представление «обходов»</vt:lpstr>
      <vt:lpstr>Обнаружение переводных заимствований</vt:lpstr>
      <vt:lpstr>Обнаружение переводных заимствований</vt:lpstr>
      <vt:lpstr>Обнаружение переводных заимствований</vt:lpstr>
      <vt:lpstr>Обнаружение переводных заимствований</vt:lpstr>
      <vt:lpstr>Модуль поиска парафраза</vt:lpstr>
      <vt:lpstr>Модуль поиска парафраза</vt:lpstr>
      <vt:lpstr>Регистрация на вебинары: www.antiplagiat.ru/corporate/training/</vt:lpstr>
      <vt:lpstr>Вебинар Жизнь без процента оригинальности: «за» и «против»</vt:lpstr>
      <vt:lpstr>Конкурс на лучший студенческий диплом «BE FIRST!»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Korobchilkina</dc:creator>
  <cp:lastModifiedBy>Yury Chehovich</cp:lastModifiedBy>
  <cp:revision>129</cp:revision>
  <dcterms:created xsi:type="dcterms:W3CDTF">2018-09-17T12:17:34Z</dcterms:created>
  <dcterms:modified xsi:type="dcterms:W3CDTF">2019-04-02T06:48:35Z</dcterms:modified>
</cp:coreProperties>
</file>