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95" r:id="rId3"/>
    <p:sldId id="294" r:id="rId4"/>
    <p:sldId id="293" r:id="rId5"/>
    <p:sldId id="318" r:id="rId6"/>
    <p:sldId id="297" r:id="rId7"/>
    <p:sldId id="257" r:id="rId8"/>
    <p:sldId id="258" r:id="rId9"/>
    <p:sldId id="259" r:id="rId10"/>
    <p:sldId id="296" r:id="rId11"/>
    <p:sldId id="260" r:id="rId12"/>
    <p:sldId id="289" r:id="rId13"/>
    <p:sldId id="263" r:id="rId14"/>
    <p:sldId id="262" r:id="rId15"/>
    <p:sldId id="298" r:id="rId16"/>
    <p:sldId id="299" r:id="rId17"/>
    <p:sldId id="300" r:id="rId18"/>
    <p:sldId id="290" r:id="rId19"/>
    <p:sldId id="313" r:id="rId20"/>
    <p:sldId id="314" r:id="rId21"/>
    <p:sldId id="319" r:id="rId22"/>
    <p:sldId id="270" r:id="rId23"/>
    <p:sldId id="305" r:id="rId24"/>
    <p:sldId id="306" r:id="rId25"/>
    <p:sldId id="311" r:id="rId26"/>
    <p:sldId id="308" r:id="rId27"/>
    <p:sldId id="309" r:id="rId28"/>
    <p:sldId id="320" r:id="rId29"/>
    <p:sldId id="316" r:id="rId30"/>
    <p:sldId id="323" r:id="rId31"/>
    <p:sldId id="324" r:id="rId32"/>
    <p:sldId id="326" r:id="rId33"/>
    <p:sldId id="317" r:id="rId34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7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87" autoAdjust="0"/>
    <p:restoredTop sz="86437" autoAdjust="0"/>
  </p:normalViewPr>
  <p:slideViewPr>
    <p:cSldViewPr snapToGrid="0" showGuides="1">
      <p:cViewPr>
        <p:scale>
          <a:sx n="100" d="100"/>
          <a:sy n="100" d="100"/>
        </p:scale>
        <p:origin x="-1854" y="-450"/>
      </p:cViewPr>
      <p:guideLst>
        <p:guide orient="horz" pos="3475"/>
        <p:guide pos="3840"/>
      </p:guideLst>
    </p:cSldViewPr>
  </p:slideViewPr>
  <p:outlineViewPr>
    <p:cViewPr>
      <p:scale>
        <a:sx n="33" d="100"/>
        <a:sy n="33" d="100"/>
      </p:scale>
      <p:origin x="240" y="8437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C64EF-293F-4B33-A076-AD2A17BF4C8C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7BA70-3033-4532-A009-99886E432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BBF53-D240-41A9-9C46-B6D59DE05C61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D07A9-AF3D-4962-B59A-7CDD9D4B9F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159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D07A9-AF3D-4962-B59A-7CDD9D4B9F2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2992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D07A9-AF3D-4962-B59A-7CDD9D4B9F2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6374A-AB71-4FE8-AFB3-2A1088995AF4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8391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326C-0622-45C6-BE68-0C95DCFEA820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7A36-D3F1-429B-A797-BB9BB16A0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020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326C-0622-45C6-BE68-0C95DCFEA820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7A36-D3F1-429B-A797-BB9BB16A0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3585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326C-0622-45C6-BE68-0C95DCFEA820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7A36-D3F1-429B-A797-BB9BB16A0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0027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326C-0622-45C6-BE68-0C95DCFEA820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7A36-D3F1-429B-A797-BB9BB16A0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760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326C-0622-45C6-BE68-0C95DCFEA820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7A36-D3F1-429B-A797-BB9BB16A0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128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326C-0622-45C6-BE68-0C95DCFEA820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7A36-D3F1-429B-A797-BB9BB16A0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552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326C-0622-45C6-BE68-0C95DCFEA820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7A36-D3F1-429B-A797-BB9BB16A0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9264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326C-0622-45C6-BE68-0C95DCFEA820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7A36-D3F1-429B-A797-BB9BB16A0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202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326C-0622-45C6-BE68-0C95DCFEA820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7A36-D3F1-429B-A797-BB9BB16A0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0562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326C-0622-45C6-BE68-0C95DCFEA820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7A36-D3F1-429B-A797-BB9BB16A0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843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326C-0622-45C6-BE68-0C95DCFEA820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7A36-D3F1-429B-A797-BB9BB16A0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87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D326C-0622-45C6-BE68-0C95DCFEA820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D7A36-D3F1-429B-A797-BB9BB16A08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830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nlr.ru/pro/inv/digit_cop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1.emf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0.png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1.png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2.emf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3.jpeg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hyperlink" Target="http://www.elar.ru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7634" y="-959126"/>
            <a:ext cx="13407268" cy="89381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614854" y="-945931"/>
            <a:ext cx="13400688" cy="8923283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62172" y="880786"/>
            <a:ext cx="11529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Технологии и практика обеспечения качества оцифровки</a:t>
            </a:r>
            <a:endParaRPr lang="ru-RU" sz="6000" dirty="0">
              <a:solidFill>
                <a:srgbClr val="002060"/>
              </a:solidFill>
              <a:latin typeface="Bebas Neue Bold" panose="020B0606020202050201" pitchFamily="34" charset="-52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11639550" y="880786"/>
            <a:ext cx="798" cy="286232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 txBox="1">
            <a:spLocks/>
          </p:cNvSpPr>
          <p:nvPr/>
        </p:nvSpPr>
        <p:spPr>
          <a:xfrm>
            <a:off x="684213" y="4867925"/>
            <a:ext cx="7293139" cy="121754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ru-RU" sz="4000" dirty="0" smtClean="0">
                <a:solidFill>
                  <a:srgbClr val="0070C0"/>
                </a:solidFill>
              </a:rPr>
              <a:t>Качина Наталия Ивановна</a:t>
            </a:r>
            <a:br>
              <a:rPr lang="ru-RU" sz="4000" dirty="0" smtClean="0">
                <a:solidFill>
                  <a:srgbClr val="0070C0"/>
                </a:solidFill>
              </a:rPr>
            </a:br>
            <a:r>
              <a:rPr lang="ru-RU" sz="4000" dirty="0" smtClean="0">
                <a:solidFill>
                  <a:srgbClr val="0070C0"/>
                </a:solidFill>
              </a:rPr>
              <a:t>Корпорация ЭЛАР</a:t>
            </a:r>
            <a:endParaRPr lang="ru-RU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7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/>
          </p:cNvSpPr>
          <p:nvPr/>
        </p:nvSpPr>
        <p:spPr bwMode="auto">
          <a:xfrm>
            <a:off x="431371" y="1028734"/>
            <a:ext cx="9313035" cy="355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457189" indent="-457189">
              <a:lnSpc>
                <a:spcPct val="90000"/>
              </a:lnSpc>
              <a:spcBef>
                <a:spcPct val="50000"/>
              </a:spcBef>
              <a:buClr>
                <a:srgbClr val="F79646"/>
              </a:buClr>
              <a:defRPr/>
            </a:pPr>
            <a:endParaRPr lang="ru-RU" sz="1900" kern="0" dirty="0">
              <a:solidFill>
                <a:schemeClr val="accent2">
                  <a:lumMod val="75000"/>
                </a:schemeClr>
              </a:solidFill>
            </a:endParaRPr>
          </a:p>
          <a:p>
            <a:pPr marL="457189" indent="-457189">
              <a:lnSpc>
                <a:spcPct val="90000"/>
              </a:lnSpc>
              <a:spcBef>
                <a:spcPct val="50000"/>
              </a:spcBef>
              <a:buClr>
                <a:srgbClr val="F79646"/>
              </a:buClr>
              <a:buFont typeface="Wingdings" pitchFamily="2" charset="2"/>
              <a:buChar char="§"/>
              <a:defRPr/>
            </a:pPr>
            <a:endParaRPr lang="ru-RU" sz="1600" kern="0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 txBox="1">
            <a:spLocks/>
          </p:cNvSpPr>
          <p:nvPr/>
        </p:nvSpPr>
        <p:spPr bwMode="auto">
          <a:xfrm>
            <a:off x="527051" y="356658"/>
            <a:ext cx="10972800" cy="6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lvl="0">
              <a:defRPr/>
            </a:pPr>
            <a:r>
              <a:rPr lang="ru-RU" sz="3200" b="1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Отсутствие единых стандартов оцифровки</a:t>
            </a:r>
          </a:p>
          <a:p>
            <a:pPr lvl="0">
              <a:defRPr/>
            </a:pPr>
            <a:endParaRPr lang="ru-RU" sz="3200" b="1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Содержимое 19"/>
          <p:cNvSpPr>
            <a:spLocks noGrp="1"/>
          </p:cNvSpPr>
          <p:nvPr>
            <p:ph idx="1"/>
          </p:nvPr>
        </p:nvSpPr>
        <p:spPr>
          <a:xfrm>
            <a:off x="239349" y="1124744"/>
            <a:ext cx="8448939" cy="4800533"/>
          </a:xfrm>
        </p:spPr>
        <p:txBody>
          <a:bodyPr/>
          <a:lstStyle/>
          <a:p>
            <a:pPr algn="just">
              <a:buNone/>
            </a:pPr>
            <a:r>
              <a:rPr lang="ru-RU" sz="1900" b="1" dirty="0" smtClean="0"/>
              <a:t>Президентская библиотека имени Б.Н.Ельцина</a:t>
            </a:r>
            <a:endParaRPr lang="ru-RU" sz="1900" dirty="0" smtClean="0"/>
          </a:p>
          <a:p>
            <a:pPr algn="just"/>
            <a:r>
              <a:rPr lang="ru-RU" sz="1900" dirty="0" smtClean="0">
                <a:solidFill>
                  <a:schemeClr val="accent2"/>
                </a:solidFill>
              </a:rPr>
              <a:t>Сканирование без потери качества</a:t>
            </a:r>
          </a:p>
          <a:p>
            <a:pPr algn="just">
              <a:buNone/>
            </a:pPr>
            <a:endParaRPr lang="ru-RU" sz="1900" b="1" dirty="0" smtClean="0"/>
          </a:p>
          <a:p>
            <a:pPr algn="just">
              <a:buNone/>
            </a:pPr>
            <a:endParaRPr lang="ru-RU" sz="1900" b="1" dirty="0" smtClean="0"/>
          </a:p>
          <a:p>
            <a:pPr algn="just">
              <a:buNone/>
            </a:pPr>
            <a:r>
              <a:rPr lang="ru-RU" sz="1900" b="1" dirty="0" smtClean="0"/>
              <a:t>Центральная научная медицинская библиотека</a:t>
            </a:r>
            <a:endParaRPr lang="ru-RU" sz="1900" dirty="0" smtClean="0">
              <a:solidFill>
                <a:schemeClr val="bg1"/>
              </a:solidFill>
            </a:endParaRPr>
          </a:p>
          <a:p>
            <a:pPr algn="just"/>
            <a:r>
              <a:rPr lang="ru-RU" sz="1900" dirty="0" smtClean="0">
                <a:solidFill>
                  <a:schemeClr val="accent2"/>
                </a:solidFill>
              </a:rPr>
              <a:t>Сканирование в </a:t>
            </a:r>
            <a:r>
              <a:rPr lang="en-US" sz="1900" dirty="0" smtClean="0">
                <a:solidFill>
                  <a:schemeClr val="accent2"/>
                </a:solidFill>
              </a:rPr>
              <a:t>JPG </a:t>
            </a:r>
            <a:r>
              <a:rPr lang="ru-RU" sz="1900" dirty="0" smtClean="0">
                <a:solidFill>
                  <a:schemeClr val="accent2"/>
                </a:solidFill>
              </a:rPr>
              <a:t>(сжатие)</a:t>
            </a:r>
          </a:p>
          <a:p>
            <a:pPr algn="just">
              <a:buNone/>
            </a:pPr>
            <a:endParaRPr lang="ru-RU" sz="1900" b="1" dirty="0" smtClean="0">
              <a:solidFill>
                <a:schemeClr val="bg1"/>
              </a:solidFill>
            </a:endParaRPr>
          </a:p>
          <a:p>
            <a:pPr algn="just">
              <a:buNone/>
            </a:pPr>
            <a:endParaRPr lang="ru-RU" sz="1900" b="1" dirty="0" smtClean="0"/>
          </a:p>
          <a:p>
            <a:pPr algn="just">
              <a:buNone/>
            </a:pPr>
            <a:r>
              <a:rPr lang="ru-RU" sz="1900" b="1" dirty="0" smtClean="0"/>
              <a:t>Региональные библиотеки</a:t>
            </a:r>
          </a:p>
          <a:p>
            <a:pPr algn="just"/>
            <a:r>
              <a:rPr lang="ru-RU" sz="1900" dirty="0" smtClean="0">
                <a:solidFill>
                  <a:schemeClr val="accent2"/>
                </a:solidFill>
              </a:rPr>
              <a:t>Сканирование собственными силами библиотек</a:t>
            </a:r>
          </a:p>
        </p:txBody>
      </p:sp>
      <p:sp>
        <p:nvSpPr>
          <p:cNvPr id="9" name="Содержимое 19"/>
          <p:cNvSpPr txBox="1">
            <a:spLocks/>
          </p:cNvSpPr>
          <p:nvPr/>
        </p:nvSpPr>
        <p:spPr bwMode="auto">
          <a:xfrm>
            <a:off x="239350" y="5327882"/>
            <a:ext cx="11425269" cy="102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457189" algn="ctr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defRPr/>
            </a:pPr>
            <a:r>
              <a:rPr lang="ru-RU" b="1" kern="0" dirty="0" smtClean="0">
                <a:solidFill>
                  <a:schemeClr val="accent2"/>
                </a:solidFill>
                <a:latin typeface="+mn-lt"/>
                <a:cs typeface="+mn-cs"/>
              </a:rPr>
              <a:t>Поэтому были разработаны методические рекомендации </a:t>
            </a:r>
            <a:br>
              <a:rPr lang="ru-RU" b="1" kern="0" dirty="0" smtClean="0">
                <a:solidFill>
                  <a:schemeClr val="accent2"/>
                </a:solidFill>
                <a:latin typeface="+mn-lt"/>
                <a:cs typeface="+mn-cs"/>
              </a:rPr>
            </a:br>
            <a:r>
              <a:rPr lang="ru-RU" b="1" kern="0" dirty="0" smtClean="0">
                <a:solidFill>
                  <a:schemeClr val="accent2"/>
                </a:solidFill>
                <a:latin typeface="+mn-lt"/>
                <a:cs typeface="+mn-cs"/>
              </a:rPr>
              <a:t>и технические требования при переводе в цифровую форму библиотечных материалов </a:t>
            </a:r>
            <a:endParaRPr lang="ru-RU" kern="0" dirty="0" smtClean="0">
              <a:solidFill>
                <a:schemeClr val="accent2"/>
              </a:solidFill>
            </a:endParaRPr>
          </a:p>
        </p:txBody>
      </p:sp>
      <p:sp>
        <p:nvSpPr>
          <p:cNvPr id="19" name="Штриховая стрелка вправо 18"/>
          <p:cNvSpPr/>
          <p:nvPr/>
        </p:nvSpPr>
        <p:spPr bwMode="auto">
          <a:xfrm>
            <a:off x="6960097" y="932723"/>
            <a:ext cx="1102783" cy="1115962"/>
          </a:xfrm>
          <a:prstGeom prst="stripedRightArrow">
            <a:avLst>
              <a:gd name="adj1" fmla="val 35607"/>
              <a:gd name="adj2" fmla="val 48723"/>
            </a:avLst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1" name="Содержимое 19"/>
          <p:cNvSpPr txBox="1">
            <a:spLocks/>
          </p:cNvSpPr>
          <p:nvPr/>
        </p:nvSpPr>
        <p:spPr bwMode="auto">
          <a:xfrm>
            <a:off x="8551895" y="1124744"/>
            <a:ext cx="4128459" cy="76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457189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defRPr/>
            </a:pPr>
            <a:r>
              <a:rPr lang="ru-RU" sz="2100" b="1" kern="0" dirty="0" smtClean="0">
                <a:solidFill>
                  <a:srgbClr val="FF0000"/>
                </a:solidFill>
              </a:rPr>
              <a:t>Высокие требования</a:t>
            </a:r>
            <a:endParaRPr lang="ru-RU" sz="2100" kern="0" dirty="0" smtClean="0">
              <a:solidFill>
                <a:srgbClr val="FF0000"/>
              </a:solidFill>
            </a:endParaRPr>
          </a:p>
        </p:txBody>
      </p:sp>
      <p:sp>
        <p:nvSpPr>
          <p:cNvPr id="22" name="Штриховая стрелка вправо 21"/>
          <p:cNvSpPr/>
          <p:nvPr/>
        </p:nvSpPr>
        <p:spPr bwMode="auto">
          <a:xfrm>
            <a:off x="7056107" y="2276873"/>
            <a:ext cx="1102783" cy="1115962"/>
          </a:xfrm>
          <a:prstGeom prst="stripedRightArrow">
            <a:avLst>
              <a:gd name="adj1" fmla="val 35607"/>
              <a:gd name="adj2" fmla="val 48723"/>
            </a:avLst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3" name="Содержимое 19"/>
          <p:cNvSpPr txBox="1">
            <a:spLocks/>
          </p:cNvSpPr>
          <p:nvPr/>
        </p:nvSpPr>
        <p:spPr bwMode="auto">
          <a:xfrm>
            <a:off x="7861531" y="2372883"/>
            <a:ext cx="3987569" cy="76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457189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defRPr/>
            </a:pPr>
            <a:r>
              <a:rPr lang="ru-RU" sz="2100" b="1" kern="0" dirty="0" smtClean="0">
                <a:solidFill>
                  <a:srgbClr val="FF0000"/>
                </a:solidFill>
              </a:rPr>
              <a:t>            Стандартные требования</a:t>
            </a:r>
            <a:endParaRPr lang="ru-RU" sz="2100" kern="0" dirty="0" smtClean="0">
              <a:solidFill>
                <a:srgbClr val="FF0000"/>
              </a:solidFill>
            </a:endParaRPr>
          </a:p>
        </p:txBody>
      </p:sp>
      <p:sp>
        <p:nvSpPr>
          <p:cNvPr id="24" name="Содержимое 19"/>
          <p:cNvSpPr txBox="1">
            <a:spLocks/>
          </p:cNvSpPr>
          <p:nvPr/>
        </p:nvSpPr>
        <p:spPr bwMode="auto">
          <a:xfrm>
            <a:off x="8063541" y="3717032"/>
            <a:ext cx="4128459" cy="76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457189" algn="ctr" eaLnBrk="0" hangingPunct="0">
              <a:spcBef>
                <a:spcPct val="20000"/>
              </a:spcBef>
              <a:buClr>
                <a:srgbClr val="F79646"/>
              </a:buClr>
              <a:defRPr/>
            </a:pPr>
            <a:r>
              <a:rPr lang="ru-RU" sz="2100" b="1" kern="0" dirty="0" smtClean="0">
                <a:solidFill>
                  <a:srgbClr val="FF0000"/>
                </a:solidFill>
              </a:rPr>
              <a:t>Различные требования</a:t>
            </a:r>
          </a:p>
        </p:txBody>
      </p:sp>
      <p:sp>
        <p:nvSpPr>
          <p:cNvPr id="25" name="Штриховая стрелка вправо 24"/>
          <p:cNvSpPr/>
          <p:nvPr/>
        </p:nvSpPr>
        <p:spPr bwMode="auto">
          <a:xfrm>
            <a:off x="7056107" y="3621022"/>
            <a:ext cx="1102783" cy="1115962"/>
          </a:xfrm>
          <a:prstGeom prst="stripedRightArrow">
            <a:avLst>
              <a:gd name="adj1" fmla="val 35607"/>
              <a:gd name="adj2" fmla="val 48723"/>
            </a:avLst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0272" y="1109386"/>
            <a:ext cx="8534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2"/>
                </a:solidFill>
                <a:latin typeface="Bebas Neue Bold" panose="020B0606020202050201" pitchFamily="34" charset="-52"/>
              </a:rPr>
              <a:t>Выработка единых стандартов и требований </a:t>
            </a:r>
            <a:endParaRPr lang="ru-RU" sz="4000" dirty="0">
              <a:solidFill>
                <a:schemeClr val="accent2"/>
              </a:solidFill>
              <a:latin typeface="Bebas Neue Bold" panose="020B0606020202050201" pitchFamily="34" charset="-52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320272" y="1817272"/>
            <a:ext cx="82010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96472" y="2471315"/>
            <a:ext cx="7430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alibri" pitchFamily="34" charset="0"/>
              </a:rPr>
              <a:t>Для исключения ошибок и расхождений </a:t>
            </a:r>
            <a:br>
              <a:rPr lang="ru-RU" sz="2800" dirty="0" smtClean="0">
                <a:latin typeface="Calibri" pitchFamily="34" charset="0"/>
              </a:rPr>
            </a:br>
            <a:r>
              <a:rPr lang="ru-RU" sz="2800" dirty="0" smtClean="0">
                <a:latin typeface="Calibri" pitchFamily="34" charset="0"/>
              </a:rPr>
              <a:t>в итоговом качестве электронного ресурса 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1945" y="4173281"/>
            <a:ext cx="483371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PF DinDisplay Pro Light" panose="02000506000000020004" pitchFamily="2" charset="0"/>
              </a:rPr>
              <a:t>Существуют Методические рекомендации по оцифровке библиотечных фондов</a:t>
            </a:r>
          </a:p>
          <a:p>
            <a:endParaRPr lang="ru-RU" sz="2000" dirty="0" smtClean="0">
              <a:solidFill>
                <a:schemeClr val="accent2"/>
              </a:solidFill>
              <a:latin typeface="PF DinDisplay Pro Light" panose="02000506000000020004" pitchFamily="2" charset="0"/>
            </a:endParaRPr>
          </a:p>
          <a:p>
            <a:r>
              <a:rPr lang="en-US" sz="2400" dirty="0" smtClean="0">
                <a:solidFill>
                  <a:schemeClr val="accent2"/>
                </a:solidFill>
                <a:latin typeface="PF DinDisplay Pro Light" panose="02000506000000020004" pitchFamily="2" charset="0"/>
                <a:hlinkClick r:id="rId2"/>
              </a:rPr>
              <a:t>http://www.nlr.ru/pro/inv/digit_copy</a:t>
            </a:r>
            <a:r>
              <a:rPr lang="ru-RU" sz="2400" dirty="0" smtClean="0">
                <a:solidFill>
                  <a:schemeClr val="accent2"/>
                </a:solidFill>
                <a:latin typeface="PF DinDisplay Pro Light" panose="02000506000000020004" pitchFamily="2" charset="0"/>
              </a:rPr>
              <a:t> </a:t>
            </a:r>
          </a:p>
          <a:p>
            <a:endParaRPr lang="ru-RU" sz="2000" dirty="0" smtClean="0">
              <a:solidFill>
                <a:schemeClr val="accent2"/>
              </a:solidFill>
              <a:latin typeface="PF DinDisplay Pro Light" panose="02000506000000020004" pitchFamily="2" charset="0"/>
            </a:endParaRPr>
          </a:p>
          <a:p>
            <a:endParaRPr lang="ru-RU" sz="2000" dirty="0">
              <a:solidFill>
                <a:schemeClr val="accent2"/>
              </a:solidFill>
              <a:latin typeface="PF DinDisplay Pro Light" panose="02000506000000020004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9602" y="3935482"/>
            <a:ext cx="872343" cy="8723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/>
          <a:srcRect l="3042" t="10109" r="2599" b="140"/>
          <a:stretch>
            <a:fillRect/>
          </a:stretch>
        </p:blipFill>
        <p:spPr bwMode="auto">
          <a:xfrm>
            <a:off x="7305675" y="3724275"/>
            <a:ext cx="55340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442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4051869" y="-499237"/>
            <a:ext cx="21730330" cy="8307324"/>
            <a:chOff x="-4610669" y="-744474"/>
            <a:chExt cx="21730330" cy="830732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4610669" y="-744474"/>
              <a:ext cx="21730330" cy="830732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-4610669" y="2159000"/>
              <a:ext cx="21730330" cy="261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-4237474" y="-1070195"/>
            <a:ext cx="22296873" cy="982242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828569" y="2843309"/>
            <a:ext cx="8534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accent2"/>
                </a:solidFill>
                <a:latin typeface="Bebas Neue Bold" panose="020B0606020202050201" pitchFamily="34" charset="-52"/>
              </a:rPr>
              <a:t>№2 методические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15549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173029" y="-914400"/>
            <a:ext cx="8746011" cy="84201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-381000" y="-321154"/>
            <a:ext cx="19155848" cy="7674453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50650" y="1033186"/>
            <a:ext cx="928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2"/>
                </a:solidFill>
                <a:latin typeface="Bebas Neue Bold" panose="020B0606020202050201" pitchFamily="34" charset="-52"/>
              </a:rPr>
              <a:t>Разделение фондов на три категории</a:t>
            </a:r>
            <a:endParaRPr lang="ru-RU" sz="4000" dirty="0">
              <a:solidFill>
                <a:schemeClr val="accent2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6850" y="2009144"/>
            <a:ext cx="8534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PF DinDisplay Pro Light" panose="02000506000000020004" pitchFamily="2" charset="0"/>
              </a:rPr>
              <a:t>I </a:t>
            </a:r>
            <a:r>
              <a:rPr lang="ru-RU" sz="2800" dirty="0" smtClean="0">
                <a:latin typeface="PF DinDisplay Pro Light" panose="02000506000000020004" pitchFamily="2" charset="0"/>
              </a:rPr>
              <a:t>категория «Раритеты»</a:t>
            </a:r>
            <a:endParaRPr lang="ru-RU" sz="2800" dirty="0">
              <a:latin typeface="PF DinDisplay Pro Light" panose="02000506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6847" y="2484117"/>
            <a:ext cx="853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F DinDisplay Pro Light" panose="02000506000000020004" pitchFamily="2" charset="0"/>
              </a:rPr>
              <a:t>книжные памятники, особо ценные и редкие книги</a:t>
            </a:r>
            <a:endParaRPr lang="ru-RU" dirty="0">
              <a:latin typeface="PF DinDisplay Pro Light" panose="0200050600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6847" y="3091603"/>
            <a:ext cx="7946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PF DinDisplay Pro Light" panose="02000506000000020004" pitchFamily="2" charset="0"/>
              </a:rPr>
              <a:t>II категория  «Художественно-культурные ценности, и социально значимые издания»</a:t>
            </a:r>
            <a:endParaRPr lang="ru-RU" sz="2800" dirty="0">
              <a:latin typeface="PF DinDisplay Pro Light" panose="0200050600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6847" y="3960698"/>
            <a:ext cx="8534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F DinDisplay Pro Light" panose="02000506000000020004" pitchFamily="2" charset="0"/>
              </a:rPr>
              <a:t>издания, представляющие особую художественную и культурную ценность</a:t>
            </a:r>
          </a:p>
          <a:p>
            <a:r>
              <a:rPr lang="ru-RU" dirty="0" smtClean="0">
                <a:latin typeface="PF DinDisplay Pro Light" panose="02000506000000020004" pitchFamily="2" charset="0"/>
              </a:rPr>
              <a:t> </a:t>
            </a:r>
            <a:endParaRPr lang="ru-RU" dirty="0">
              <a:latin typeface="PF DinDisplay Pro Light" panose="02000506000000020004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6846" y="4607029"/>
            <a:ext cx="8534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PF DinDisplay Pro Light" panose="02000506000000020004" pitchFamily="2" charset="0"/>
              </a:rPr>
              <a:t>III </a:t>
            </a:r>
            <a:r>
              <a:rPr lang="ru-RU" sz="2800" dirty="0" smtClean="0">
                <a:latin typeface="PF DinDisplay Pro Light" panose="02000506000000020004" pitchFamily="2" charset="0"/>
              </a:rPr>
              <a:t>категория «Информационно-значимые издания»</a:t>
            </a:r>
            <a:endParaRPr lang="ru-RU" sz="2800" dirty="0">
              <a:latin typeface="PF DinDisplay Pro Light" panose="02000506000000020004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6846" y="5053305"/>
            <a:ext cx="8534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PF DinDisplay Pro Light" panose="02000506000000020004" pitchFamily="2" charset="0"/>
              </a:rPr>
              <a:t>тиражная литература, представляющая ценность только как информация </a:t>
            </a:r>
            <a:endParaRPr lang="ru-RU" sz="2000" dirty="0">
              <a:latin typeface="PF DinDisplay Pro Light" panose="02000506000000020004" pitchFamily="2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1226847" y="1637220"/>
            <a:ext cx="3388696" cy="726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7508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-206828" y="-247650"/>
            <a:ext cx="12954000" cy="7393901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26850" y="1083986"/>
            <a:ext cx="10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2"/>
                </a:solidFill>
                <a:latin typeface="Bebas Neue Bold" panose="020B0606020202050201" pitchFamily="34" charset="-52"/>
              </a:rPr>
              <a:t>Формирование требований к оцифровке</a:t>
            </a:r>
            <a:endParaRPr lang="ru-RU" sz="4000" dirty="0">
              <a:solidFill>
                <a:schemeClr val="accent2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6850" y="2009144"/>
            <a:ext cx="8534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PF DinDisplay Pro Light" panose="02000506000000020004" pitchFamily="2" charset="0"/>
              </a:rPr>
              <a:t>Мастер-копия не ниже 600 </a:t>
            </a:r>
            <a:r>
              <a:rPr lang="en-US" sz="2800" dirty="0" smtClean="0">
                <a:latin typeface="PF DinDisplay Pro Light" panose="02000506000000020004" pitchFamily="2" charset="0"/>
              </a:rPr>
              <a:t>dpi</a:t>
            </a:r>
            <a:r>
              <a:rPr lang="ru-RU" sz="2800" dirty="0" smtClean="0">
                <a:latin typeface="PF DinDisplay Pro Light" panose="02000506000000020004" pitchFamily="2" charset="0"/>
              </a:rPr>
              <a:t> </a:t>
            </a:r>
            <a:endParaRPr lang="ru-RU" sz="2800" dirty="0">
              <a:latin typeface="PF DinDisplay Pro Light" panose="02000506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6847" y="2499310"/>
            <a:ext cx="7611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F DinDisplay Pro Light" panose="02000506000000020004" pitchFamily="2" charset="0"/>
              </a:rPr>
              <a:t>содержит максимально возможное количество информации и предназначена для воссоздания максимально точной бумажной копии документа и как основа для изготовления других цифровых копий</a:t>
            </a:r>
            <a:endParaRPr lang="ru-RU" dirty="0">
              <a:latin typeface="PF DinDisplay Pro Light" panose="02000506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6850" y="3453614"/>
            <a:ext cx="8534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PF DinDisplay Pro Light" panose="02000506000000020004" pitchFamily="2" charset="0"/>
              </a:rPr>
              <a:t>Пользовательская копия не ниже 300 </a:t>
            </a:r>
            <a:r>
              <a:rPr lang="en-US" sz="2800" dirty="0" smtClean="0">
                <a:latin typeface="PF DinDisplay Pro Light" panose="02000506000000020004" pitchFamily="2" charset="0"/>
              </a:rPr>
              <a:t>dpi</a:t>
            </a:r>
            <a:r>
              <a:rPr lang="ru-RU" sz="2800" dirty="0" smtClean="0">
                <a:latin typeface="PF DinDisplay Pro Light" panose="02000506000000020004" pitchFamily="2" charset="0"/>
              </a:rPr>
              <a:t> </a:t>
            </a:r>
            <a:endParaRPr lang="ru-RU" sz="2800" dirty="0">
              <a:latin typeface="PF DinDisplay Pro Light" panose="0200050600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6847" y="3929628"/>
            <a:ext cx="7713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F DinDisplay Pro Light" panose="02000506000000020004" pitchFamily="2" charset="0"/>
              </a:rPr>
              <a:t>оптимизирована для максимально удобного просмотра на локальном компьютере пользователями в библиотеках </a:t>
            </a:r>
            <a:endParaRPr lang="ru-RU" dirty="0">
              <a:latin typeface="PF DinDisplay Pro Light" panose="0200050600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6847" y="4836726"/>
            <a:ext cx="8534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PF DinDisplay Pro Light" panose="02000506000000020004" pitchFamily="2" charset="0"/>
              </a:rPr>
              <a:t>Просмотровая копия не ниже 150 </a:t>
            </a:r>
            <a:r>
              <a:rPr lang="en-US" sz="2800" dirty="0" smtClean="0">
                <a:latin typeface="PF DinDisplay Pro Light" panose="02000506000000020004" pitchFamily="2" charset="0"/>
              </a:rPr>
              <a:t>dpi</a:t>
            </a:r>
            <a:endParaRPr lang="ru-RU" sz="2800" dirty="0">
              <a:latin typeface="PF DinDisplay Pro Light" panose="02000506000000020004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6848" y="5298194"/>
            <a:ext cx="785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F DinDisplay Pro Light" panose="02000506000000020004" pitchFamily="2" charset="0"/>
              </a:rPr>
              <a:t>создается для просмотра в Интернет, имеет возможность полнотекстового поиска </a:t>
            </a:r>
            <a:endParaRPr lang="ru-RU" dirty="0">
              <a:latin typeface="PF DinDisplay Pro Light" panose="02000506000000020004" pitchFamily="2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1226847" y="1700271"/>
            <a:ext cx="5841610" cy="137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8256" y="1956459"/>
            <a:ext cx="2268775" cy="149715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8256" y="3371627"/>
            <a:ext cx="2268775" cy="149715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8257" y="4792188"/>
            <a:ext cx="2268775" cy="149715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7" name="Выгнутая вправо стрелка 26"/>
          <p:cNvSpPr/>
          <p:nvPr/>
        </p:nvSpPr>
        <p:spPr>
          <a:xfrm>
            <a:off x="10958286" y="2415908"/>
            <a:ext cx="972457" cy="3528618"/>
          </a:xfrm>
          <a:prstGeom prst="curved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9600" y="116417"/>
            <a:ext cx="115824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  <a:latin typeface="Bebas Neue Bold"/>
              </a:rPr>
              <a:t>I </a:t>
            </a:r>
            <a:r>
              <a:rPr lang="ru-RU" sz="4000" dirty="0" smtClean="0">
                <a:solidFill>
                  <a:schemeClr val="accent2"/>
                </a:solidFill>
                <a:latin typeface="Bebas Neue Bold"/>
              </a:rPr>
              <a:t>категория «Раритеты»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46566" y="3524251"/>
            <a:ext cx="4257419" cy="3073400"/>
          </a:xfrm>
        </p:spPr>
        <p:txBody>
          <a:bodyPr/>
          <a:lstStyle/>
          <a:p>
            <a:pPr marL="335992" indent="-335992">
              <a:spcBef>
                <a:spcPts val="800"/>
              </a:spcBef>
              <a:defRPr/>
            </a:pPr>
            <a:r>
              <a:rPr lang="ru-RU" sz="2100" b="1" dirty="0" smtClean="0">
                <a:solidFill>
                  <a:srgbClr val="FF0000"/>
                </a:solidFill>
              </a:rPr>
              <a:t>Мастер-копия</a:t>
            </a:r>
            <a:endParaRPr lang="ru-RU" sz="2100" dirty="0" smtClean="0">
              <a:solidFill>
                <a:srgbClr val="FF0000"/>
              </a:solidFill>
            </a:endParaRPr>
          </a:p>
          <a:p>
            <a:pPr marL="671983" lvl="1" indent="-335992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 smtClean="0"/>
              <a:t>сканирование обложки </a:t>
            </a:r>
            <a:br>
              <a:rPr lang="ru-RU" sz="1600" dirty="0" smtClean="0"/>
            </a:br>
            <a:r>
              <a:rPr lang="ru-RU" sz="1600" dirty="0" smtClean="0"/>
              <a:t>и всех страниц</a:t>
            </a:r>
          </a:p>
          <a:p>
            <a:pPr marL="671983" lvl="1" indent="-335992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 smtClean="0"/>
              <a:t>TIFF</a:t>
            </a:r>
            <a:r>
              <a:rPr lang="ru-RU" sz="1600" dirty="0" smtClean="0"/>
              <a:t>, сжатие без потери качества (</a:t>
            </a:r>
            <a:r>
              <a:rPr lang="en-US" sz="1600" dirty="0" smtClean="0"/>
              <a:t>LZW</a:t>
            </a:r>
            <a:r>
              <a:rPr lang="ru-RU" sz="1600" dirty="0" smtClean="0"/>
              <a:t>)</a:t>
            </a:r>
          </a:p>
          <a:p>
            <a:pPr marL="671983" lvl="1" indent="-335992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 smtClean="0"/>
              <a:t>сертифицированная </a:t>
            </a:r>
            <a:br>
              <a:rPr lang="ru-RU" sz="1600" dirty="0" smtClean="0"/>
            </a:br>
            <a:r>
              <a:rPr lang="ru-RU" sz="1600" dirty="0" smtClean="0"/>
              <a:t>цветовая мишень</a:t>
            </a:r>
          </a:p>
          <a:p>
            <a:pPr marL="671983" lvl="1" indent="-335992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 smtClean="0"/>
              <a:t>RGB Color</a:t>
            </a:r>
            <a:r>
              <a:rPr lang="ru-RU" sz="1600" dirty="0" smtClean="0"/>
              <a:t> 24 </a:t>
            </a:r>
            <a:r>
              <a:rPr lang="en-US" sz="1600" dirty="0" smtClean="0"/>
              <a:t>Bit</a:t>
            </a:r>
            <a:endParaRPr lang="ru-RU" sz="1600" dirty="0" smtClean="0"/>
          </a:p>
          <a:p>
            <a:pPr marL="671983" lvl="1" indent="-335992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 smtClean="0"/>
              <a:t>не ниже 600 </a:t>
            </a:r>
            <a:r>
              <a:rPr lang="en-US" sz="1600" dirty="0" smtClean="0"/>
              <a:t>dpi</a:t>
            </a:r>
            <a:endParaRPr lang="ru-RU" sz="1600" dirty="0" smtClean="0"/>
          </a:p>
        </p:txBody>
      </p:sp>
      <p:pic>
        <p:nvPicPr>
          <p:cNvPr id="10245" name="Picture 2" descr="C:\Documents and Settings\OKalenskaya\Desktop\Рисунок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9185" y="1293284"/>
            <a:ext cx="2400300" cy="204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4078818" y="3524251"/>
            <a:ext cx="3649133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335992" indent="-335992" eaLnBrk="0" hangingPunct="0">
              <a:spcBef>
                <a:spcPts val="800"/>
              </a:spcBef>
              <a:buClr>
                <a:srgbClr val="F79646"/>
              </a:buClr>
              <a:buFont typeface="Wingdings" pitchFamily="2" charset="2"/>
              <a:buChar char="§"/>
              <a:defRPr/>
            </a:pPr>
            <a:r>
              <a:rPr lang="ru-RU" sz="2100" b="1" dirty="0">
                <a:solidFill>
                  <a:srgbClr val="FF0000"/>
                </a:solidFill>
              </a:rPr>
              <a:t>Пользовательская копия</a:t>
            </a:r>
            <a:endParaRPr lang="ru-RU" sz="2100" dirty="0">
              <a:solidFill>
                <a:srgbClr val="FF0000"/>
              </a:solidFill>
            </a:endParaRP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/>
              <a:t>JPEG</a:t>
            </a:r>
            <a:r>
              <a:rPr lang="ru-RU" sz="1600" dirty="0"/>
              <a:t>, сохранение 80% качества</a:t>
            </a: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/>
              <a:t>RGB Color</a:t>
            </a:r>
            <a:r>
              <a:rPr lang="ru-RU" sz="1600" dirty="0"/>
              <a:t> 24 </a:t>
            </a:r>
            <a:r>
              <a:rPr lang="en-US" sz="1600" dirty="0" smtClean="0"/>
              <a:t>Bit</a:t>
            </a:r>
            <a:r>
              <a:rPr lang="ru-RU" sz="1600" dirty="0" smtClean="0"/>
              <a:t> </a:t>
            </a:r>
            <a:endParaRPr lang="ru-RU" sz="1600" dirty="0"/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/>
              <a:t>не ниже 300 </a:t>
            </a:r>
            <a:r>
              <a:rPr lang="en-US" sz="1600" dirty="0"/>
              <a:t>dpi</a:t>
            </a:r>
            <a:endParaRPr lang="ru-RU" sz="1600" dirty="0"/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/>
              <a:t>единый размер образов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8303684" y="3524251"/>
            <a:ext cx="3649133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335992" indent="-335992" eaLnBrk="0" hangingPunct="0">
              <a:spcBef>
                <a:spcPts val="800"/>
              </a:spcBef>
              <a:buClr>
                <a:srgbClr val="F79646"/>
              </a:buClr>
              <a:buFont typeface="Wingdings" pitchFamily="2" charset="2"/>
              <a:buChar char="§"/>
              <a:defRPr/>
            </a:pPr>
            <a:r>
              <a:rPr lang="ru-RU" sz="2100" b="1" dirty="0">
                <a:solidFill>
                  <a:srgbClr val="FF0000"/>
                </a:solidFill>
              </a:rPr>
              <a:t>Служебная копия</a:t>
            </a:r>
            <a:endParaRPr lang="ru-RU" sz="2100" dirty="0">
              <a:solidFill>
                <a:srgbClr val="FF0000"/>
              </a:solidFill>
            </a:endParaRP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/>
              <a:t>PDF</a:t>
            </a:r>
            <a:r>
              <a:rPr lang="ru-RU" sz="1600" dirty="0"/>
              <a:t>, максимально допустимое сжатие 50%</a:t>
            </a: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/>
              <a:t>автоматическое распознавание </a:t>
            </a:r>
            <a:br>
              <a:rPr lang="ru-RU" sz="1600" dirty="0"/>
            </a:br>
            <a:r>
              <a:rPr lang="ru-RU" sz="1600" dirty="0"/>
              <a:t>без верификации </a:t>
            </a: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/>
              <a:t>RGB Color</a:t>
            </a:r>
            <a:r>
              <a:rPr lang="ru-RU" sz="1600" dirty="0"/>
              <a:t> 24 </a:t>
            </a:r>
            <a:r>
              <a:rPr lang="en-US" sz="1600" dirty="0" smtClean="0"/>
              <a:t>Bit</a:t>
            </a:r>
            <a:r>
              <a:rPr lang="ru-RU" sz="1600" dirty="0" smtClean="0"/>
              <a:t> </a:t>
            </a:r>
            <a:endParaRPr lang="ru-RU" sz="1600" dirty="0"/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/>
              <a:t>не ниже 150 </a:t>
            </a:r>
            <a:r>
              <a:rPr lang="en-US" sz="1600" dirty="0"/>
              <a:t>dpi</a:t>
            </a:r>
            <a:endParaRPr lang="ru-RU" sz="1600" dirty="0"/>
          </a:p>
        </p:txBody>
      </p:sp>
      <p:sp>
        <p:nvSpPr>
          <p:cNvPr id="10248" name="Прямоугольник 12"/>
          <p:cNvSpPr>
            <a:spLocks noChangeArrowheads="1"/>
          </p:cNvSpPr>
          <p:nvPr/>
        </p:nvSpPr>
        <p:spPr bwMode="auto">
          <a:xfrm>
            <a:off x="2708276" y="2233084"/>
            <a:ext cx="8879417" cy="95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ru-RU" sz="2700" b="1" dirty="0"/>
              <a:t>книжные памятники (до 1830 г.), </a:t>
            </a:r>
            <a:br>
              <a:rPr lang="ru-RU" sz="2700" b="1" dirty="0"/>
            </a:br>
            <a:r>
              <a:rPr lang="ru-RU" sz="2700" b="1" dirty="0"/>
              <a:t>особо ценные и редкие книги, рукописи.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06437" y="0"/>
            <a:ext cx="428556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OKalenskaya\Desktop\Рисунок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3933" y="1253067"/>
            <a:ext cx="2446867" cy="202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609600" y="116417"/>
            <a:ext cx="115824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  <a:latin typeface="Bebas Neue Bold"/>
              </a:rPr>
              <a:t>II </a:t>
            </a:r>
            <a:r>
              <a:rPr lang="ru-RU" sz="4000" dirty="0" smtClean="0">
                <a:solidFill>
                  <a:schemeClr val="accent2"/>
                </a:solidFill>
                <a:latin typeface="Bebas Neue Bold"/>
              </a:rPr>
              <a:t>категория «Художественно-культурные ценности»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46566" y="3524251"/>
            <a:ext cx="4257419" cy="3073400"/>
          </a:xfrm>
        </p:spPr>
        <p:txBody>
          <a:bodyPr/>
          <a:lstStyle/>
          <a:p>
            <a:pPr marL="335992" indent="-335992">
              <a:spcBef>
                <a:spcPts val="800"/>
              </a:spcBef>
              <a:defRPr/>
            </a:pPr>
            <a:r>
              <a:rPr lang="ru-RU" sz="2100" b="1" dirty="0" smtClean="0">
                <a:solidFill>
                  <a:srgbClr val="FF0000"/>
                </a:solidFill>
              </a:rPr>
              <a:t>Мастер-копия</a:t>
            </a:r>
            <a:endParaRPr lang="ru-RU" sz="2100" dirty="0" smtClean="0">
              <a:solidFill>
                <a:srgbClr val="FF0000"/>
              </a:solidFill>
            </a:endParaRPr>
          </a:p>
          <a:p>
            <a:pPr marL="671983" lvl="1" indent="-335992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 smtClean="0"/>
              <a:t>сканирование обложки </a:t>
            </a:r>
            <a:r>
              <a:rPr lang="en-US" sz="1600" dirty="0" smtClean="0"/>
              <a:t> </a:t>
            </a:r>
            <a:r>
              <a:rPr lang="ru-RU" sz="1600" dirty="0" smtClean="0"/>
              <a:t>                          и всех страниц</a:t>
            </a:r>
          </a:p>
          <a:p>
            <a:pPr marL="671983" lvl="1" indent="-335992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 smtClean="0"/>
              <a:t>TIFF</a:t>
            </a:r>
            <a:r>
              <a:rPr lang="ru-RU" sz="1600" dirty="0" smtClean="0"/>
              <a:t>, сжатие без потери качества (</a:t>
            </a:r>
            <a:r>
              <a:rPr lang="en-US" sz="1600" dirty="0" smtClean="0"/>
              <a:t>LZW</a:t>
            </a:r>
            <a:r>
              <a:rPr lang="ru-RU" sz="1600" dirty="0" smtClean="0"/>
              <a:t>)</a:t>
            </a:r>
          </a:p>
          <a:p>
            <a:pPr marL="671983" lvl="1" indent="-335992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 smtClean="0"/>
              <a:t>сертифицированная                   цветовая мишень</a:t>
            </a:r>
          </a:p>
          <a:p>
            <a:pPr marL="671983" lvl="1" indent="-335992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 smtClean="0"/>
              <a:t>RGB Color</a:t>
            </a:r>
            <a:r>
              <a:rPr lang="ru-RU" sz="1600" dirty="0" smtClean="0"/>
              <a:t> 24 </a:t>
            </a:r>
            <a:r>
              <a:rPr lang="en-US" sz="1600" dirty="0" smtClean="0"/>
              <a:t>Bit</a:t>
            </a:r>
            <a:endParaRPr lang="ru-RU" sz="1600" dirty="0" smtClean="0"/>
          </a:p>
          <a:p>
            <a:pPr marL="671983" lvl="1" indent="-335992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 smtClean="0"/>
              <a:t>не ниже </a:t>
            </a:r>
            <a:r>
              <a:rPr lang="en-US" sz="1600" dirty="0" smtClean="0"/>
              <a:t>3</a:t>
            </a:r>
            <a:r>
              <a:rPr lang="ru-RU" sz="1600" dirty="0" smtClean="0"/>
              <a:t>00 </a:t>
            </a:r>
            <a:r>
              <a:rPr lang="en-US" sz="1600" dirty="0" smtClean="0"/>
              <a:t>dpi</a:t>
            </a:r>
            <a:endParaRPr lang="ru-RU" sz="1600" dirty="0" smtClean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4078818" y="3524251"/>
            <a:ext cx="3898534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335992" indent="-335992" eaLnBrk="0" hangingPunct="0">
              <a:spcBef>
                <a:spcPts val="800"/>
              </a:spcBef>
              <a:buClr>
                <a:srgbClr val="F79646"/>
              </a:buClr>
              <a:buFont typeface="Wingdings" pitchFamily="2" charset="2"/>
              <a:buChar char="§"/>
              <a:defRPr/>
            </a:pPr>
            <a:r>
              <a:rPr lang="ru-RU" sz="2100" b="1" dirty="0">
                <a:solidFill>
                  <a:srgbClr val="FF0000"/>
                </a:solidFill>
              </a:rPr>
              <a:t>Пользовательская копия</a:t>
            </a:r>
            <a:endParaRPr lang="ru-RU" sz="2100" dirty="0">
              <a:solidFill>
                <a:srgbClr val="FF0000"/>
              </a:solidFill>
            </a:endParaRP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/>
              <a:t>JPEG</a:t>
            </a:r>
            <a:r>
              <a:rPr lang="ru-RU" sz="1600" dirty="0"/>
              <a:t>, сохранение 80% качества</a:t>
            </a: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/>
              <a:t>RGB Color</a:t>
            </a:r>
            <a:r>
              <a:rPr lang="ru-RU" sz="1600" dirty="0"/>
              <a:t> 24 </a:t>
            </a:r>
            <a:r>
              <a:rPr lang="en-US" sz="1600" dirty="0"/>
              <a:t>Bit</a:t>
            </a:r>
            <a:endParaRPr lang="ru-RU" sz="1600" dirty="0"/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/>
              <a:t>не ниже 300 </a:t>
            </a:r>
            <a:r>
              <a:rPr lang="en-US" sz="1600" dirty="0"/>
              <a:t>dpi</a:t>
            </a:r>
            <a:endParaRPr lang="ru-RU" sz="1600" dirty="0"/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/>
              <a:t>единый размер </a:t>
            </a:r>
            <a:r>
              <a:rPr lang="ru-RU" sz="1600" dirty="0" smtClean="0"/>
              <a:t>образов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8303684" y="3524251"/>
            <a:ext cx="3649133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335992" indent="-335992" eaLnBrk="0" hangingPunct="0">
              <a:spcBef>
                <a:spcPts val="800"/>
              </a:spcBef>
              <a:buClr>
                <a:srgbClr val="F79646"/>
              </a:buClr>
              <a:buFont typeface="Wingdings" pitchFamily="2" charset="2"/>
              <a:buChar char="§"/>
              <a:defRPr/>
            </a:pPr>
            <a:r>
              <a:rPr lang="ru-RU" sz="2100" b="1" dirty="0">
                <a:solidFill>
                  <a:srgbClr val="FF0000"/>
                </a:solidFill>
              </a:rPr>
              <a:t>Служебная копия</a:t>
            </a:r>
            <a:endParaRPr lang="ru-RU" sz="2100" dirty="0">
              <a:solidFill>
                <a:srgbClr val="FF0000"/>
              </a:solidFill>
            </a:endParaRP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/>
              <a:t>PDF</a:t>
            </a:r>
            <a:r>
              <a:rPr lang="ru-RU" sz="1600" dirty="0"/>
              <a:t>, максимально допустимое сжатие 50%</a:t>
            </a: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/>
              <a:t>автоматическое распознавание </a:t>
            </a:r>
            <a:br>
              <a:rPr lang="ru-RU" sz="1600" dirty="0"/>
            </a:br>
            <a:r>
              <a:rPr lang="ru-RU" sz="1600" dirty="0"/>
              <a:t>без верификации </a:t>
            </a: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/>
              <a:t>RGB Color</a:t>
            </a:r>
            <a:r>
              <a:rPr lang="ru-RU" sz="1600" dirty="0"/>
              <a:t> 24 </a:t>
            </a:r>
            <a:r>
              <a:rPr lang="en-US" sz="1600" dirty="0"/>
              <a:t>Bit</a:t>
            </a:r>
            <a:endParaRPr lang="ru-RU" sz="1600" dirty="0"/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/>
              <a:t>не ниже 150 </a:t>
            </a:r>
            <a:r>
              <a:rPr lang="en-US" sz="1600" dirty="0"/>
              <a:t>dpi</a:t>
            </a:r>
            <a:endParaRPr lang="ru-RU" sz="1600" dirty="0"/>
          </a:p>
        </p:txBody>
      </p:sp>
      <p:sp>
        <p:nvSpPr>
          <p:cNvPr id="11272" name="Прямоугольник 12"/>
          <p:cNvSpPr>
            <a:spLocks noChangeArrowheads="1"/>
          </p:cNvSpPr>
          <p:nvPr/>
        </p:nvSpPr>
        <p:spPr bwMode="auto">
          <a:xfrm>
            <a:off x="2832101" y="1543051"/>
            <a:ext cx="9359900" cy="178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ru-RU" sz="2700" b="1" dirty="0"/>
              <a:t>издания, представляющие особую художественную и культурную ценность, содержащие авторские иллюстрации и рисунки</a:t>
            </a:r>
          </a:p>
          <a:p>
            <a:endParaRPr lang="ru-RU" sz="2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OKalenskaya\Desktop\Рисунок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9700" y="1221318"/>
            <a:ext cx="2429933" cy="206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609600" y="116417"/>
            <a:ext cx="1158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Bebas Neue Bold"/>
              </a:rPr>
              <a:t>III </a:t>
            </a:r>
            <a:r>
              <a:rPr lang="ru-RU" dirty="0" smtClean="0">
                <a:solidFill>
                  <a:schemeClr val="accent2"/>
                </a:solidFill>
                <a:latin typeface="Bebas Neue Bold"/>
              </a:rPr>
              <a:t>категория</a:t>
            </a:r>
            <a:r>
              <a:rPr lang="en-US" dirty="0" smtClean="0">
                <a:solidFill>
                  <a:schemeClr val="accent2"/>
                </a:solidFill>
                <a:latin typeface="Bebas Neue Bold"/>
              </a:rPr>
              <a:t> </a:t>
            </a:r>
            <a:r>
              <a:rPr lang="ru-RU" dirty="0" smtClean="0">
                <a:solidFill>
                  <a:schemeClr val="accent2"/>
                </a:solidFill>
                <a:latin typeface="Bebas Neue Bold"/>
              </a:rPr>
              <a:t>«Информационно</a:t>
            </a:r>
            <a:r>
              <a:rPr lang="en-US" dirty="0" smtClean="0">
                <a:solidFill>
                  <a:schemeClr val="accent2"/>
                </a:solidFill>
                <a:latin typeface="Bebas Neue Bold"/>
              </a:rPr>
              <a:t>-</a:t>
            </a:r>
            <a:r>
              <a:rPr lang="ru-RU" dirty="0" smtClean="0">
                <a:solidFill>
                  <a:schemeClr val="accent2"/>
                </a:solidFill>
                <a:latin typeface="Bebas Neue Bold"/>
              </a:rPr>
              <a:t>значимые издания»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46567" y="3524251"/>
            <a:ext cx="2978151" cy="3073400"/>
          </a:xfrm>
        </p:spPr>
        <p:txBody>
          <a:bodyPr/>
          <a:lstStyle/>
          <a:p>
            <a:pPr marL="335992" indent="-335992">
              <a:spcBef>
                <a:spcPts val="800"/>
              </a:spcBef>
              <a:defRPr/>
            </a:pPr>
            <a:r>
              <a:rPr lang="ru-RU" sz="2100" b="1" dirty="0" smtClean="0">
                <a:solidFill>
                  <a:srgbClr val="FF0000"/>
                </a:solidFill>
              </a:rPr>
              <a:t>Мастер-копия</a:t>
            </a:r>
            <a:endParaRPr lang="ru-RU" sz="2100" dirty="0" smtClean="0">
              <a:solidFill>
                <a:srgbClr val="FF0000"/>
              </a:solidFill>
            </a:endParaRPr>
          </a:p>
          <a:p>
            <a:pPr marL="671983" lvl="1" indent="-335992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 smtClean="0"/>
              <a:t>не требуется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3024718" y="3524251"/>
            <a:ext cx="4607983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335992" indent="-335992" eaLnBrk="0" hangingPunct="0">
              <a:spcBef>
                <a:spcPts val="800"/>
              </a:spcBef>
              <a:buClr>
                <a:srgbClr val="F79646"/>
              </a:buClr>
              <a:buFont typeface="Wingdings" pitchFamily="2" charset="2"/>
              <a:buChar char="§"/>
              <a:defRPr/>
            </a:pPr>
            <a:r>
              <a:rPr lang="ru-RU" sz="2100" b="1" dirty="0">
                <a:solidFill>
                  <a:srgbClr val="FF0000"/>
                </a:solidFill>
              </a:rPr>
              <a:t>Пользовательская копия</a:t>
            </a:r>
            <a:endParaRPr lang="ru-RU" sz="2100" dirty="0">
              <a:solidFill>
                <a:srgbClr val="FF0000"/>
              </a:solidFill>
            </a:endParaRP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/>
              <a:t>JPEG</a:t>
            </a:r>
            <a:r>
              <a:rPr lang="ru-RU" sz="1600" dirty="0"/>
              <a:t>, сохранение 80% качества</a:t>
            </a: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 err="1"/>
              <a:t>Greyscale</a:t>
            </a:r>
            <a:r>
              <a:rPr lang="en-US" sz="1600" dirty="0"/>
              <a:t> </a:t>
            </a:r>
            <a:r>
              <a:rPr lang="ru-RU" sz="1600" dirty="0"/>
              <a:t>8 </a:t>
            </a:r>
            <a:r>
              <a:rPr lang="en-US" sz="1600" dirty="0"/>
              <a:t>Bit</a:t>
            </a:r>
            <a:r>
              <a:rPr lang="ru-RU" sz="1600" dirty="0"/>
              <a:t>, не ниже 300 </a:t>
            </a:r>
            <a:r>
              <a:rPr lang="en-US" sz="1600" dirty="0"/>
              <a:t>dpi </a:t>
            </a:r>
            <a:r>
              <a:rPr lang="ru-RU" sz="1600" dirty="0"/>
              <a:t>для текста</a:t>
            </a: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/>
              <a:t>RGB Color</a:t>
            </a:r>
            <a:r>
              <a:rPr lang="ru-RU" sz="1600" dirty="0"/>
              <a:t> 24 </a:t>
            </a:r>
            <a:r>
              <a:rPr lang="en-US" sz="1600" dirty="0"/>
              <a:t>Bit</a:t>
            </a:r>
            <a:r>
              <a:rPr lang="ru-RU" sz="1600" dirty="0"/>
              <a:t>, не ниже 300 </a:t>
            </a:r>
            <a:r>
              <a:rPr lang="en-US" sz="1600" dirty="0"/>
              <a:t>dpi </a:t>
            </a:r>
            <a:r>
              <a:rPr lang="ru-RU" sz="1600" dirty="0"/>
              <a:t>для иллюстраций</a:t>
            </a: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/>
              <a:t>единый размер образов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7727951" y="3524251"/>
            <a:ext cx="4271433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335992" indent="-335992" eaLnBrk="0" hangingPunct="0">
              <a:spcBef>
                <a:spcPts val="800"/>
              </a:spcBef>
              <a:buClr>
                <a:srgbClr val="F79646"/>
              </a:buClr>
              <a:buFont typeface="Wingdings" pitchFamily="2" charset="2"/>
              <a:buChar char="§"/>
              <a:defRPr/>
            </a:pPr>
            <a:r>
              <a:rPr lang="ru-RU" sz="2100" b="1" dirty="0">
                <a:solidFill>
                  <a:srgbClr val="FF0000"/>
                </a:solidFill>
              </a:rPr>
              <a:t>Служебная копия</a:t>
            </a:r>
            <a:endParaRPr lang="ru-RU" sz="2100" dirty="0">
              <a:solidFill>
                <a:srgbClr val="FF0000"/>
              </a:solidFill>
            </a:endParaRP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/>
              <a:t>PDF</a:t>
            </a:r>
            <a:r>
              <a:rPr lang="ru-RU" sz="1600" dirty="0"/>
              <a:t>, максимально допустимое сжатие 50%</a:t>
            </a: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1600" dirty="0"/>
              <a:t>автоматическое распознавание без верификации </a:t>
            </a: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 err="1"/>
              <a:t>Greyscale</a:t>
            </a:r>
            <a:r>
              <a:rPr lang="en-US" sz="1600" dirty="0"/>
              <a:t> </a:t>
            </a:r>
            <a:r>
              <a:rPr lang="ru-RU" sz="1600" dirty="0"/>
              <a:t>8 </a:t>
            </a:r>
            <a:r>
              <a:rPr lang="en-US" sz="1600" dirty="0"/>
              <a:t>Bit</a:t>
            </a:r>
            <a:r>
              <a:rPr lang="ru-RU" sz="1600" dirty="0"/>
              <a:t>, не ниже 150 </a:t>
            </a:r>
            <a:r>
              <a:rPr lang="en-US" sz="1600" dirty="0"/>
              <a:t>dpi </a:t>
            </a:r>
            <a:r>
              <a:rPr lang="ru-RU" sz="1600" dirty="0"/>
              <a:t>для текста</a:t>
            </a:r>
          </a:p>
          <a:p>
            <a:pPr marL="671983" lvl="1" indent="-335992"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600" dirty="0"/>
              <a:t>RGB Color</a:t>
            </a:r>
            <a:r>
              <a:rPr lang="ru-RU" sz="1600" dirty="0"/>
              <a:t> 24 </a:t>
            </a:r>
            <a:r>
              <a:rPr lang="en-US" sz="1600" dirty="0"/>
              <a:t>Bit</a:t>
            </a:r>
            <a:r>
              <a:rPr lang="ru-RU" sz="1600" dirty="0"/>
              <a:t>, не ниже 150 </a:t>
            </a:r>
            <a:r>
              <a:rPr lang="en-US" sz="1600" dirty="0"/>
              <a:t>dpi </a:t>
            </a:r>
            <a:r>
              <a:rPr lang="ru-RU" sz="1600" dirty="0"/>
              <a:t>для иллюстраций</a:t>
            </a:r>
          </a:p>
        </p:txBody>
      </p:sp>
      <p:sp>
        <p:nvSpPr>
          <p:cNvPr id="12296" name="Прямоугольник 12"/>
          <p:cNvSpPr>
            <a:spLocks noChangeArrowheads="1"/>
          </p:cNvSpPr>
          <p:nvPr/>
        </p:nvSpPr>
        <p:spPr bwMode="auto">
          <a:xfrm>
            <a:off x="2832101" y="1543051"/>
            <a:ext cx="9359900" cy="220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ru-RU" sz="2700" b="1" dirty="0"/>
              <a:t>т</a:t>
            </a:r>
            <a:r>
              <a:rPr lang="ru-RU" sz="2700" b="1" dirty="0" smtClean="0"/>
              <a:t>иражная </a:t>
            </a:r>
            <a:r>
              <a:rPr lang="ru-RU" sz="2700" b="1" dirty="0"/>
              <a:t>литература, которая </a:t>
            </a:r>
            <a:br>
              <a:rPr lang="ru-RU" sz="2700" b="1" dirty="0"/>
            </a:br>
            <a:r>
              <a:rPr lang="ru-RU" sz="2700" b="1" dirty="0"/>
              <a:t>представляет ценность только как информация, а не как печатные издания</a:t>
            </a:r>
          </a:p>
          <a:p>
            <a:endParaRPr lang="ru-RU" sz="2700" b="1" dirty="0"/>
          </a:p>
          <a:p>
            <a:endParaRPr lang="ru-RU" sz="2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4051869" y="-499237"/>
            <a:ext cx="21730330" cy="8307324"/>
            <a:chOff x="-4610669" y="-744474"/>
            <a:chExt cx="21730330" cy="830732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4610669" y="-744474"/>
              <a:ext cx="21730330" cy="830732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-4610669" y="2159000"/>
              <a:ext cx="21730330" cy="261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-4237474" y="-1070195"/>
            <a:ext cx="22296873" cy="982242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828569" y="2859075"/>
            <a:ext cx="9525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accent2"/>
                </a:solidFill>
                <a:latin typeface="Bebas Neue Bold" panose="020B0606020202050201" pitchFamily="34" charset="-52"/>
              </a:rPr>
              <a:t>№3 реализация проекта по оцифровке</a:t>
            </a:r>
          </a:p>
        </p:txBody>
      </p:sp>
    </p:spTree>
    <p:extLst>
      <p:ext uri="{BB962C8B-B14F-4D97-AF65-F5344CB8AC3E}">
        <p14:creationId xmlns:p14="http://schemas.microsoft.com/office/powerpoint/2010/main" xmlns="" val="20769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2"/>
          <p:cNvSpPr txBox="1">
            <a:spLocks/>
          </p:cNvSpPr>
          <p:nvPr/>
        </p:nvSpPr>
        <p:spPr bwMode="auto">
          <a:xfrm>
            <a:off x="7150485" y="1434250"/>
            <a:ext cx="4428371" cy="446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457167" indent="-457167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EF9B03"/>
              </a:buClr>
              <a:buFont typeface="Wingdings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990526" indent="-380972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2F8C"/>
              </a:buClr>
              <a:buFont typeface="Wingdings" pitchFamily="2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523887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133440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742994" indent="-304776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54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10000"/>
              </a:lnSpc>
              <a:buSzPct val="140000"/>
              <a:buNone/>
            </a:pPr>
            <a:r>
              <a:rPr lang="ru-RU" sz="1600" b="1" kern="0" dirty="0" smtClean="0">
                <a:solidFill>
                  <a:srgbClr val="FF9B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Создание таких условий, при которых оцифровка в рамках одного проекта будет проводиться по стандартам, независимо от объемов фондов, длительности работ и количества территориальных локаций</a:t>
            </a:r>
          </a:p>
          <a:p>
            <a:pPr defTabSz="914400">
              <a:lnSpc>
                <a:spcPct val="110000"/>
              </a:lnSpc>
              <a:buSzPct val="140000"/>
            </a:pPr>
            <a:r>
              <a:rPr lang="ru-RU" sz="1600" kern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Широкий набор профессионального оборудования для всех трех категорий фондов</a:t>
            </a:r>
          </a:p>
          <a:p>
            <a:pPr defTabSz="914400">
              <a:lnSpc>
                <a:spcPct val="110000"/>
              </a:lnSpc>
              <a:buSzPct val="140000"/>
            </a:pPr>
            <a:r>
              <a:rPr lang="ru-RU" sz="1600" kern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Единый регламент и технологические цепочки</a:t>
            </a:r>
          </a:p>
          <a:p>
            <a:pPr defTabSz="914400">
              <a:lnSpc>
                <a:spcPct val="110000"/>
              </a:lnSpc>
              <a:buSzPct val="140000"/>
            </a:pPr>
            <a:r>
              <a:rPr lang="ru-RU" sz="1600" kern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Централизованная организация работ по верификации текстов, проверке дублей и т.д.</a:t>
            </a:r>
            <a:endParaRPr lang="ru-RU" sz="1600" kern="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536493" y="531882"/>
            <a:ext cx="8511274" cy="90236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 spc="90" baseline="0">
                <a:solidFill>
                  <a:schemeClr val="bg1"/>
                </a:solidFill>
                <a:latin typeface="EuropeCondensedC" panose="00000506000000000000" pitchFamily="50" charset="0"/>
                <a:ea typeface="+mj-ea"/>
                <a:cs typeface="Consolas" panose="020B0609020204030204" pitchFamily="49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5pPr>
            <a:lvl6pPr marL="609555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6pPr>
            <a:lvl7pPr marL="1219110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7pPr>
            <a:lvl8pPr marL="1828664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8pPr>
            <a:lvl9pPr marL="2438218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ru-RU" sz="3200" b="1" spc="0" dirty="0" smtClean="0">
                <a:solidFill>
                  <a:srgbClr val="004C77"/>
                </a:solidFill>
                <a:latin typeface="Bebas Neue Regular" panose="00000500000000000000" pitchFamily="50" charset="-52"/>
                <a:cs typeface="Segoe UI Semilight" panose="020B0402040204020203" pitchFamily="34" charset="0"/>
              </a:rPr>
              <a:t>Концепция «единого проектного пространства»</a:t>
            </a:r>
            <a:endParaRPr lang="ru-RU" sz="3200" b="1" spc="0" dirty="0">
              <a:solidFill>
                <a:srgbClr val="004C77"/>
              </a:solidFill>
              <a:latin typeface="Bebas Neue Regular" panose="00000500000000000000" pitchFamily="50" charset="-52"/>
              <a:cs typeface="Segoe UI Semilight" panose="020B0402040204020203" pitchFamily="34" charset="0"/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1280268" y="531882"/>
          <a:ext cx="135156" cy="902369"/>
        </p:xfrm>
        <a:graphic>
          <a:graphicData uri="http://schemas.openxmlformats.org/presentationml/2006/ole">
            <p:oleObj spid="_x0000_s2050" r:id="rId3" imgW="5549206" imgH="228571" progId="">
              <p:embed/>
            </p:oleObj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0" b="1116"/>
          <a:stretch/>
        </p:blipFill>
        <p:spPr>
          <a:xfrm>
            <a:off x="0" y="531882"/>
            <a:ext cx="1211643" cy="902369"/>
          </a:xfrm>
          <a:prstGeom prst="rect">
            <a:avLst/>
          </a:prstGeom>
        </p:spPr>
      </p:pic>
      <p:sp>
        <p:nvSpPr>
          <p:cNvPr id="7" name="Текст 2"/>
          <p:cNvSpPr txBox="1">
            <a:spLocks/>
          </p:cNvSpPr>
          <p:nvPr/>
        </p:nvSpPr>
        <p:spPr bwMode="auto">
          <a:xfrm>
            <a:off x="1280268" y="4770681"/>
            <a:ext cx="5652160" cy="180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457167" indent="-457167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EF9B03"/>
              </a:buClr>
              <a:buFont typeface="Wingdings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990526" indent="-380972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2F8C"/>
              </a:buClr>
              <a:buFont typeface="Wingdings" pitchFamily="2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523887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133440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742994" indent="-304776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54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10000"/>
              </a:lnSpc>
              <a:buSzPct val="140000"/>
              <a:buNone/>
            </a:pPr>
            <a:r>
              <a:rPr lang="ru-RU" sz="1400" dirty="0" smtClean="0">
                <a:solidFill>
                  <a:schemeClr val="tx1"/>
                </a:solidFill>
                <a:latin typeface="Segoe UI Light" panose="020B0502040204020203" pitchFamily="34" charset="0"/>
                <a:ea typeface="Roboto Light" panose="02000000000000000000" pitchFamily="2" charset="0"/>
              </a:rPr>
              <a:t>Подход </a:t>
            </a:r>
            <a:r>
              <a:rPr lang="ru-RU" sz="1400" dirty="0">
                <a:solidFill>
                  <a:schemeClr val="tx1"/>
                </a:solidFill>
                <a:latin typeface="Segoe UI Light" panose="020B0502040204020203" pitchFamily="34" charset="0"/>
                <a:ea typeface="Roboto Light" panose="02000000000000000000" pitchFamily="2" charset="0"/>
              </a:rPr>
              <a:t>позволяет перейти </a:t>
            </a:r>
            <a:r>
              <a:rPr lang="ru-RU" sz="1400" dirty="0" smtClean="0">
                <a:solidFill>
                  <a:schemeClr val="tx1"/>
                </a:solidFill>
                <a:latin typeface="Segoe UI Light" panose="020B0502040204020203" pitchFamily="34" charset="0"/>
                <a:ea typeface="Roboto Light" panose="02000000000000000000" pitchFamily="2" charset="0"/>
              </a:rPr>
              <a:t>от мелких проектов к большой программной работе с единым качеством итогового ресурса.</a:t>
            </a:r>
            <a:endParaRPr lang="ru-RU" sz="1400" dirty="0">
              <a:solidFill>
                <a:schemeClr val="tx1"/>
              </a:solidFill>
              <a:latin typeface="Segoe UI Light" panose="020B0502040204020203" pitchFamily="34" charset="0"/>
              <a:ea typeface="Roboto Light" panose="02000000000000000000" pitchFamily="2" charset="0"/>
            </a:endParaRPr>
          </a:p>
          <a:p>
            <a:pPr marL="0" indent="0" defTabSz="914400">
              <a:lnSpc>
                <a:spcPct val="110000"/>
              </a:lnSpc>
              <a:buSzPct val="140000"/>
              <a:buNone/>
            </a:pPr>
            <a:r>
              <a:rPr lang="ru-RU" sz="1400" dirty="0">
                <a:solidFill>
                  <a:schemeClr val="tx1"/>
                </a:solidFill>
                <a:latin typeface="Segoe UI Light" panose="020B0502040204020203" pitchFamily="34" charset="0"/>
                <a:ea typeface="Roboto Light" panose="02000000000000000000" pitchFamily="2" charset="0"/>
              </a:rPr>
              <a:t>Увеличение </a:t>
            </a:r>
            <a:r>
              <a:rPr lang="ru-RU" sz="1400" dirty="0" smtClean="0">
                <a:solidFill>
                  <a:schemeClr val="tx1"/>
                </a:solidFill>
                <a:latin typeface="Segoe UI Light" panose="020B0502040204020203" pitchFamily="34" charset="0"/>
                <a:ea typeface="Roboto Light" panose="02000000000000000000" pitchFamily="2" charset="0"/>
              </a:rPr>
              <a:t>масштаба </a:t>
            </a:r>
            <a:r>
              <a:rPr lang="ru-RU" sz="1400" dirty="0">
                <a:solidFill>
                  <a:schemeClr val="tx1"/>
                </a:solidFill>
                <a:latin typeface="Segoe UI Light" panose="020B0502040204020203" pitchFamily="34" charset="0"/>
                <a:ea typeface="Roboto Light" panose="02000000000000000000" pitchFamily="2" charset="0"/>
              </a:rPr>
              <a:t>позволяет одновременно удешевлять стоимость за единицу и избегать дублирующих работ, которые </a:t>
            </a:r>
            <a:r>
              <a:rPr lang="ru-RU" sz="1400" dirty="0" smtClean="0">
                <a:solidFill>
                  <a:schemeClr val="tx1"/>
                </a:solidFill>
                <a:latin typeface="Segoe UI Light" panose="020B0502040204020203" pitchFamily="34" charset="0"/>
                <a:ea typeface="Roboto Light" panose="02000000000000000000" pitchFamily="2" charset="0"/>
              </a:rPr>
              <a:t>«</a:t>
            </a:r>
            <a:r>
              <a:rPr lang="ru-RU" sz="1400" dirty="0">
                <a:solidFill>
                  <a:schemeClr val="tx1"/>
                </a:solidFill>
                <a:latin typeface="Segoe UI Light" panose="020B0502040204020203" pitchFamily="34" charset="0"/>
                <a:ea typeface="Roboto Light" panose="02000000000000000000" pitchFamily="2" charset="0"/>
              </a:rPr>
              <a:t>неизлечимы» при фрагментарных </a:t>
            </a:r>
            <a:r>
              <a:rPr lang="ru-RU" sz="1400" dirty="0" smtClean="0">
                <a:solidFill>
                  <a:schemeClr val="tx1"/>
                </a:solidFill>
                <a:latin typeface="Segoe UI Light" panose="020B0502040204020203" pitchFamily="34" charset="0"/>
                <a:ea typeface="Roboto Light" panose="02000000000000000000" pitchFamily="2" charset="0"/>
              </a:rPr>
              <a:t>проектах.</a:t>
            </a:r>
            <a:endParaRPr lang="ru-RU" sz="1400" dirty="0">
              <a:solidFill>
                <a:schemeClr val="tx1"/>
              </a:solidFill>
              <a:latin typeface="Segoe UI Light" panose="020B0502040204020203" pitchFamily="34" charset="0"/>
              <a:ea typeface="Roboto Light" panose="020000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668" y="1306659"/>
            <a:ext cx="6592817" cy="30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38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7634" y="-959126"/>
            <a:ext cx="13407268" cy="89381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614854" y="-971550"/>
            <a:ext cx="13447986" cy="897255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ru-RU" b="1" dirty="0" smtClean="0"/>
              <a:t>Создание электронных фондов библиотек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ru-RU" dirty="0" smtClean="0"/>
              <a:t>Электронный фонд библиотеки создается:</a:t>
            </a:r>
          </a:p>
          <a:p>
            <a:r>
              <a:rPr lang="ru-RU" dirty="0" smtClean="0"/>
              <a:t>Целевым порядком в рамках государственных, ведомственных, региональных и других программ по оцифровке библиотечных фондов</a:t>
            </a:r>
          </a:p>
          <a:p>
            <a:r>
              <a:rPr lang="ru-RU" dirty="0" smtClean="0"/>
              <a:t>Целевым порядком в целях обеспечения сохранности единиц хранения, путем включения  копии в страховой фонд</a:t>
            </a:r>
          </a:p>
          <a:p>
            <a:r>
              <a:rPr lang="ru-RU" dirty="0" smtClean="0"/>
              <a:t>Целевым порядком на наиболее часто запрашиваемые читателем издания</a:t>
            </a:r>
          </a:p>
          <a:p>
            <a:r>
              <a:rPr lang="ru-RU" dirty="0" smtClean="0"/>
              <a:t>В процессе выполнения заказов на копирование</a:t>
            </a:r>
          </a:p>
          <a:p>
            <a:r>
              <a:rPr lang="ru-RU" dirty="0" smtClean="0"/>
              <a:t>В процессе других работ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C364D-409E-45FA-A0EB-39C0DCAE4099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2"/>
          <p:cNvSpPr txBox="1">
            <a:spLocks/>
          </p:cNvSpPr>
          <p:nvPr/>
        </p:nvSpPr>
        <p:spPr bwMode="auto">
          <a:xfrm>
            <a:off x="1166847" y="2342584"/>
            <a:ext cx="9667729" cy="51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457167" indent="-457167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EF9B03"/>
              </a:buClr>
              <a:buFont typeface="Wingdings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990526" indent="-380972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2F8C"/>
              </a:buClr>
              <a:buFont typeface="Wingdings" pitchFamily="2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523887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133440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742994" indent="-304776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54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10000"/>
              </a:lnSpc>
              <a:buSzPct val="140000"/>
            </a:pPr>
            <a:endParaRPr lang="ru-RU" sz="1400" kern="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536493" y="531882"/>
            <a:ext cx="6729199" cy="90236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 spc="90" baseline="0">
                <a:solidFill>
                  <a:schemeClr val="bg1"/>
                </a:solidFill>
                <a:latin typeface="EuropeCondensedC" panose="00000506000000000000" pitchFamily="50" charset="0"/>
                <a:ea typeface="+mj-ea"/>
                <a:cs typeface="Consolas" panose="020B0609020204030204" pitchFamily="49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5pPr>
            <a:lvl6pPr marL="609555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6pPr>
            <a:lvl7pPr marL="1219110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7pPr>
            <a:lvl8pPr marL="1828664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8pPr>
            <a:lvl9pPr marL="2438218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ru-RU" sz="3200" b="1" spc="0" dirty="0" smtClean="0">
                <a:solidFill>
                  <a:srgbClr val="004C77"/>
                </a:solidFill>
                <a:latin typeface="Bebas Neue Regular" panose="00000500000000000000" pitchFamily="50" charset="-52"/>
                <a:cs typeface="Segoe UI Semilight" panose="020B0402040204020203" pitchFamily="34" charset="0"/>
              </a:rPr>
              <a:t>Комплекс работ</a:t>
            </a:r>
            <a:endParaRPr lang="ru-RU" sz="3200" b="1" spc="0" dirty="0">
              <a:solidFill>
                <a:srgbClr val="004C77"/>
              </a:solidFill>
              <a:latin typeface="Bebas Neue Regular" panose="00000500000000000000" pitchFamily="50" charset="-52"/>
              <a:cs typeface="Segoe UI Semilight" panose="020B0402040204020203" pitchFamily="34" charset="0"/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1280268" y="531882"/>
          <a:ext cx="135156" cy="902369"/>
        </p:xfrm>
        <a:graphic>
          <a:graphicData uri="http://schemas.openxmlformats.org/presentationml/2006/ole">
            <p:oleObj spid="_x0000_s3074" r:id="rId3" imgW="5549206" imgH="228571" progId="">
              <p:embed/>
            </p:oleObj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0" b="1116"/>
          <a:stretch/>
        </p:blipFill>
        <p:spPr>
          <a:xfrm>
            <a:off x="0" y="531882"/>
            <a:ext cx="1211643" cy="902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0130" y="3019025"/>
            <a:ext cx="2619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Подготовка фондов</a:t>
            </a:r>
            <a:endParaRPr lang="ru-RU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4653" y="3020349"/>
            <a:ext cx="2619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Бережная оцифровка</a:t>
            </a:r>
            <a:endParaRPr lang="ru-RU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7034" y="3024081"/>
            <a:ext cx="2619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Индексирование</a:t>
            </a:r>
            <a:endParaRPr lang="ru-RU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1644" y="4678167"/>
            <a:ext cx="2619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Создание</a:t>
            </a:r>
            <a:r>
              <a:rPr lang="en-US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PDF </a:t>
            </a:r>
            <a:r>
              <a:rPr lang="ru-RU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книг</a:t>
            </a:r>
            <a:endParaRPr lang="ru-RU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7034" y="4678292"/>
            <a:ext cx="2619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Распознавание</a:t>
            </a:r>
            <a:endParaRPr lang="ru-RU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1702" y="2263132"/>
            <a:ext cx="730471" cy="7304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9091" y="3817192"/>
            <a:ext cx="935691" cy="9356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5704" y="2326843"/>
            <a:ext cx="706086" cy="7060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1201" y="2153114"/>
            <a:ext cx="1030800" cy="10308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1547" y="3134411"/>
            <a:ext cx="744006" cy="7440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5532" y="3925285"/>
            <a:ext cx="706086" cy="70608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128903" y="3025086"/>
            <a:ext cx="1896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Электронный каталог</a:t>
            </a:r>
            <a:endParaRPr lang="ru-RU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75517" y="3868366"/>
            <a:ext cx="1896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Загрузка</a:t>
            </a:r>
            <a:endParaRPr lang="ru-RU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80268" y="2153114"/>
            <a:ext cx="1499780" cy="1174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27047" y="2153114"/>
            <a:ext cx="1499780" cy="1174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08491" y="2153114"/>
            <a:ext cx="1499780" cy="1174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17242" y="2153114"/>
            <a:ext cx="1499780" cy="1174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317242" y="3817192"/>
            <a:ext cx="1499780" cy="1174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327046" y="3817192"/>
            <a:ext cx="1499780" cy="1174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1" name="Прямая соединительная линия 30"/>
          <p:cNvCxnSpPr>
            <a:stCxn id="25" idx="3"/>
            <a:endCxn id="27" idx="1"/>
          </p:cNvCxnSpPr>
          <p:nvPr/>
        </p:nvCxnSpPr>
        <p:spPr>
          <a:xfrm>
            <a:off x="2780048" y="2740443"/>
            <a:ext cx="5284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27" idx="3"/>
            <a:endCxn id="28" idx="1"/>
          </p:cNvCxnSpPr>
          <p:nvPr/>
        </p:nvCxnSpPr>
        <p:spPr>
          <a:xfrm>
            <a:off x="4808271" y="2740443"/>
            <a:ext cx="508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28" idx="3"/>
            <a:endCxn id="26" idx="1"/>
          </p:cNvCxnSpPr>
          <p:nvPr/>
        </p:nvCxnSpPr>
        <p:spPr>
          <a:xfrm>
            <a:off x="6817022" y="2740443"/>
            <a:ext cx="510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28" idx="2"/>
            <a:endCxn id="29" idx="0"/>
          </p:cNvCxnSpPr>
          <p:nvPr/>
        </p:nvCxnSpPr>
        <p:spPr>
          <a:xfrm>
            <a:off x="6067132" y="3327772"/>
            <a:ext cx="0" cy="4894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29" idx="3"/>
            <a:endCxn id="30" idx="1"/>
          </p:cNvCxnSpPr>
          <p:nvPr/>
        </p:nvCxnSpPr>
        <p:spPr>
          <a:xfrm>
            <a:off x="6817022" y="4404521"/>
            <a:ext cx="510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9638702" y="2985153"/>
            <a:ext cx="1499780" cy="1174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7" name="Прямая соединительная линия 36"/>
          <p:cNvCxnSpPr>
            <a:stCxn id="30" idx="3"/>
          </p:cNvCxnSpPr>
          <p:nvPr/>
        </p:nvCxnSpPr>
        <p:spPr>
          <a:xfrm>
            <a:off x="8826826" y="4404521"/>
            <a:ext cx="1561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36" idx="2"/>
          </p:cNvCxnSpPr>
          <p:nvPr/>
        </p:nvCxnSpPr>
        <p:spPr>
          <a:xfrm flipH="1">
            <a:off x="10388591" y="4159811"/>
            <a:ext cx="1" cy="24471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stCxn id="26" idx="3"/>
          </p:cNvCxnSpPr>
          <p:nvPr/>
        </p:nvCxnSpPr>
        <p:spPr>
          <a:xfrm>
            <a:off x="8826827" y="2740443"/>
            <a:ext cx="15617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36" idx="0"/>
          </p:cNvCxnSpPr>
          <p:nvPr/>
        </p:nvCxnSpPr>
        <p:spPr>
          <a:xfrm flipH="1" flipV="1">
            <a:off x="10388591" y="2740443"/>
            <a:ext cx="1" cy="24471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3018" y="2292783"/>
            <a:ext cx="677257" cy="740146"/>
          </a:xfrm>
          <a:prstGeom prst="rect">
            <a:avLst/>
          </a:prstGeom>
        </p:spPr>
      </p:pic>
      <p:sp>
        <p:nvSpPr>
          <p:cNvPr id="43" name="Текст 2"/>
          <p:cNvSpPr txBox="1">
            <a:spLocks/>
          </p:cNvSpPr>
          <p:nvPr/>
        </p:nvSpPr>
        <p:spPr bwMode="auto">
          <a:xfrm>
            <a:off x="1090669" y="4092247"/>
            <a:ext cx="3577882" cy="15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457167" indent="-457167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EF9B03"/>
              </a:buClr>
              <a:buFont typeface="Wingdings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990526" indent="-380972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2F8C"/>
              </a:buClr>
              <a:buFont typeface="Wingdings" pitchFamily="2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523887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133440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742994" indent="-304776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54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10000"/>
              </a:lnSpc>
              <a:buNone/>
            </a:pPr>
            <a:endParaRPr lang="ru-RU" sz="1800" b="1" dirty="0">
              <a:solidFill>
                <a:srgbClr val="004C77"/>
              </a:solidFill>
              <a:latin typeface="Segoe UI Light" panose="020B0502040204020203" pitchFamily="34" charset="0"/>
              <a:ea typeface="Roboto Light" panose="02000000000000000000" pitchFamily="2" charset="0"/>
            </a:endParaRPr>
          </a:p>
        </p:txBody>
      </p:sp>
      <p:sp>
        <p:nvSpPr>
          <p:cNvPr id="44" name="Текст 2"/>
          <p:cNvSpPr txBox="1">
            <a:spLocks/>
          </p:cNvSpPr>
          <p:nvPr/>
        </p:nvSpPr>
        <p:spPr bwMode="auto">
          <a:xfrm>
            <a:off x="1215817" y="4202937"/>
            <a:ext cx="3781024" cy="15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457167" indent="-457167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EF9B03"/>
              </a:buClr>
              <a:buFont typeface="Wingdings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990526" indent="-380972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2F8C"/>
              </a:buClr>
              <a:buFont typeface="Wingdings" pitchFamily="2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523887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133440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742994" indent="-304776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54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10000"/>
              </a:lnSpc>
              <a:buNone/>
            </a:pPr>
            <a:r>
              <a:rPr lang="ru-RU" sz="1800" b="1" dirty="0" smtClean="0">
                <a:solidFill>
                  <a:srgbClr val="FF9B00"/>
                </a:solidFill>
                <a:latin typeface="Segoe UI Light" panose="020B0502040204020203" pitchFamily="34" charset="0"/>
                <a:ea typeface="Roboto Light" panose="02000000000000000000" pitchFamily="2" charset="0"/>
              </a:rPr>
              <a:t>В едином проектном пространстве обеспечивается выполнение всех перечисленных видов работ по заданным стандартам</a:t>
            </a:r>
            <a:endParaRPr lang="ru-RU" sz="1800" b="1" dirty="0">
              <a:solidFill>
                <a:srgbClr val="FF9B00"/>
              </a:solidFill>
              <a:latin typeface="Segoe UI Light" panose="020B0502040204020203" pitchFamily="34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29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536493" y="531882"/>
            <a:ext cx="6729199" cy="90236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 spc="90" baseline="0">
                <a:solidFill>
                  <a:schemeClr val="bg1"/>
                </a:solidFill>
                <a:latin typeface="EuropeCondensedC" panose="00000506000000000000" pitchFamily="50" charset="0"/>
                <a:ea typeface="+mj-ea"/>
                <a:cs typeface="Consolas" panose="020B0609020204030204" pitchFamily="49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5pPr>
            <a:lvl6pPr marL="609555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6pPr>
            <a:lvl7pPr marL="1219110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7pPr>
            <a:lvl8pPr marL="1828664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8pPr>
            <a:lvl9pPr marL="2438218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ru-RU" sz="3200" b="1" spc="0" dirty="0" smtClean="0">
                <a:solidFill>
                  <a:srgbClr val="004C77"/>
                </a:solidFill>
                <a:latin typeface="Bebas Neue Regular" panose="00000500000000000000" pitchFamily="50" charset="-52"/>
                <a:cs typeface="Segoe UI Semilight" panose="020B0402040204020203" pitchFamily="34" charset="0"/>
              </a:rPr>
              <a:t>Подготовка</a:t>
            </a:r>
            <a:endParaRPr lang="ru-RU" sz="3200" b="1" spc="0" dirty="0">
              <a:solidFill>
                <a:srgbClr val="004C77"/>
              </a:solidFill>
              <a:latin typeface="Bebas Neue Regular" panose="00000500000000000000" pitchFamily="50" charset="-52"/>
              <a:cs typeface="Segoe UI Semilight" panose="020B0402040204020203" pitchFamily="34" charset="0"/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1280268" y="531882"/>
          <a:ext cx="135156" cy="902369"/>
        </p:xfrm>
        <a:graphic>
          <a:graphicData uri="http://schemas.openxmlformats.org/presentationml/2006/ole">
            <p:oleObj spid="_x0000_s47106" r:id="rId3" imgW="5549206" imgH="228571" progId="">
              <p:embed/>
            </p:oleObj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0" b="1116"/>
          <a:stretch/>
        </p:blipFill>
        <p:spPr>
          <a:xfrm>
            <a:off x="0" y="531882"/>
            <a:ext cx="1211643" cy="902369"/>
          </a:xfrm>
          <a:prstGeom prst="rect">
            <a:avLst/>
          </a:prstGeom>
        </p:spPr>
      </p:pic>
      <p:sp>
        <p:nvSpPr>
          <p:cNvPr id="44" name="Объект 5"/>
          <p:cNvSpPr txBox="1">
            <a:spLocks/>
          </p:cNvSpPr>
          <p:nvPr/>
        </p:nvSpPr>
        <p:spPr bwMode="auto">
          <a:xfrm>
            <a:off x="5531588" y="1673206"/>
            <a:ext cx="4771361" cy="199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457167" indent="-457167" algn="l" rtl="0" eaLnBrk="1" fontAlgn="base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EF9B03"/>
              </a:buClr>
              <a:buSzPct val="105000"/>
              <a:buFont typeface="Roboto Light" panose="02000000000000000000" pitchFamily="2" charset="0"/>
              <a:buChar char="ı"/>
              <a:defRPr sz="1100" kern="1200">
                <a:solidFill>
                  <a:srgbClr val="868686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defRPr>
            </a:lvl1pPr>
            <a:lvl2pPr marL="990526" indent="-380972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2F8C"/>
              </a:buClr>
              <a:buFont typeface="Wingdings" pitchFamily="2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523887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133440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742994" indent="-304776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54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Экспертиза</a:t>
            </a:r>
            <a:r>
              <a:rPr lang="ru-RU" sz="2000" dirty="0">
                <a:solidFill>
                  <a:schemeClr val="tx1"/>
                </a:solidFill>
              </a:rPr>
              <a:t>, выделение востребованной части фондов, подготовка </a:t>
            </a:r>
            <a:r>
              <a:rPr lang="ru-RU" sz="2000" dirty="0" smtClean="0">
                <a:solidFill>
                  <a:schemeClr val="tx1"/>
                </a:solidFill>
              </a:rPr>
              <a:t>к сканированию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ru-RU" sz="2000" dirty="0">
              <a:solidFill>
                <a:schemeClr val="tx1"/>
              </a:solidFill>
            </a:endParaRPr>
          </a:p>
          <a:p>
            <a:pPr marL="0" indent="0" defTabSz="914400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</a:rPr>
              <a:t>Реставрация фондов: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при </a:t>
            </a:r>
            <a:r>
              <a:rPr lang="ru-RU" sz="2000" dirty="0">
                <a:solidFill>
                  <a:schemeClr val="tx1"/>
                </a:solidFill>
              </a:rPr>
              <a:t>необходимости после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или </a:t>
            </a:r>
            <a:r>
              <a:rPr lang="ru-RU" sz="2000" dirty="0">
                <a:solidFill>
                  <a:schemeClr val="tx1"/>
                </a:solidFill>
              </a:rPr>
              <a:t>до процесса оцифровки 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0" indent="0" defTabSz="914400">
              <a:spcBef>
                <a:spcPts val="0"/>
              </a:spcBef>
              <a:buNone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074"/>
            <a:ext cx="4827181" cy="32061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27182" y="4773188"/>
            <a:ext cx="3157870" cy="20894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87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502" y="1960866"/>
            <a:ext cx="31724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2"/>
                </a:solidFill>
                <a:latin typeface="Bebas Neue Bold" panose="020B0606020202050201" pitchFamily="34" charset="-52"/>
              </a:rPr>
              <a:t>Выбирать сканеры необходимо исходя из задач</a:t>
            </a:r>
            <a:endParaRPr lang="ru-RU" sz="4000" dirty="0">
              <a:solidFill>
                <a:schemeClr val="accent2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5558740"/>
            <a:ext cx="8534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PF DinDisplay Pro Light" panose="02000506000000020004" pitchFamily="2" charset="0"/>
              </a:rPr>
              <a:t>Роботизированные комплексы </a:t>
            </a:r>
            <a:r>
              <a:rPr lang="ru-RU" sz="2000" dirty="0">
                <a:latin typeface="PF DinDisplay Pro Light" panose="02000506000000020004" pitchFamily="2" charset="0"/>
              </a:rPr>
              <a:t/>
            </a:r>
            <a:br>
              <a:rPr lang="ru-RU" sz="2000" dirty="0">
                <a:latin typeface="PF DinDisplay Pro Light" panose="02000506000000020004" pitchFamily="2" charset="0"/>
              </a:rPr>
            </a:br>
            <a:r>
              <a:rPr lang="ru-RU" sz="1600" dirty="0" smtClean="0">
                <a:latin typeface="PF DinDisplay Pro Light" panose="02000506000000020004" pitchFamily="2" charset="0"/>
              </a:rPr>
              <a:t>оцифровка книг в автоматическом режиме</a:t>
            </a:r>
            <a:endParaRPr lang="ru-RU" sz="1600" dirty="0">
              <a:latin typeface="PF DinDisplay Pro Light" panose="02000506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2" y="612114"/>
            <a:ext cx="927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PF DinDisplay Pro Light" panose="02000506000000020004" pitchFamily="2" charset="0"/>
              </a:rPr>
              <a:t>Планетарные сканеры </a:t>
            </a:r>
            <a:r>
              <a:rPr lang="ru-RU" sz="2000" dirty="0">
                <a:latin typeface="PF DinDisplay Pro Light" panose="02000506000000020004" pitchFamily="2" charset="0"/>
              </a:rPr>
              <a:t/>
            </a:r>
            <a:br>
              <a:rPr lang="ru-RU" sz="2000" dirty="0">
                <a:latin typeface="PF DinDisplay Pro Light" panose="02000506000000020004" pitchFamily="2" charset="0"/>
              </a:rPr>
            </a:br>
            <a:r>
              <a:rPr lang="ru-RU" sz="1600" dirty="0" smtClean="0">
                <a:latin typeface="PF DinDisplay Pro Light" panose="02000506000000020004" pitchFamily="2" charset="0"/>
              </a:rPr>
              <a:t>бесконтактная оцифровка сброшюрованных документов </a:t>
            </a:r>
            <a:endParaRPr lang="ru-RU" sz="1600" dirty="0">
              <a:latin typeface="PF DinDisplay Pro Light" panose="02000506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1845358"/>
            <a:ext cx="6718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PF DinDisplay Pro Light" panose="02000506000000020004" pitchFamily="2" charset="0"/>
              </a:rPr>
              <a:t>Комплексы высококачественного сканирования  </a:t>
            </a:r>
            <a:br>
              <a:rPr lang="ru-RU" sz="2000" dirty="0" smtClean="0">
                <a:latin typeface="PF DinDisplay Pro Light" panose="02000506000000020004" pitchFamily="2" charset="0"/>
              </a:rPr>
            </a:br>
            <a:r>
              <a:rPr lang="ru-RU" sz="1600" dirty="0" smtClean="0">
                <a:latin typeface="PF DinDisplay Pro Light" panose="02000506000000020004" pitchFamily="2" charset="0"/>
              </a:rPr>
              <a:t>бесконтактная оцифровка крупноформатных документов</a:t>
            </a:r>
            <a:r>
              <a:rPr lang="ru-RU" sz="2000" dirty="0" smtClean="0">
                <a:latin typeface="PF DinDisplay Pro Light" panose="02000506000000020004" pitchFamily="2" charset="0"/>
              </a:rPr>
              <a:t> </a:t>
            </a:r>
            <a:endParaRPr lang="ru-RU" sz="2000" dirty="0">
              <a:latin typeface="PF DinDisplay Pro Light" panose="0200050600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3109456"/>
            <a:ext cx="8534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PF DinDisplay Pro Light" panose="02000506000000020004" pitchFamily="2" charset="0"/>
              </a:rPr>
              <a:t>Документные сканеры </a:t>
            </a:r>
            <a:r>
              <a:rPr lang="ru-RU" sz="2000" dirty="0">
                <a:latin typeface="PF DinDisplay Pro Light" panose="02000506000000020004" pitchFamily="2" charset="0"/>
              </a:rPr>
              <a:t/>
            </a:r>
            <a:br>
              <a:rPr lang="ru-RU" sz="2000" dirty="0">
                <a:latin typeface="PF DinDisplay Pro Light" panose="02000506000000020004" pitchFamily="2" charset="0"/>
              </a:rPr>
            </a:br>
            <a:r>
              <a:rPr lang="ru-RU" sz="1600" dirty="0" smtClean="0">
                <a:latin typeface="PF DinDisplay Pro Light" panose="02000506000000020004" pitchFamily="2" charset="0"/>
              </a:rPr>
              <a:t>скоростная оцифровка каталога и картотек  </a:t>
            </a:r>
            <a:endParaRPr lang="ru-RU" sz="1600" dirty="0">
              <a:latin typeface="PF DinDisplay Pro Light" panose="0200050600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4311999"/>
            <a:ext cx="8534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PF DinDisplay Pro Light" panose="02000506000000020004" pitchFamily="2" charset="0"/>
              </a:rPr>
              <a:t>Сканеры микроформ </a:t>
            </a:r>
            <a:r>
              <a:rPr lang="ru-RU" sz="2000" dirty="0">
                <a:latin typeface="PF DinDisplay Pro Light" panose="02000506000000020004" pitchFamily="2" charset="0"/>
              </a:rPr>
              <a:t/>
            </a:r>
            <a:br>
              <a:rPr lang="ru-RU" sz="2000" dirty="0">
                <a:latin typeface="PF DinDisplay Pro Light" panose="02000506000000020004" pitchFamily="2" charset="0"/>
              </a:rPr>
            </a:br>
            <a:r>
              <a:rPr lang="ru-RU" sz="1600" dirty="0" smtClean="0">
                <a:latin typeface="PF DinDisplay Pro Light" panose="02000506000000020004" pitchFamily="2" charset="0"/>
              </a:rPr>
              <a:t>оцифровка пленочных носителей информации </a:t>
            </a:r>
            <a:endParaRPr lang="ru-RU" sz="1600" dirty="0">
              <a:latin typeface="PF DinDisplay Pro Light" panose="02000506000000020004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304284" y="320167"/>
            <a:ext cx="1221917" cy="11942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797826" y="1726806"/>
            <a:ext cx="1728375" cy="1086545"/>
          </a:xfrm>
          <a:prstGeom prst="rect">
            <a:avLst/>
          </a:prstGeom>
        </p:spPr>
      </p:pic>
      <p:pic>
        <p:nvPicPr>
          <p:cNvPr id="11" name="Рисунок 25" descr="Скамакс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04284" y="3120591"/>
            <a:ext cx="1106379" cy="76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34" descr="ScanPro3k_small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43279" y="4321618"/>
            <a:ext cx="1112078" cy="76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\\docfu-srv.accounts.elar.local\личные папки\Колосов Дмитрий\СКАНЕРЫ\Разные модели\Treventus\Scan robot 2.0 MDS\ELARRobot_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148704" y="5418689"/>
            <a:ext cx="1377497" cy="11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713731" y="-1022775"/>
            <a:ext cx="2171174" cy="9055100"/>
          </a:xfrm>
          <a:prstGeom prst="rect">
            <a:avLst/>
          </a:prstGeom>
          <a:solidFill>
            <a:schemeClr val="accent2">
              <a:lumMod val="20000"/>
              <a:lumOff val="8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75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09600" y="116417"/>
            <a:ext cx="11582400" cy="1143000"/>
          </a:xfrm>
        </p:spPr>
        <p:txBody>
          <a:bodyPr/>
          <a:lstStyle/>
          <a:p>
            <a:r>
              <a:rPr lang="ru-RU" dirty="0" smtClean="0"/>
              <a:t>Рекомендации к составу оборудования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2351617" y="1509185"/>
            <a:ext cx="9793816" cy="4277783"/>
          </a:xfrm>
        </p:spPr>
        <p:txBody>
          <a:bodyPr>
            <a:normAutofit/>
          </a:bodyPr>
          <a:lstStyle/>
          <a:p>
            <a:pPr marL="383108" indent="-383108">
              <a:spcBef>
                <a:spcPts val="800"/>
              </a:spcBef>
            </a:pPr>
            <a:r>
              <a:rPr lang="ru-RU" sz="2400" b="1" dirty="0" smtClean="0">
                <a:solidFill>
                  <a:schemeClr val="accent2"/>
                </a:solidFill>
              </a:rPr>
              <a:t>комплексы высококачественного сканирования</a:t>
            </a:r>
            <a:r>
              <a:rPr lang="ru-RU" sz="2400" dirty="0" smtClean="0">
                <a:solidFill>
                  <a:schemeClr val="accent2"/>
                </a:solidFill>
              </a:rPr>
              <a:t> </a:t>
            </a:r>
            <a:r>
              <a:rPr lang="ru-RU" sz="2400" dirty="0" smtClean="0"/>
              <a:t>применяются для </a:t>
            </a:r>
            <a:r>
              <a:rPr lang="en-US" sz="2400" dirty="0" smtClean="0"/>
              <a:t>I</a:t>
            </a:r>
            <a:r>
              <a:rPr lang="ru-RU" sz="2400" dirty="0" smtClean="0"/>
              <a:t> и </a:t>
            </a:r>
            <a:r>
              <a:rPr lang="en-US" sz="2400" dirty="0" smtClean="0"/>
              <a:t>II</a:t>
            </a:r>
            <a:r>
              <a:rPr lang="ru-RU" sz="2400" dirty="0" smtClean="0"/>
              <a:t> категорий фондов, использование прижимного стекла не допускается</a:t>
            </a:r>
          </a:p>
          <a:p>
            <a:pPr marL="383108" indent="-383108">
              <a:spcBef>
                <a:spcPts val="800"/>
              </a:spcBef>
            </a:pPr>
            <a:r>
              <a:rPr lang="ru-RU" sz="2400" b="1" dirty="0" smtClean="0">
                <a:solidFill>
                  <a:schemeClr val="accent2"/>
                </a:solidFill>
              </a:rPr>
              <a:t>специализированные книжные сканеры </a:t>
            </a:r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dirty="0" smtClean="0"/>
              <a:t>с использованием специальных колыбелей </a:t>
            </a:r>
            <a:br>
              <a:rPr lang="ru-RU" sz="2400" dirty="0" smtClean="0"/>
            </a:br>
            <a:r>
              <a:rPr lang="ru-RU" sz="2400" dirty="0" smtClean="0"/>
              <a:t>во избежание изгиба переплета применяются </a:t>
            </a:r>
            <a:br>
              <a:rPr lang="ru-RU" sz="2400" dirty="0" smtClean="0"/>
            </a:br>
            <a:r>
              <a:rPr lang="ru-RU" sz="2400" dirty="0" smtClean="0"/>
              <a:t>для </a:t>
            </a:r>
            <a:r>
              <a:rPr lang="en-US" sz="2400" dirty="0" smtClean="0"/>
              <a:t>II</a:t>
            </a:r>
            <a:r>
              <a:rPr lang="ru-RU" sz="2400" dirty="0" smtClean="0"/>
              <a:t> и </a:t>
            </a:r>
            <a:r>
              <a:rPr lang="en-US" sz="2400" dirty="0" smtClean="0"/>
              <a:t>III</a:t>
            </a:r>
            <a:r>
              <a:rPr lang="ru-RU" sz="2400" dirty="0" smtClean="0"/>
              <a:t> категорий фондов, допускается использование прижимного стекла в случае удовлетворительного состояния издания. </a:t>
            </a:r>
            <a:br>
              <a:rPr lang="ru-RU" sz="2400" dirty="0" smtClean="0"/>
            </a:br>
            <a:r>
              <a:rPr lang="ru-RU" sz="2400" dirty="0" smtClean="0"/>
              <a:t>Если угол </a:t>
            </a:r>
            <a:r>
              <a:rPr lang="ru-RU" sz="2400" dirty="0" smtClean="0"/>
              <a:t>раскрытия книги </a:t>
            </a:r>
            <a:r>
              <a:rPr lang="ru-RU" sz="2400" dirty="0" smtClean="0"/>
              <a:t>ограничен, ее </a:t>
            </a:r>
            <a:br>
              <a:rPr lang="ru-RU" sz="2400" dirty="0" smtClean="0"/>
            </a:br>
            <a:r>
              <a:rPr lang="ru-RU" sz="2400" dirty="0" smtClean="0"/>
              <a:t>сканирование производится только с применением специальной колыбели, обеспечивающей угол раскрытия изданий до 120°)</a:t>
            </a:r>
          </a:p>
        </p:txBody>
      </p:sp>
      <p:sp>
        <p:nvSpPr>
          <p:cNvPr id="14341" name="Прямоугольник 5"/>
          <p:cNvSpPr>
            <a:spLocks noChangeArrowheads="1"/>
          </p:cNvSpPr>
          <p:nvPr/>
        </p:nvSpPr>
        <p:spPr bwMode="auto">
          <a:xfrm>
            <a:off x="814918" y="5776385"/>
            <a:ext cx="10176933" cy="78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ru-RU" sz="2100" dirty="0">
                <a:solidFill>
                  <a:schemeClr val="accent2"/>
                </a:solidFill>
              </a:rPr>
              <a:t>Оборудование должно обеспечивать читаемость с пространственной </a:t>
            </a:r>
            <a:br>
              <a:rPr lang="ru-RU" sz="2100" dirty="0">
                <a:solidFill>
                  <a:schemeClr val="accent2"/>
                </a:solidFill>
              </a:rPr>
            </a:br>
            <a:r>
              <a:rPr lang="ru-RU" sz="2100" dirty="0">
                <a:solidFill>
                  <a:schemeClr val="accent2"/>
                </a:solidFill>
              </a:rPr>
              <a:t>частотой линий 5,6 </a:t>
            </a:r>
            <a:r>
              <a:rPr lang="ru-RU" sz="2100" dirty="0" err="1">
                <a:solidFill>
                  <a:schemeClr val="accent2"/>
                </a:solidFill>
              </a:rPr>
              <a:t>тест-объекта</a:t>
            </a:r>
            <a:r>
              <a:rPr lang="ru-RU" sz="2100" dirty="0">
                <a:solidFill>
                  <a:schemeClr val="accent2"/>
                </a:solidFill>
              </a:rPr>
              <a:t> разрешения (ГОСТ 13.1.701-95)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4485" y="5733256"/>
            <a:ext cx="474917" cy="943848"/>
          </a:xfrm>
          <a:prstGeom prst="rect">
            <a:avLst/>
          </a:prstGeom>
        </p:spPr>
        <p:txBody>
          <a:bodyPr wrap="non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5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!</a:t>
            </a:r>
          </a:p>
        </p:txBody>
      </p:sp>
      <p:pic>
        <p:nvPicPr>
          <p:cNvPr id="9" name="Рисунок 11" descr="SUPRASCAN_A1_II_complete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4176" y="1480609"/>
            <a:ext cx="1824567" cy="1809749"/>
          </a:xfrm>
          <a:prstGeom prst="rect">
            <a:avLst/>
          </a:prstGeom>
          <a:solidFill>
            <a:schemeClr val="bg1"/>
          </a:solidFill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3511477"/>
            <a:ext cx="1838324" cy="1917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609600" y="116417"/>
            <a:ext cx="11582400" cy="1143000"/>
          </a:xfrm>
        </p:spPr>
        <p:txBody>
          <a:bodyPr/>
          <a:lstStyle/>
          <a:p>
            <a:r>
              <a:rPr lang="ru-RU" dirty="0" smtClean="0"/>
              <a:t>Рекомендации к составу оборудования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2351617" y="1509185"/>
            <a:ext cx="9793816" cy="4277783"/>
          </a:xfrm>
        </p:spPr>
        <p:txBody>
          <a:bodyPr/>
          <a:lstStyle/>
          <a:p>
            <a:pPr marL="383108" indent="-383108">
              <a:spcBef>
                <a:spcPts val="800"/>
              </a:spcBef>
            </a:pPr>
            <a:r>
              <a:rPr lang="ru-RU" sz="2400" b="1" dirty="0" smtClean="0">
                <a:solidFill>
                  <a:schemeClr val="accent2"/>
                </a:solidFill>
              </a:rPr>
              <a:t>специализированные поточные сканеры </a:t>
            </a:r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dirty="0" smtClean="0"/>
              <a:t>в особых случаях по решению владельца фонда допускается для </a:t>
            </a:r>
            <a:r>
              <a:rPr lang="en-US" sz="2400" dirty="0" smtClean="0"/>
              <a:t>III</a:t>
            </a:r>
            <a:r>
              <a:rPr lang="ru-RU" sz="2400" dirty="0" smtClean="0"/>
              <a:t> категории фондов. Категорически не допускается для фондов I и II </a:t>
            </a:r>
            <a:r>
              <a:rPr lang="ru-RU" sz="2400" dirty="0" smtClean="0"/>
              <a:t>категорий</a:t>
            </a:r>
          </a:p>
          <a:p>
            <a:pPr marL="383108" indent="-383108">
              <a:spcBef>
                <a:spcPts val="800"/>
              </a:spcBef>
              <a:buNone/>
            </a:pPr>
            <a:endParaRPr lang="ru-RU" sz="2400" dirty="0" smtClean="0"/>
          </a:p>
          <a:p>
            <a:pPr marL="383108" indent="-383108">
              <a:spcBef>
                <a:spcPts val="800"/>
              </a:spcBef>
              <a:buNone/>
            </a:pPr>
            <a:endParaRPr lang="ru-RU" sz="2400" dirty="0" smtClean="0"/>
          </a:p>
          <a:p>
            <a:pPr marL="383108" indent="-383108">
              <a:spcBef>
                <a:spcPts val="800"/>
              </a:spcBef>
            </a:pPr>
            <a:r>
              <a:rPr lang="ru-RU" sz="2400" b="1" dirty="0" smtClean="0">
                <a:solidFill>
                  <a:schemeClr val="accent2"/>
                </a:solidFill>
              </a:rPr>
              <a:t>специализированные </a:t>
            </a:r>
            <a:r>
              <a:rPr lang="ru-RU" sz="2400" b="1" dirty="0" smtClean="0">
                <a:solidFill>
                  <a:schemeClr val="accent2"/>
                </a:solidFill>
              </a:rPr>
              <a:t>сканеры микроформ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сканеры слайдов с высоким разрешением применяются для материалов на </a:t>
            </a:r>
            <a:r>
              <a:rPr lang="ru-RU" sz="2400" dirty="0" err="1" smtClean="0"/>
              <a:t>фишах</a:t>
            </a:r>
            <a:r>
              <a:rPr lang="ru-RU" sz="2400" dirty="0" smtClean="0"/>
              <a:t> и пленках</a:t>
            </a:r>
          </a:p>
          <a:p>
            <a:pPr marL="383108" indent="-383108">
              <a:spcBef>
                <a:spcPts val="800"/>
              </a:spcBef>
            </a:pPr>
            <a:endParaRPr lang="ru-RU" sz="2400" dirty="0" smtClean="0"/>
          </a:p>
        </p:txBody>
      </p:sp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814918" y="5776385"/>
            <a:ext cx="10176933" cy="78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ru-RU" sz="2100" dirty="0">
                <a:solidFill>
                  <a:schemeClr val="accent2"/>
                </a:solidFill>
              </a:rPr>
              <a:t>Оборудование должно обеспечивать читаемость с пространственной </a:t>
            </a:r>
            <a:br>
              <a:rPr lang="ru-RU" sz="2100" dirty="0">
                <a:solidFill>
                  <a:schemeClr val="accent2"/>
                </a:solidFill>
              </a:rPr>
            </a:br>
            <a:r>
              <a:rPr lang="ru-RU" sz="2100" dirty="0">
                <a:solidFill>
                  <a:schemeClr val="accent2"/>
                </a:solidFill>
              </a:rPr>
              <a:t>частотой линий 5,6 </a:t>
            </a:r>
            <a:r>
              <a:rPr lang="ru-RU" sz="2100" dirty="0" err="1">
                <a:solidFill>
                  <a:schemeClr val="accent2"/>
                </a:solidFill>
              </a:rPr>
              <a:t>тест-объекта</a:t>
            </a:r>
            <a:r>
              <a:rPr lang="ru-RU" sz="2100" dirty="0">
                <a:solidFill>
                  <a:schemeClr val="accent2"/>
                </a:solidFill>
              </a:rPr>
              <a:t> разрешения (ГОСТ 13.1.701-95)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4485" y="5733256"/>
            <a:ext cx="474917" cy="943848"/>
          </a:xfrm>
          <a:prstGeom prst="rect">
            <a:avLst/>
          </a:prstGeom>
        </p:spPr>
        <p:txBody>
          <a:bodyPr wrap="non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53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!</a:t>
            </a:r>
          </a:p>
        </p:txBody>
      </p:sp>
      <p:pic>
        <p:nvPicPr>
          <p:cNvPr id="7" name="Picture 4" descr="Скоростной документный сканер ЭЛАР Скамакс 3000/200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6552" y="1459442"/>
            <a:ext cx="1822449" cy="1519767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эларсканпро2000.png"/>
          <p:cNvPicPr>
            <a:picLocks noChangeAspect="1" noChangeArrowheads="1"/>
          </p:cNvPicPr>
          <p:nvPr/>
        </p:nvPicPr>
        <p:blipFill>
          <a:blip r:embed="rId3" cstate="screen"/>
          <a:srcRect l="-5284" t="-17077" r="-5273" b="-10834"/>
          <a:stretch>
            <a:fillRect/>
          </a:stretch>
        </p:blipFill>
        <p:spPr bwMode="auto">
          <a:xfrm>
            <a:off x="336552" y="3859743"/>
            <a:ext cx="1954102" cy="1398058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36490"/>
            <a:ext cx="10972800" cy="1143000"/>
          </a:xfrm>
        </p:spPr>
        <p:txBody>
          <a:bodyPr/>
          <a:lstStyle/>
          <a:p>
            <a:r>
              <a:rPr lang="ru-RU" sz="2800" b="1" dirty="0" smtClean="0">
                <a:latin typeface="+mn-lt"/>
              </a:rPr>
              <a:t>Выбор сканера «только по разрешению» - риск создания неполноценных цифровых коллекций 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902" y="1345468"/>
            <a:ext cx="10788025" cy="532859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sz="3600" dirty="0" smtClean="0"/>
              <a:t>Высокое разрешение сканеров  –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600" dirty="0" smtClean="0"/>
              <a:t>видимая гарантия высокого качества </a:t>
            </a:r>
          </a:p>
          <a:p>
            <a:pPr>
              <a:lnSpc>
                <a:spcPct val="120000"/>
              </a:lnSpc>
            </a:pPr>
            <a:r>
              <a:rPr lang="ru-RU" sz="3600" dirty="0" smtClean="0"/>
              <a:t>Способ обеспечения такого разрешения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600" dirty="0" smtClean="0"/>
              <a:t>у ряда сканеров – использование технологии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600" dirty="0" smtClean="0"/>
              <a:t>интерполяции</a:t>
            </a:r>
            <a:endParaRPr lang="ru-RU" sz="3600" dirty="0" smtClean="0"/>
          </a:p>
          <a:p>
            <a:pPr>
              <a:lnSpc>
                <a:spcPct val="120000"/>
              </a:lnSpc>
            </a:pPr>
            <a:r>
              <a:rPr lang="ru-RU" sz="3600" dirty="0" smtClean="0"/>
              <a:t>Удобство работы с оригиналами, возможности ПО сканирования – существенное влияние на</a:t>
            </a:r>
            <a:r>
              <a:rPr lang="en-US" sz="3600" dirty="0" smtClean="0"/>
              <a:t> </a:t>
            </a:r>
            <a:r>
              <a:rPr lang="ru-RU" sz="3600" dirty="0" smtClean="0"/>
              <a:t>производительность и технологию оцифровки</a:t>
            </a:r>
          </a:p>
          <a:p>
            <a:pPr>
              <a:lnSpc>
                <a:spcPct val="120000"/>
              </a:lnSpc>
            </a:pPr>
            <a:r>
              <a:rPr lang="ru-RU" sz="3600" dirty="0"/>
              <a:t>Результат применения таких сканеров – от низкого качества цифровых копий до невозможности </a:t>
            </a:r>
            <a:r>
              <a:rPr lang="ru-RU" sz="3600" dirty="0" smtClean="0"/>
              <a:t>проводить </a:t>
            </a:r>
            <a:r>
              <a:rPr lang="ru-RU" sz="3600" dirty="0"/>
              <a:t>оцифровку</a:t>
            </a:r>
          </a:p>
          <a:p>
            <a:pPr>
              <a:lnSpc>
                <a:spcPct val="120000"/>
              </a:lnSpc>
            </a:pPr>
            <a:r>
              <a:rPr lang="ru-RU" sz="3600" b="1" dirty="0"/>
              <a:t>Книжный сканер должен оцениваться как </a:t>
            </a:r>
            <a:r>
              <a:rPr lang="ru-RU" sz="3600" b="1" dirty="0" smtClean="0"/>
              <a:t>программно-аппаратный комплекс, а не просто </a:t>
            </a:r>
            <a:r>
              <a:rPr lang="ru-RU" sz="3600" b="1" dirty="0" err="1" smtClean="0"/>
              <a:t>оптическо-цифровое</a:t>
            </a:r>
            <a:r>
              <a:rPr lang="ru-RU" sz="3600" b="1" dirty="0" smtClean="0"/>
              <a:t> </a:t>
            </a:r>
            <a:r>
              <a:rPr lang="ru-RU" sz="3600" b="1" dirty="0"/>
              <a:t>устройство </a:t>
            </a:r>
          </a:p>
          <a:p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400" dirty="0" smtClean="0"/>
          </a:p>
        </p:txBody>
      </p:sp>
      <p:pic>
        <p:nvPicPr>
          <p:cNvPr id="5" name="Picture 2" descr="Atiz BookSnap">
            <a:hlinkClick r:id="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18207" y="1541467"/>
            <a:ext cx="2418183" cy="1795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9569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Обработка электронных изображений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1150600" cy="4900084"/>
          </a:xfrm>
        </p:spPr>
        <p:txBody>
          <a:bodyPr/>
          <a:lstStyle/>
          <a:p>
            <a:r>
              <a:rPr lang="ru-RU" sz="2400" dirty="0" smtClean="0"/>
              <a:t>Цифровая копия должна сохранить соответствие оригиналу</a:t>
            </a:r>
          </a:p>
          <a:p>
            <a:r>
              <a:rPr lang="ru-RU" sz="2400" dirty="0" smtClean="0"/>
              <a:t>Не допускаются потери информации</a:t>
            </a:r>
          </a:p>
          <a:p>
            <a:r>
              <a:rPr lang="ru-RU" sz="2400" dirty="0" smtClean="0"/>
              <a:t>Не производится изменение цветового режима</a:t>
            </a:r>
          </a:p>
          <a:p>
            <a:r>
              <a:rPr lang="ru-RU" sz="2400" dirty="0" smtClean="0"/>
              <a:t>Развороты с логически связанной информацией должны </a:t>
            </a:r>
            <a:br>
              <a:rPr lang="ru-RU" sz="2400" dirty="0" smtClean="0"/>
            </a:br>
            <a:r>
              <a:rPr lang="ru-RU" sz="2400" dirty="0" smtClean="0"/>
              <a:t>быть в виде единого изображения</a:t>
            </a:r>
          </a:p>
          <a:p>
            <a:r>
              <a:rPr lang="ru-RU" sz="2400" dirty="0" smtClean="0"/>
              <a:t>Единый размер графических образов страниц в рамках одного издания</a:t>
            </a:r>
          </a:p>
          <a:p>
            <a:r>
              <a:rPr lang="ru-RU" sz="2400" dirty="0" smtClean="0"/>
              <a:t>Образы неформатных страниц издания должны сохранять оригинальный размер и пропорции</a:t>
            </a:r>
          </a:p>
          <a:p>
            <a:r>
              <a:rPr lang="ru-RU" sz="2400" dirty="0" smtClean="0"/>
              <a:t>Выравнивание изображений по верхнему краю</a:t>
            </a:r>
          </a:p>
          <a:p>
            <a:r>
              <a:rPr lang="ru-RU" sz="2400" dirty="0" smtClean="0"/>
              <a:t>Выравнивание строк без потерь информации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838200" y="191699"/>
            <a:ext cx="10515600" cy="1325563"/>
          </a:xfrm>
        </p:spPr>
        <p:txBody>
          <a:bodyPr/>
          <a:lstStyle/>
          <a:p>
            <a:r>
              <a:rPr lang="ru-RU" b="1" dirty="0" smtClean="0"/>
              <a:t>Улучшение качества изображений</a:t>
            </a:r>
          </a:p>
        </p:txBody>
      </p:sp>
      <p:sp>
        <p:nvSpPr>
          <p:cNvPr id="19460" name="Rectangle 73"/>
          <p:cNvSpPr>
            <a:spLocks/>
          </p:cNvSpPr>
          <p:nvPr/>
        </p:nvSpPr>
        <p:spPr bwMode="auto">
          <a:xfrm>
            <a:off x="3600450" y="1316568"/>
            <a:ext cx="7922683" cy="297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457189" indent="-457189">
              <a:spcBef>
                <a:spcPct val="30000"/>
              </a:spcBef>
              <a:buClr>
                <a:srgbClr val="F79646"/>
              </a:buClr>
              <a:buFont typeface="Wingdings" pitchFamily="2" charset="2"/>
              <a:buChar char="§"/>
            </a:pPr>
            <a:r>
              <a:rPr lang="ru-RU" sz="2100" dirty="0"/>
              <a:t>Геометрическая коррекция</a:t>
            </a:r>
          </a:p>
          <a:p>
            <a:pPr marL="457189" indent="-457189">
              <a:spcBef>
                <a:spcPct val="30000"/>
              </a:spcBef>
              <a:buClr>
                <a:srgbClr val="F79646"/>
              </a:buClr>
              <a:buFont typeface="Wingdings" pitchFamily="2" charset="2"/>
              <a:buChar char="§"/>
            </a:pPr>
            <a:r>
              <a:rPr lang="ru-RU" sz="2100" dirty="0"/>
              <a:t>1D и 2D коррекция освещения</a:t>
            </a:r>
          </a:p>
          <a:p>
            <a:pPr marL="457189" indent="-457189">
              <a:spcBef>
                <a:spcPct val="30000"/>
              </a:spcBef>
              <a:buClr>
                <a:srgbClr val="F79646"/>
              </a:buClr>
              <a:buFont typeface="Wingdings" pitchFamily="2" charset="2"/>
              <a:buChar char="§"/>
            </a:pPr>
            <a:r>
              <a:rPr lang="ru-RU" sz="2100" dirty="0"/>
              <a:t>Маскирование отпечатков пальцев</a:t>
            </a:r>
          </a:p>
          <a:p>
            <a:pPr marL="457189" indent="-457189">
              <a:spcBef>
                <a:spcPct val="30000"/>
              </a:spcBef>
              <a:buClr>
                <a:srgbClr val="F79646"/>
              </a:buClr>
              <a:buFont typeface="Wingdings" pitchFamily="2" charset="2"/>
              <a:buChar char="§"/>
            </a:pPr>
            <a:r>
              <a:rPr lang="ru-RU" sz="2100" dirty="0"/>
              <a:t>Интеллектуальная бинаризация</a:t>
            </a:r>
          </a:p>
          <a:p>
            <a:pPr marL="457189" indent="-457189">
              <a:spcBef>
                <a:spcPct val="30000"/>
              </a:spcBef>
              <a:buClr>
                <a:srgbClr val="F79646"/>
              </a:buClr>
              <a:buFont typeface="Wingdings" pitchFamily="2" charset="2"/>
              <a:buChar char="§"/>
            </a:pPr>
            <a:r>
              <a:rPr lang="ru-RU" sz="2100" dirty="0"/>
              <a:t>Исправление цветовых и тоновых дефектов</a:t>
            </a:r>
          </a:p>
          <a:p>
            <a:pPr marL="457189" indent="-457189">
              <a:spcBef>
                <a:spcPct val="30000"/>
              </a:spcBef>
              <a:buClr>
                <a:srgbClr val="F79646"/>
              </a:buClr>
              <a:buFont typeface="Wingdings" pitchFamily="2" charset="2"/>
              <a:buChar char="§"/>
            </a:pPr>
            <a:r>
              <a:rPr lang="ru-RU" sz="2100" dirty="0"/>
              <a:t>и другие</a:t>
            </a:r>
          </a:p>
        </p:txBody>
      </p:sp>
      <p:pic>
        <p:nvPicPr>
          <p:cNvPr id="19461" name="Рисунок 14" descr="finger_masking4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95401" y="1670051"/>
            <a:ext cx="1926167" cy="29527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2" name="Рисунок 15" descr="finger_masking3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0501" y="3384551"/>
            <a:ext cx="1333500" cy="2044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Штриховая стрелка вправо 7"/>
          <p:cNvSpPr/>
          <p:nvPr/>
        </p:nvSpPr>
        <p:spPr bwMode="auto">
          <a:xfrm rot="19387144">
            <a:off x="990601" y="3675354"/>
            <a:ext cx="1104900" cy="1115962"/>
          </a:xfrm>
          <a:prstGeom prst="stripedRightArrow">
            <a:avLst>
              <a:gd name="adj1" fmla="val 35607"/>
              <a:gd name="adj2" fmla="val 48723"/>
            </a:avLst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pic>
        <p:nvPicPr>
          <p:cNvPr id="19464" name="Рисунок 17" descr="2D lighting correction после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76700" y="4004733"/>
            <a:ext cx="26924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Рисунок 16" descr="2D lighting correction до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711451" y="5160434"/>
            <a:ext cx="1947333" cy="152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Штриховая стрелка вправо 10"/>
          <p:cNvSpPr/>
          <p:nvPr/>
        </p:nvSpPr>
        <p:spPr bwMode="auto">
          <a:xfrm rot="19387144">
            <a:off x="4161367" y="4973928"/>
            <a:ext cx="1104900" cy="1115962"/>
          </a:xfrm>
          <a:prstGeom prst="stripedRightArrow">
            <a:avLst>
              <a:gd name="adj1" fmla="val 35607"/>
              <a:gd name="adj2" fmla="val 48723"/>
            </a:avLst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pSp>
        <p:nvGrpSpPr>
          <p:cNvPr id="2" name="Группа 22"/>
          <p:cNvGrpSpPr>
            <a:grpSpLocks/>
          </p:cNvGrpSpPr>
          <p:nvPr/>
        </p:nvGrpSpPr>
        <p:grpSpPr bwMode="auto">
          <a:xfrm>
            <a:off x="8591551" y="4015318"/>
            <a:ext cx="3115733" cy="2099733"/>
            <a:chOff x="4572000" y="1316915"/>
            <a:chExt cx="2836149" cy="2149192"/>
          </a:xfrm>
        </p:grpSpPr>
        <p:pic>
          <p:nvPicPr>
            <p:cNvPr id="19470" name="Рисунок 10" descr="BookRestorer_english (2)_1_0007.jpg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944528" y="1318383"/>
              <a:ext cx="1463621" cy="21477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471" name="Рисунок 11" descr="BookRestorer_english (2)_1_0006.jpg"/>
            <p:cNvPicPr>
              <a:picLocks noChangeAspect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4572000" y="1316915"/>
              <a:ext cx="1387284" cy="2149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9468" name="Рисунок 9" descr="BookRestorer_english (2)_1_0005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334251" y="5162551"/>
            <a:ext cx="2194983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Штриховая стрелка вправо 15"/>
          <p:cNvSpPr/>
          <p:nvPr/>
        </p:nvSpPr>
        <p:spPr bwMode="auto">
          <a:xfrm rot="19387144">
            <a:off x="8807451" y="4976045"/>
            <a:ext cx="1102783" cy="1115962"/>
          </a:xfrm>
          <a:prstGeom prst="stripedRightArrow">
            <a:avLst>
              <a:gd name="adj1" fmla="val 35607"/>
              <a:gd name="adj2" fmla="val 48723"/>
            </a:avLst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8451" y="1548012"/>
            <a:ext cx="6142544" cy="2442005"/>
          </a:xfrm>
          <a:solidFill>
            <a:srgbClr val="004C77">
              <a:alpha val="0"/>
            </a:srgbClr>
          </a:solidFill>
        </p:spPr>
        <p:txBody>
          <a:bodyPr/>
          <a:lstStyle/>
          <a:p>
            <a:pPr algn="l">
              <a:spcBef>
                <a:spcPts val="600"/>
              </a:spcBef>
            </a:pPr>
            <a:r>
              <a:rPr lang="ru-RU" sz="2800" dirty="0" smtClean="0">
                <a:solidFill>
                  <a:srgbClr val="004C77"/>
                </a:solidFill>
              </a:rPr>
              <a:t>Мало создать цифровой ресурс </a:t>
            </a:r>
            <a:br>
              <a:rPr lang="ru-RU" sz="2800" dirty="0" smtClean="0">
                <a:solidFill>
                  <a:srgbClr val="004C77"/>
                </a:solidFill>
              </a:rPr>
            </a:br>
            <a:r>
              <a:rPr lang="ru-RU" sz="2800" dirty="0" smtClean="0">
                <a:solidFill>
                  <a:srgbClr val="FF9B00"/>
                </a:solidFill>
              </a:rPr>
              <a:t>– его надо использовать</a:t>
            </a:r>
            <a:r>
              <a:rPr lang="ru-RU" sz="2800" dirty="0" smtClean="0">
                <a:solidFill>
                  <a:srgbClr val="004C77"/>
                </a:solidFill>
              </a:rPr>
              <a:t/>
            </a:r>
            <a:br>
              <a:rPr lang="ru-RU" sz="2800" dirty="0" smtClean="0">
                <a:solidFill>
                  <a:srgbClr val="004C77"/>
                </a:solidFill>
              </a:rPr>
            </a:br>
            <a:endParaRPr lang="ru-RU" sz="2400" b="0" dirty="0">
              <a:solidFill>
                <a:srgbClr val="FF9B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2954449" y="724416"/>
            <a:ext cx="311151" cy="6220050"/>
          </a:xfrm>
          <a:prstGeom prst="rect">
            <a:avLst/>
          </a:prstGeom>
          <a:solidFill>
            <a:srgbClr val="004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2956065" y="3678865"/>
          <a:ext cx="166438" cy="1088559"/>
        </p:xfrm>
        <a:graphic>
          <a:graphicData uri="http://schemas.openxmlformats.org/presentationml/2006/ole">
            <p:oleObj spid="_x0000_s48130" r:id="rId3" imgW="5549206" imgH="228571" progId="">
              <p:embed/>
            </p:oleObj>
          </a:graphicData>
        </a:graphic>
      </p:graphicFrame>
      <p:pic>
        <p:nvPicPr>
          <p:cNvPr id="66616" name="Picture 56" descr="Картинки по запросу library comput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07666" cy="36745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5"/>
          <p:cNvSpPr txBox="1">
            <a:spLocks/>
          </p:cNvSpPr>
          <p:nvPr/>
        </p:nvSpPr>
        <p:spPr bwMode="auto">
          <a:xfrm>
            <a:off x="3724470" y="4866619"/>
            <a:ext cx="6216972" cy="125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457167" indent="-457167" algn="l" rtl="0" eaLnBrk="1" fontAlgn="base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EF9B03"/>
              </a:buClr>
              <a:buSzPct val="105000"/>
              <a:buFont typeface="Roboto Light" panose="02000000000000000000" pitchFamily="2" charset="0"/>
              <a:buChar char="ı"/>
              <a:defRPr sz="1100" kern="1200">
                <a:solidFill>
                  <a:srgbClr val="868686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defRPr>
            </a:lvl1pPr>
            <a:lvl2pPr marL="990526" indent="-380972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2F8C"/>
              </a:buClr>
              <a:buFont typeface="Wingdings" pitchFamily="2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523887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133440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742994" indent="-304776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54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 defTabSz="91440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	Потребность в реализации расширенных средств поиска и анализа ввиду большей значимости самой текстовой информации для деятельности учреждений</a:t>
            </a:r>
          </a:p>
        </p:txBody>
      </p:sp>
    </p:spTree>
    <p:extLst>
      <p:ext uri="{BB962C8B-B14F-4D97-AF65-F5344CB8AC3E}">
        <p14:creationId xmlns="" xmlns:p14="http://schemas.microsoft.com/office/powerpoint/2010/main" val="399794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1280268" y="531882"/>
          <a:ext cx="135156" cy="902369"/>
        </p:xfrm>
        <a:graphic>
          <a:graphicData uri="http://schemas.openxmlformats.org/presentationml/2006/ole">
            <p:oleObj spid="_x0000_s5122" r:id="rId3" imgW="5549206" imgH="228571" progId="">
              <p:embed/>
            </p:oleObj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0" b="1116"/>
          <a:stretch/>
        </p:blipFill>
        <p:spPr>
          <a:xfrm>
            <a:off x="0" y="531882"/>
            <a:ext cx="1211643" cy="902369"/>
          </a:xfrm>
          <a:prstGeom prst="rect">
            <a:avLst/>
          </a:prstGeom>
        </p:spPr>
      </p:pic>
      <p:sp>
        <p:nvSpPr>
          <p:cNvPr id="9" name="Объект 5"/>
          <p:cNvSpPr txBox="1">
            <a:spLocks/>
          </p:cNvSpPr>
          <p:nvPr/>
        </p:nvSpPr>
        <p:spPr bwMode="auto">
          <a:xfrm>
            <a:off x="1024759" y="2258323"/>
            <a:ext cx="5252216" cy="367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457167" indent="-457167" algn="l" rtl="0" eaLnBrk="1" fontAlgn="base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EF9B03"/>
              </a:buClr>
              <a:buSzPct val="105000"/>
              <a:buFont typeface="Roboto Light" panose="02000000000000000000" pitchFamily="2" charset="0"/>
              <a:buChar char="ı"/>
              <a:defRPr sz="1100" kern="1200">
                <a:solidFill>
                  <a:srgbClr val="868686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defRPr>
            </a:lvl1pPr>
            <a:lvl2pPr marL="990526" indent="-380972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2F8C"/>
              </a:buClr>
              <a:buFont typeface="Wingdings" pitchFamily="2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523887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133440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742994" indent="-304776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54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b="1" dirty="0" smtClean="0">
                <a:solidFill>
                  <a:srgbClr val="004C77"/>
                </a:solidFill>
              </a:rPr>
              <a:t>Портальное решение, расширяющее функции и значимость </a:t>
            </a:r>
            <a:r>
              <a:rPr lang="ru-RU" sz="1600" b="1" dirty="0" smtClean="0">
                <a:solidFill>
                  <a:srgbClr val="004C77"/>
                </a:solidFill>
              </a:rPr>
              <a:t>библиотеки, </a:t>
            </a:r>
            <a:r>
              <a:rPr lang="ru-RU" sz="1600" b="1" dirty="0" smtClean="0">
                <a:solidFill>
                  <a:srgbClr val="004C77"/>
                </a:solidFill>
              </a:rPr>
              <a:t>как научного ядра ВУЗа</a:t>
            </a:r>
          </a:p>
          <a:p>
            <a:pPr marL="274638" indent="-274638" defTabSz="91440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- Единая точка входа </a:t>
            </a:r>
            <a:r>
              <a:rPr lang="ru-RU" sz="1400" dirty="0">
                <a:solidFill>
                  <a:schemeClr val="tx1"/>
                </a:solidFill>
              </a:rPr>
              <a:t>и </a:t>
            </a:r>
            <a:r>
              <a:rPr lang="ru-RU" sz="1400" dirty="0" smtClean="0">
                <a:solidFill>
                  <a:schemeClr val="tx1"/>
                </a:solidFill>
              </a:rPr>
              <a:t>пользовательский интерфейс, личные кабинеты пользователей </a:t>
            </a:r>
            <a:r>
              <a:rPr lang="ru-RU" sz="1400" dirty="0">
                <a:solidFill>
                  <a:schemeClr val="tx1"/>
                </a:solidFill>
              </a:rPr>
              <a:t>для хранения избранного, закладок, цитат и другой </a:t>
            </a:r>
            <a:r>
              <a:rPr lang="ru-RU" sz="1400" dirty="0" smtClean="0">
                <a:solidFill>
                  <a:schemeClr val="tx1"/>
                </a:solidFill>
              </a:rPr>
              <a:t>информации</a:t>
            </a:r>
            <a:endParaRPr lang="ru-RU" sz="1400" dirty="0">
              <a:solidFill>
                <a:schemeClr val="tx1"/>
              </a:solidFill>
            </a:endParaRPr>
          </a:p>
          <a:p>
            <a:pPr marL="274638" indent="-274638" defTabSz="91440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- Интеллектуальный полнотекстовый поиск </a:t>
            </a:r>
            <a:r>
              <a:rPr lang="ru-RU" sz="1400" dirty="0">
                <a:solidFill>
                  <a:schemeClr val="tx1"/>
                </a:solidFill>
              </a:rPr>
              <a:t>по </a:t>
            </a:r>
            <a:r>
              <a:rPr lang="ru-RU" sz="1400" dirty="0" smtClean="0">
                <a:solidFill>
                  <a:schemeClr val="tx1"/>
                </a:solidFill>
              </a:rPr>
              <a:t>всем внутренним и внешним ресурсам с морфологией, </a:t>
            </a:r>
            <a:r>
              <a:rPr lang="ru-RU" sz="1400" dirty="0" err="1" smtClean="0">
                <a:solidFill>
                  <a:schemeClr val="tx1"/>
                </a:solidFill>
              </a:rPr>
              <a:t>токенизацией</a:t>
            </a:r>
            <a:r>
              <a:rPr lang="ru-RU" sz="1400" dirty="0" smtClean="0">
                <a:solidFill>
                  <a:schemeClr val="tx1"/>
                </a:solidFill>
              </a:rPr>
              <a:t>, символьной фильтрацией и пр.</a:t>
            </a:r>
            <a:endParaRPr lang="ru-RU" sz="1400" dirty="0">
              <a:solidFill>
                <a:schemeClr val="tx1"/>
              </a:solidFill>
            </a:endParaRPr>
          </a:p>
          <a:p>
            <a:pPr marL="274638" indent="-274638" defTabSz="91440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- Встроенная работа с контентом</a:t>
            </a:r>
            <a:endParaRPr lang="ru-RU" sz="1400" dirty="0">
              <a:solidFill>
                <a:schemeClr val="tx1"/>
              </a:solidFill>
            </a:endParaRPr>
          </a:p>
          <a:p>
            <a:pPr marL="274638" indent="-274638" defTabSz="91440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- </a:t>
            </a:r>
            <a:r>
              <a:rPr lang="ru-RU" sz="1400" dirty="0" smtClean="0">
                <a:solidFill>
                  <a:schemeClr val="tx1"/>
                </a:solidFill>
              </a:rPr>
              <a:t>Сбор статистики, ведение </a:t>
            </a:r>
            <a:r>
              <a:rPr lang="ru-RU" sz="1400" dirty="0" smtClean="0">
                <a:solidFill>
                  <a:schemeClr val="tx1"/>
                </a:solidFill>
              </a:rPr>
              <a:t>аналитики </a:t>
            </a:r>
            <a:r>
              <a:rPr lang="ru-RU" sz="1400" dirty="0">
                <a:solidFill>
                  <a:schemeClr val="tx1"/>
                </a:solidFill>
              </a:rPr>
              <a:t>поисковых </a:t>
            </a:r>
            <a:r>
              <a:rPr lang="ru-RU" sz="1400" dirty="0" smtClean="0">
                <a:solidFill>
                  <a:schemeClr val="tx1"/>
                </a:solidFill>
              </a:rPr>
              <a:t>запросов и востребованности фондов.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31035" y="2349743"/>
            <a:ext cx="5424659" cy="3612907"/>
          </a:xfrm>
          <a:prstGeom prst="rect">
            <a:avLst/>
          </a:prstGeom>
        </p:spPr>
      </p:pic>
      <p:sp>
        <p:nvSpPr>
          <p:cNvPr id="11" name="Объект 5"/>
          <p:cNvSpPr txBox="1">
            <a:spLocks/>
          </p:cNvSpPr>
          <p:nvPr/>
        </p:nvSpPr>
        <p:spPr bwMode="auto">
          <a:xfrm>
            <a:off x="1636945" y="531882"/>
            <a:ext cx="9459680" cy="102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457167" indent="-457167" algn="l" rtl="0" eaLnBrk="1" fontAlgn="base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EF9B03"/>
              </a:buClr>
              <a:buSzPct val="105000"/>
              <a:buFont typeface="Roboto Light" panose="02000000000000000000" pitchFamily="2" charset="0"/>
              <a:buChar char="ı"/>
              <a:defRPr sz="1100" kern="1200">
                <a:solidFill>
                  <a:srgbClr val="868686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defRPr>
            </a:lvl1pPr>
            <a:lvl2pPr marL="990526" indent="-380972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2F8C"/>
              </a:buClr>
              <a:buFont typeface="Wingdings" pitchFamily="2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523887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133440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742994" indent="-304776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54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800" b="1" dirty="0" smtClean="0">
                <a:solidFill>
                  <a:srgbClr val="004C77"/>
                </a:solidFill>
              </a:rPr>
              <a:t>Электронная библиотека вуза</a:t>
            </a:r>
          </a:p>
          <a:p>
            <a:pPr marL="0" indent="0" defTabSz="91440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b="1" dirty="0" smtClean="0">
                <a:solidFill>
                  <a:srgbClr val="004C77"/>
                </a:solidFill>
              </a:rPr>
              <a:t>Один </a:t>
            </a:r>
            <a:r>
              <a:rPr lang="ru-RU" sz="1800" b="1" dirty="0">
                <a:solidFill>
                  <a:srgbClr val="004C77"/>
                </a:solidFill>
              </a:rPr>
              <a:t>из аспектов лидирующего и современного учебного заведения, которое стремится повысить уровень доступности и качества </a:t>
            </a:r>
            <a:r>
              <a:rPr lang="ru-RU" sz="1800" b="1" dirty="0" smtClean="0">
                <a:solidFill>
                  <a:srgbClr val="004C77"/>
                </a:solidFill>
              </a:rPr>
              <a:t>обучения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12170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/>
          </p:cNvSpPr>
          <p:nvPr/>
        </p:nvSpPr>
        <p:spPr bwMode="auto">
          <a:xfrm>
            <a:off x="431371" y="1028734"/>
            <a:ext cx="10945216" cy="355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457189" indent="-457189">
              <a:lnSpc>
                <a:spcPct val="90000"/>
              </a:lnSpc>
              <a:spcBef>
                <a:spcPct val="50000"/>
              </a:spcBef>
              <a:buClr>
                <a:srgbClr val="F79646"/>
              </a:buClr>
              <a:defRPr/>
            </a:pPr>
            <a:endParaRPr lang="ru-RU" sz="1900" kern="0" dirty="0">
              <a:solidFill>
                <a:schemeClr val="accent2">
                  <a:lumMod val="75000"/>
                </a:schemeClr>
              </a:solidFill>
            </a:endParaRPr>
          </a:p>
          <a:p>
            <a:pPr marL="457189" indent="-457189">
              <a:lnSpc>
                <a:spcPct val="90000"/>
              </a:lnSpc>
              <a:spcBef>
                <a:spcPct val="50000"/>
              </a:spcBef>
              <a:buClr>
                <a:srgbClr val="F79646"/>
              </a:buClr>
              <a:buFont typeface="Wingdings" pitchFamily="2" charset="2"/>
              <a:buChar char="§"/>
              <a:defRPr/>
            </a:pPr>
            <a:endParaRPr lang="ru-RU" sz="1600" kern="0" dirty="0">
              <a:solidFill>
                <a:schemeClr val="bg1"/>
              </a:solidFill>
            </a:endParaRPr>
          </a:p>
        </p:txBody>
      </p:sp>
      <p:sp>
        <p:nvSpPr>
          <p:cNvPr id="7173" name="Rectangle 7"/>
          <p:cNvSpPr>
            <a:spLocks/>
          </p:cNvSpPr>
          <p:nvPr/>
        </p:nvSpPr>
        <p:spPr bwMode="auto">
          <a:xfrm>
            <a:off x="1390651" y="5446184"/>
            <a:ext cx="10993967" cy="115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457189" indent="-457189">
              <a:spcBef>
                <a:spcPct val="50000"/>
              </a:spcBef>
              <a:buClr>
                <a:srgbClr val="F79646"/>
              </a:buClr>
            </a:pPr>
            <a:endParaRPr lang="ru-RU" sz="2100" dirty="0">
              <a:solidFill>
                <a:schemeClr val="accent2"/>
              </a:solidFill>
            </a:endParaRPr>
          </a:p>
        </p:txBody>
      </p:sp>
      <p:sp>
        <p:nvSpPr>
          <p:cNvPr id="13" name="Rectangle 2"/>
          <p:cNvSpPr txBox="1">
            <a:spLocks/>
          </p:cNvSpPr>
          <p:nvPr/>
        </p:nvSpPr>
        <p:spPr bwMode="auto">
          <a:xfrm>
            <a:off x="574709" y="356659"/>
            <a:ext cx="11617291" cy="48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>
              <a:defRPr/>
            </a:pPr>
            <a:r>
              <a:rPr lang="ru-RU" sz="3100" b="1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Президентская библиотека</a:t>
            </a:r>
          </a:p>
          <a:p>
            <a:pPr>
              <a:defRPr/>
            </a:pPr>
            <a:endParaRPr lang="ru-RU" sz="3100" b="1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Содержимое 19"/>
          <p:cNvSpPr>
            <a:spLocks noGrp="1"/>
          </p:cNvSpPr>
          <p:nvPr>
            <p:ph idx="1"/>
          </p:nvPr>
        </p:nvSpPr>
        <p:spPr>
          <a:xfrm>
            <a:off x="623392" y="836712"/>
            <a:ext cx="7968885" cy="2688299"/>
          </a:xfrm>
        </p:spPr>
        <p:txBody>
          <a:bodyPr>
            <a:normAutofit lnSpcReduction="10000"/>
          </a:bodyPr>
          <a:lstStyle/>
          <a:p>
            <a:pPr>
              <a:spcBef>
                <a:spcPts val="779"/>
              </a:spcBef>
              <a:buNone/>
            </a:pPr>
            <a:r>
              <a:rPr lang="ru-RU" sz="2100" b="1" dirty="0" smtClean="0"/>
              <a:t>Фонды:</a:t>
            </a:r>
          </a:p>
          <a:p>
            <a:pPr>
              <a:spcBef>
                <a:spcPts val="779"/>
              </a:spcBef>
            </a:pPr>
            <a:r>
              <a:rPr lang="ru-RU" sz="2200" dirty="0" smtClean="0"/>
              <a:t>Русское географическое общество</a:t>
            </a:r>
          </a:p>
          <a:p>
            <a:pPr>
              <a:spcBef>
                <a:spcPts val="779"/>
              </a:spcBef>
            </a:pPr>
            <a:r>
              <a:rPr lang="ru-RU" sz="2200" dirty="0" smtClean="0"/>
              <a:t>Государственная публичная историческая библиотека</a:t>
            </a:r>
          </a:p>
          <a:p>
            <a:pPr>
              <a:spcBef>
                <a:spcPts val="779"/>
              </a:spcBef>
            </a:pPr>
            <a:r>
              <a:rPr lang="ru-RU" sz="2200" dirty="0"/>
              <a:t>Фундаментальная библиотека </a:t>
            </a:r>
            <a:r>
              <a:rPr lang="ru-RU" sz="2200" dirty="0" smtClean="0"/>
              <a:t>РГПУ им. Герцена</a:t>
            </a:r>
          </a:p>
          <a:p>
            <a:pPr>
              <a:spcBef>
                <a:spcPts val="779"/>
              </a:spcBef>
            </a:pPr>
            <a:r>
              <a:rPr lang="ru-RU" sz="2200" dirty="0" smtClean="0"/>
              <a:t>Уральский федеральный университет</a:t>
            </a:r>
          </a:p>
          <a:p>
            <a:pPr>
              <a:spcBef>
                <a:spcPts val="779"/>
              </a:spcBef>
            </a:pPr>
            <a:r>
              <a:rPr lang="ru-RU" sz="2200" dirty="0" smtClean="0"/>
              <a:t>Региональные библиотеки</a:t>
            </a:r>
          </a:p>
          <a:p>
            <a:pPr>
              <a:spcBef>
                <a:spcPts val="779"/>
              </a:spcBef>
            </a:pPr>
            <a:r>
              <a:rPr lang="ru-RU" sz="2200" dirty="0" smtClean="0"/>
              <a:t>Библиотеки крупнейших музеев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40150" y="3621021"/>
            <a:ext cx="451250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44406" y="836712"/>
            <a:ext cx="2208245" cy="268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99989" y="3909053"/>
            <a:ext cx="1824203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9350" y="4005064"/>
            <a:ext cx="1920213" cy="240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695733" y="3909054"/>
            <a:ext cx="2016224" cy="22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775520" y="3909053"/>
            <a:ext cx="1920213" cy="237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592277" y="1796819"/>
            <a:ext cx="1536171" cy="182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536492" y="531882"/>
            <a:ext cx="7384223" cy="90236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 spc="90" baseline="0">
                <a:solidFill>
                  <a:schemeClr val="bg1"/>
                </a:solidFill>
                <a:latin typeface="EuropeCondensedC" panose="00000506000000000000" pitchFamily="50" charset="0"/>
                <a:ea typeface="+mj-ea"/>
                <a:cs typeface="Consolas" panose="020B0609020204030204" pitchFamily="49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5pPr>
            <a:lvl6pPr marL="609555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6pPr>
            <a:lvl7pPr marL="1219110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7pPr>
            <a:lvl8pPr marL="1828664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8pPr>
            <a:lvl9pPr marL="2438218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ru-RU" sz="3200" b="1" spc="0" dirty="0" smtClean="0">
                <a:solidFill>
                  <a:srgbClr val="004C77"/>
                </a:solidFill>
                <a:latin typeface="Bebas Neue Regular" panose="00000500000000000000" pitchFamily="50" charset="-52"/>
                <a:cs typeface="Segoe UI Semilight" panose="020B0402040204020203" pitchFamily="34" charset="0"/>
              </a:rPr>
              <a:t>Основные элементы решения</a:t>
            </a:r>
            <a:endParaRPr lang="ru-RU" sz="2400" b="1" spc="0" dirty="0">
              <a:solidFill>
                <a:srgbClr val="004C77"/>
              </a:solidFill>
              <a:latin typeface="Bebas Neue Regular" panose="00000500000000000000" pitchFamily="50" charset="-52"/>
              <a:cs typeface="Segoe UI Semilight" panose="020B0402040204020203" pitchFamily="34" charset="0"/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1280268" y="531882"/>
          <a:ext cx="135156" cy="902369"/>
        </p:xfrm>
        <a:graphic>
          <a:graphicData uri="http://schemas.openxmlformats.org/presentationml/2006/ole">
            <p:oleObj spid="_x0000_s51202" r:id="rId3" imgW="5549206" imgH="228571" progId="">
              <p:embed/>
            </p:oleObj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0" b="1116"/>
          <a:stretch/>
        </p:blipFill>
        <p:spPr>
          <a:xfrm>
            <a:off x="0" y="531882"/>
            <a:ext cx="1211643" cy="9023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>
            <a:off x="7978176" y="387200"/>
            <a:ext cx="4213824" cy="1889275"/>
          </a:xfrm>
          <a:prstGeom prst="rect">
            <a:avLst/>
          </a:prstGeom>
        </p:spPr>
      </p:pic>
      <p:sp>
        <p:nvSpPr>
          <p:cNvPr id="10" name="Объект 5"/>
          <p:cNvSpPr txBox="1">
            <a:spLocks/>
          </p:cNvSpPr>
          <p:nvPr/>
        </p:nvSpPr>
        <p:spPr bwMode="auto">
          <a:xfrm>
            <a:off x="666751" y="1882625"/>
            <a:ext cx="10963274" cy="433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457167" indent="-457167" algn="l" rtl="0" eaLnBrk="1" fontAlgn="base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EF9B03"/>
              </a:buClr>
              <a:buSzPct val="105000"/>
              <a:buFont typeface="Roboto Light" panose="02000000000000000000" pitchFamily="2" charset="0"/>
              <a:buChar char="ı"/>
              <a:defRPr sz="1100" kern="1200">
                <a:solidFill>
                  <a:srgbClr val="868686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defRPr>
            </a:lvl1pPr>
            <a:lvl2pPr marL="990526" indent="-380972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2F8C"/>
              </a:buClr>
              <a:buFont typeface="Wingdings" pitchFamily="2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523887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133440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742994" indent="-304776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54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Для сотрудников библиотек: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загрузка </a:t>
            </a:r>
            <a:r>
              <a:rPr lang="ru-RU" sz="1600" dirty="0" smtClean="0">
                <a:solidFill>
                  <a:srgbClr val="002060"/>
                </a:solidFill>
              </a:rPr>
              <a:t>и создание электронного каталога библиотеки и электронных копий изданий (в формате PDF, </a:t>
            </a:r>
            <a:r>
              <a:rPr lang="en-US" sz="1600" dirty="0" smtClean="0">
                <a:solidFill>
                  <a:srgbClr val="002060"/>
                </a:solidFill>
              </a:rPr>
              <a:t>EPUB</a:t>
            </a:r>
            <a:r>
              <a:rPr lang="ru-RU" sz="1600" dirty="0" smtClean="0">
                <a:solidFill>
                  <a:srgbClr val="002060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создание тематических подборок;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сбор и просмотр статистики по читателям, просмотрам и скачиваниям изданий;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автоматизированная обработка </a:t>
            </a:r>
            <a:r>
              <a:rPr lang="ru-RU" sz="1600" dirty="0" smtClean="0">
                <a:solidFill>
                  <a:srgbClr val="002060"/>
                </a:solidFill>
              </a:rPr>
              <a:t>заявок, поступающих по обратной связи, в том числе заявок на оцифровку;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публикация </a:t>
            </a:r>
            <a:r>
              <a:rPr lang="ru-RU" sz="1600" dirty="0" smtClean="0">
                <a:solidFill>
                  <a:srgbClr val="002060"/>
                </a:solidFill>
              </a:rPr>
              <a:t>новостей;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управление учетными записями на портале (регистрация, блокировка);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ведение форума, опросы</a:t>
            </a:r>
            <a:r>
              <a:rPr lang="en-US" sz="1600" dirty="0" smtClean="0">
                <a:solidFill>
                  <a:srgbClr val="002060"/>
                </a:solidFill>
              </a:rPr>
              <a:t>;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интеграция </a:t>
            </a:r>
            <a:r>
              <a:rPr lang="ru-RU" sz="1600" dirty="0" smtClean="0">
                <a:solidFill>
                  <a:srgbClr val="002060"/>
                </a:solidFill>
              </a:rPr>
              <a:t>с порталом НЭБ в части предоставления пользователям НЭБ регламентированного доступа к электронным фондам библиотеки (без необходимости установки отдельной технологической платформы)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803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536492" y="531882"/>
            <a:ext cx="7384223" cy="90236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 spc="90" baseline="0">
                <a:solidFill>
                  <a:schemeClr val="bg1"/>
                </a:solidFill>
                <a:latin typeface="EuropeCondensedC" panose="00000506000000000000" pitchFamily="50" charset="0"/>
                <a:ea typeface="+mj-ea"/>
                <a:cs typeface="Consolas" panose="020B0609020204030204" pitchFamily="49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5pPr>
            <a:lvl6pPr marL="609555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6pPr>
            <a:lvl7pPr marL="1219110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7pPr>
            <a:lvl8pPr marL="1828664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8pPr>
            <a:lvl9pPr marL="2438218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ru-RU" sz="3200" b="1" spc="0" dirty="0" smtClean="0">
                <a:solidFill>
                  <a:srgbClr val="004C77"/>
                </a:solidFill>
                <a:latin typeface="Bebas Neue Regular" panose="00000500000000000000" pitchFamily="50" charset="-52"/>
                <a:cs typeface="Segoe UI Semilight" panose="020B0402040204020203" pitchFamily="34" charset="0"/>
              </a:rPr>
              <a:t>Основные элементы решения</a:t>
            </a:r>
            <a:endParaRPr lang="ru-RU" sz="2400" b="1" spc="0" dirty="0">
              <a:solidFill>
                <a:srgbClr val="004C77"/>
              </a:solidFill>
              <a:latin typeface="Bebas Neue Regular" panose="00000500000000000000" pitchFamily="50" charset="-52"/>
              <a:cs typeface="Segoe UI Semilight" panose="020B0402040204020203" pitchFamily="34" charset="0"/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1280268" y="531882"/>
          <a:ext cx="135156" cy="902369"/>
        </p:xfrm>
        <a:graphic>
          <a:graphicData uri="http://schemas.openxmlformats.org/presentationml/2006/ole">
            <p:oleObj spid="_x0000_s52226" r:id="rId3" imgW="5549206" imgH="228571" progId="">
              <p:embed/>
            </p:oleObj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0" b="1116"/>
          <a:stretch/>
        </p:blipFill>
        <p:spPr>
          <a:xfrm>
            <a:off x="0" y="531882"/>
            <a:ext cx="1211643" cy="902369"/>
          </a:xfrm>
          <a:prstGeom prst="rect">
            <a:avLst/>
          </a:prstGeom>
        </p:spPr>
      </p:pic>
      <p:sp>
        <p:nvSpPr>
          <p:cNvPr id="9" name="Объект 5"/>
          <p:cNvSpPr txBox="1">
            <a:spLocks/>
          </p:cNvSpPr>
          <p:nvPr/>
        </p:nvSpPr>
        <p:spPr bwMode="auto">
          <a:xfrm>
            <a:off x="571500" y="1595136"/>
            <a:ext cx="10772775" cy="486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457167" indent="-457167" algn="l" rtl="0" eaLnBrk="1" fontAlgn="base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EF9B03"/>
              </a:buClr>
              <a:buSzPct val="105000"/>
              <a:buFont typeface="Roboto Light" panose="02000000000000000000" pitchFamily="2" charset="0"/>
              <a:buChar char="ı"/>
              <a:defRPr sz="1100" kern="1200">
                <a:solidFill>
                  <a:srgbClr val="868686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defRPr>
            </a:lvl1pPr>
            <a:lvl2pPr marL="990526" indent="-380972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2F8C"/>
              </a:buClr>
              <a:buFont typeface="Wingdings" pitchFamily="2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523887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133440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742994" indent="-304776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54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Для пользователей: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процедура </a:t>
            </a:r>
            <a:r>
              <a:rPr lang="ru-RU" sz="1600" dirty="0" smtClean="0">
                <a:solidFill>
                  <a:srgbClr val="002060"/>
                </a:solidFill>
              </a:rPr>
              <a:t>регистрации и авторизации пользователя;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поиск изданий по библиографическим описаниям, многокритериальный поиск, поиск по тематическим каталогам, поиск по рубрикатору тематических коллекций, полнотекстовый поиск;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доступ к фондам библиотеки:</a:t>
            </a:r>
          </a:p>
          <a:p>
            <a:pPr>
              <a:lnSpc>
                <a:spcPct val="100000"/>
              </a:lnSpc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		- полный доступ к изданиям, не охраняемым авторским правом;</a:t>
            </a:r>
          </a:p>
          <a:p>
            <a:pPr>
              <a:lnSpc>
                <a:spcPct val="100000"/>
              </a:lnSpc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		- доступ к электронным изданиям, защищенным авторскими правами из помещения библиотеки;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просмотр информационных, справочных и новостных материалов библиотеки;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личный кабинет пользователя, с возможностью просмотра личного формуляра, заказа оцифровки книг, формирования и просмотра личного списка изданий, сохранения списка поисковых запросов и использования сервисов цитат, закладок и заметок;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использование форума;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адаптация </a:t>
            </a:r>
            <a:r>
              <a:rPr lang="ru-RU" sz="1600" dirty="0" smtClean="0">
                <a:solidFill>
                  <a:srgbClr val="002060"/>
                </a:solidFill>
              </a:rPr>
              <a:t>портала для лиц с ослабленным зрением и </a:t>
            </a:r>
            <a:r>
              <a:rPr lang="ru-RU" sz="1600" dirty="0" smtClean="0">
                <a:solidFill>
                  <a:srgbClr val="002060"/>
                </a:solidFill>
              </a:rPr>
              <a:t>слепых.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0" indent="0" defTabSz="914400">
              <a:spcBef>
                <a:spcPts val="0"/>
              </a:spcBef>
              <a:spcAft>
                <a:spcPts val="1200"/>
              </a:spcAft>
              <a:buNone/>
            </a:pPr>
            <a:endParaRPr lang="ru-RU" sz="1600" b="1" dirty="0" smtClean="0">
              <a:solidFill>
                <a:srgbClr val="004C77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791575" y="190500"/>
            <a:ext cx="3024369" cy="20485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733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536492" y="531882"/>
            <a:ext cx="7384223" cy="90236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 spc="90" baseline="0">
                <a:solidFill>
                  <a:schemeClr val="bg1"/>
                </a:solidFill>
                <a:latin typeface="EuropeCondensedC" panose="00000506000000000000" pitchFamily="50" charset="0"/>
                <a:ea typeface="+mj-ea"/>
                <a:cs typeface="Consolas" panose="020B0609020204030204" pitchFamily="49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>
                <a:solidFill>
                  <a:schemeClr val="tx2"/>
                </a:solidFill>
                <a:latin typeface="Calibri" pitchFamily="34" charset="0"/>
              </a:defRPr>
            </a:lvl5pPr>
            <a:lvl6pPr marL="609555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6pPr>
            <a:lvl7pPr marL="1219110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7pPr>
            <a:lvl8pPr marL="1828664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8pPr>
            <a:lvl9pPr marL="2438218" algn="l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ru-RU" sz="3200" b="1" spc="0" dirty="0" smtClean="0">
                <a:solidFill>
                  <a:srgbClr val="004C77"/>
                </a:solidFill>
                <a:latin typeface="Bebas Neue Regular" panose="00000500000000000000" pitchFamily="50" charset="-52"/>
                <a:cs typeface="Segoe UI Semilight" panose="020B0402040204020203" pitchFamily="34" charset="0"/>
              </a:rPr>
              <a:t>Дополнительные элементы решения</a:t>
            </a:r>
            <a:endParaRPr lang="ru-RU" sz="2400" b="1" spc="0" dirty="0">
              <a:solidFill>
                <a:srgbClr val="004C77"/>
              </a:solidFill>
              <a:latin typeface="Bebas Neue Regular" panose="00000500000000000000" pitchFamily="50" charset="-52"/>
              <a:cs typeface="Segoe UI Semilight" panose="020B0402040204020203" pitchFamily="34" charset="0"/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1280268" y="531882"/>
          <a:ext cx="135156" cy="902369"/>
        </p:xfrm>
        <a:graphic>
          <a:graphicData uri="http://schemas.openxmlformats.org/presentationml/2006/ole">
            <p:oleObj spid="_x0000_s56322" r:id="rId3" imgW="5549206" imgH="228571" progId="">
              <p:embed/>
            </p:oleObj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0" b="1116"/>
          <a:stretch/>
        </p:blipFill>
        <p:spPr>
          <a:xfrm>
            <a:off x="0" y="531882"/>
            <a:ext cx="1211643" cy="902369"/>
          </a:xfrm>
          <a:prstGeom prst="rect">
            <a:avLst/>
          </a:prstGeom>
        </p:spPr>
      </p:pic>
      <p:sp>
        <p:nvSpPr>
          <p:cNvPr id="9" name="Объект 5"/>
          <p:cNvSpPr txBox="1">
            <a:spLocks/>
          </p:cNvSpPr>
          <p:nvPr/>
        </p:nvSpPr>
        <p:spPr bwMode="auto">
          <a:xfrm>
            <a:off x="571500" y="1804686"/>
            <a:ext cx="10772775" cy="437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457167" indent="-457167" algn="l" rtl="0" eaLnBrk="1" fontAlgn="base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EF9B03"/>
              </a:buClr>
              <a:buSzPct val="105000"/>
              <a:buFont typeface="Roboto Light" panose="02000000000000000000" pitchFamily="2" charset="0"/>
              <a:buChar char="ı"/>
              <a:defRPr sz="1100" kern="1200">
                <a:solidFill>
                  <a:srgbClr val="868686"/>
                </a:solidFill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defRPr>
            </a:lvl1pPr>
            <a:lvl2pPr marL="990526" indent="-380972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2F8C"/>
              </a:buClr>
              <a:buFont typeface="Wingdings" pitchFamily="2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523887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133440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742994" indent="-304776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54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Модуль конструктора </a:t>
            </a:r>
            <a:r>
              <a:rPr lang="ru-RU" sz="1600" dirty="0" smtClean="0">
                <a:solidFill>
                  <a:srgbClr val="002060"/>
                </a:solidFill>
              </a:rPr>
              <a:t>отчетов;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Модуль </a:t>
            </a:r>
            <a:r>
              <a:rPr lang="ru-RU" sz="1600" dirty="0" smtClean="0">
                <a:solidFill>
                  <a:srgbClr val="002060"/>
                </a:solidFill>
              </a:rPr>
              <a:t>цитирования;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Личный кабинет </a:t>
            </a:r>
            <a:r>
              <a:rPr lang="ru-RU" sz="1600" dirty="0" smtClean="0">
                <a:solidFill>
                  <a:srgbClr val="002060"/>
                </a:solidFill>
              </a:rPr>
              <a:t>преподавателя;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Модуль для создания собственной </a:t>
            </a:r>
            <a:r>
              <a:rPr lang="ru-RU" sz="1600" dirty="0" smtClean="0">
                <a:solidFill>
                  <a:srgbClr val="002060"/>
                </a:solidFill>
              </a:rPr>
              <a:t>ЭБС;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Модуль платного </a:t>
            </a:r>
            <a:r>
              <a:rPr lang="ru-RU" sz="1600" dirty="0" smtClean="0">
                <a:solidFill>
                  <a:srgbClr val="002060"/>
                </a:solidFill>
              </a:rPr>
              <a:t>доступа;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Модуль открытого </a:t>
            </a:r>
            <a:r>
              <a:rPr lang="ru-RU" sz="1600" dirty="0" err="1" smtClean="0">
                <a:solidFill>
                  <a:srgbClr val="002060"/>
                </a:solidFill>
              </a:rPr>
              <a:t>репозитория</a:t>
            </a:r>
            <a:r>
              <a:rPr lang="ru-RU" sz="1600" dirty="0" smtClean="0">
                <a:solidFill>
                  <a:srgbClr val="002060"/>
                </a:solidFill>
              </a:rPr>
              <a:t> на базе </a:t>
            </a:r>
            <a:r>
              <a:rPr lang="ru-RU" sz="1600" dirty="0" err="1" smtClean="0">
                <a:solidFill>
                  <a:srgbClr val="002060"/>
                </a:solidFill>
              </a:rPr>
              <a:t>DSpace</a:t>
            </a:r>
            <a:r>
              <a:rPr lang="ru-RU" sz="1600" dirty="0" smtClean="0">
                <a:solidFill>
                  <a:srgbClr val="002060"/>
                </a:solidFill>
              </a:rPr>
              <a:t> (сервисы интеграции с </a:t>
            </a:r>
            <a:r>
              <a:rPr lang="ru-RU" sz="1600" dirty="0" err="1" smtClean="0">
                <a:solidFill>
                  <a:srgbClr val="002060"/>
                </a:solidFill>
              </a:rPr>
              <a:t>Dspace</a:t>
            </a:r>
            <a:r>
              <a:rPr lang="ru-RU" sz="1600" dirty="0" smtClean="0">
                <a:solidFill>
                  <a:srgbClr val="002060"/>
                </a:solidFill>
              </a:rPr>
              <a:t>);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Модуль OAI сервисов для интеграции с открытыми </a:t>
            </a:r>
            <a:r>
              <a:rPr lang="ru-RU" sz="1600" dirty="0" err="1" smtClean="0">
                <a:solidFill>
                  <a:srgbClr val="002060"/>
                </a:solidFill>
              </a:rPr>
              <a:t>репозиториями</a:t>
            </a:r>
            <a:r>
              <a:rPr lang="ru-RU" sz="1600" dirty="0" smtClean="0">
                <a:solidFill>
                  <a:srgbClr val="002060"/>
                </a:solidFill>
              </a:rPr>
              <a:t> (НОРА и др.) и другими внешними </a:t>
            </a:r>
            <a:r>
              <a:rPr lang="ru-RU" sz="1600" dirty="0" smtClean="0">
                <a:solidFill>
                  <a:srgbClr val="002060"/>
                </a:solidFill>
              </a:rPr>
              <a:t>системами;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Модуль формирования планов </a:t>
            </a:r>
            <a:r>
              <a:rPr lang="ru-RU" sz="1600" dirty="0" smtClean="0">
                <a:solidFill>
                  <a:srgbClr val="002060"/>
                </a:solidFill>
              </a:rPr>
              <a:t>оцифровки;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Модуль для интеграции с существующими учетными базами </a:t>
            </a:r>
            <a:r>
              <a:rPr lang="ru-RU" sz="1600" dirty="0" smtClean="0">
                <a:solidFill>
                  <a:srgbClr val="002060"/>
                </a:solidFill>
              </a:rPr>
              <a:t>данных;</a:t>
            </a:r>
            <a:endParaRPr lang="ru-RU" sz="1600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Модуль интеграции с </a:t>
            </a:r>
            <a:r>
              <a:rPr lang="ru-RU" sz="1600" dirty="0" smtClean="0">
                <a:solidFill>
                  <a:srgbClr val="002060"/>
                </a:solidFill>
              </a:rPr>
              <a:t>ЭБС.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0" indent="0" defTabSz="914400">
              <a:spcBef>
                <a:spcPts val="0"/>
              </a:spcBef>
              <a:spcAft>
                <a:spcPts val="1200"/>
              </a:spcAft>
              <a:buNone/>
            </a:pPr>
            <a:endParaRPr lang="ru-RU" sz="1600" b="1" dirty="0" smtClean="0">
              <a:solidFill>
                <a:srgbClr val="004C77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085203" y="257175"/>
            <a:ext cx="2821048" cy="35433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357733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gital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7" y="0"/>
            <a:ext cx="1219200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0" y="-12032"/>
            <a:ext cx="12192000" cy="4966589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64000"/>
                  <a:alpha val="81000"/>
                </a:schemeClr>
              </a:gs>
              <a:gs pos="47000">
                <a:schemeClr val="tx1">
                  <a:lumMod val="89000"/>
                  <a:lumOff val="11000"/>
                  <a:alpha val="31000"/>
                </a:schemeClr>
              </a:gs>
              <a:gs pos="82000">
                <a:schemeClr val="tx2">
                  <a:lumMod val="60000"/>
                  <a:alpha val="0"/>
                </a:schemeClr>
              </a:gs>
              <a:gs pos="100000">
                <a:schemeClr val="tx2">
                  <a:lumMod val="5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23"/>
          <p:cNvSpPr/>
          <p:nvPr/>
        </p:nvSpPr>
        <p:spPr>
          <a:xfrm>
            <a:off x="-3" y="4954557"/>
            <a:ext cx="12192003" cy="368868"/>
          </a:xfrm>
          <a:prstGeom prst="rect">
            <a:avLst/>
          </a:prstGeom>
          <a:solidFill>
            <a:srgbClr val="FF8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noFill/>
            </a:endParaRPr>
          </a:p>
        </p:txBody>
      </p:sp>
      <p:sp>
        <p:nvSpPr>
          <p:cNvPr id="12" name="Rectangle 17"/>
          <p:cNvSpPr/>
          <p:nvPr/>
        </p:nvSpPr>
        <p:spPr>
          <a:xfrm>
            <a:off x="1699009" y="5570903"/>
            <a:ext cx="2996595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algn="r">
              <a:spcBef>
                <a:spcPts val="600"/>
              </a:spcBef>
            </a:pPr>
            <a:r>
              <a:rPr lang="en-US" sz="18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+7 </a:t>
            </a:r>
            <a:r>
              <a:rPr lang="en-US" sz="1800" dirty="0">
                <a:solidFill>
                  <a:prstClr val="black"/>
                </a:solidFill>
                <a:latin typeface="Segoe UI Light" panose="020B0502040204020203" pitchFamily="34" charset="0"/>
              </a:rPr>
              <a:t>(495) </a:t>
            </a:r>
            <a:r>
              <a:rPr lang="en-US" sz="18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274-31-31</a:t>
            </a:r>
            <a:endParaRPr lang="ru-RU" sz="1800" dirty="0" smtClean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marL="361950" algn="r">
              <a:spcBef>
                <a:spcPts val="600"/>
              </a:spcBef>
            </a:pPr>
            <a:r>
              <a:rPr lang="en-US" sz="18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office@elar.ru</a:t>
            </a:r>
            <a:endParaRPr lang="en-US" sz="1800" dirty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algn="r"/>
            <a:endParaRPr lang="ru-RU" sz="18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7496383" y="5632792"/>
            <a:ext cx="2420449" cy="46838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www.elar.ru</a:t>
            </a:r>
            <a:r>
              <a:rPr lang="ru-RU" sz="18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   </a:t>
            </a:r>
          </a:p>
          <a:p>
            <a:pPr marL="0" indent="0">
              <a:buFont typeface="Arial" pitchFamily="34" charset="0"/>
              <a:buNone/>
            </a:pPr>
            <a:endParaRPr lang="en-US" sz="1800" dirty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1800" dirty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18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1927" y="5570903"/>
            <a:ext cx="1264446" cy="800816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Ваши вопросы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21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8976784" y="6174318"/>
            <a:ext cx="2844800" cy="366183"/>
          </a:xfrm>
          <a:prstGeom prst="rect">
            <a:avLst/>
          </a:prstGeom>
          <a:noFill/>
        </p:spPr>
        <p:txBody>
          <a:bodyPr lIns="121917" tIns="60958" rIns="121917" bIns="60958" anchor="ctr"/>
          <a:lstStyle/>
          <a:p>
            <a:pPr algn="r">
              <a:defRPr/>
            </a:pPr>
            <a:fld id="{70007091-5EF2-471F-88CE-3A3C4A3EF514}" type="slidenum">
              <a:rPr lang="ru-RU" sz="2100" b="1">
                <a:solidFill>
                  <a:schemeClr val="accent2">
                    <a:lumMod val="75000"/>
                  </a:schemeClr>
                </a:solidFill>
              </a:rPr>
              <a:pPr algn="r">
                <a:defRPr/>
              </a:pPr>
              <a:t>4</a:t>
            </a:fld>
            <a:endParaRPr lang="ru-RU" sz="2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431371" y="1028734"/>
            <a:ext cx="9313035" cy="355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457189" indent="-457189">
              <a:lnSpc>
                <a:spcPct val="90000"/>
              </a:lnSpc>
              <a:spcBef>
                <a:spcPct val="50000"/>
              </a:spcBef>
              <a:buClr>
                <a:srgbClr val="F79646"/>
              </a:buClr>
              <a:defRPr/>
            </a:pPr>
            <a:endParaRPr lang="ru-RU" sz="1900" kern="0" dirty="0">
              <a:solidFill>
                <a:schemeClr val="accent2">
                  <a:lumMod val="75000"/>
                </a:schemeClr>
              </a:solidFill>
            </a:endParaRPr>
          </a:p>
          <a:p>
            <a:pPr marL="457189" indent="-457189">
              <a:lnSpc>
                <a:spcPct val="90000"/>
              </a:lnSpc>
              <a:spcBef>
                <a:spcPct val="50000"/>
              </a:spcBef>
              <a:buClr>
                <a:srgbClr val="F79646"/>
              </a:buClr>
              <a:buFont typeface="Wingdings" pitchFamily="2" charset="2"/>
              <a:buChar char="§"/>
              <a:defRPr/>
            </a:pPr>
            <a:endParaRPr lang="ru-RU" sz="1600" kern="0" dirty="0">
              <a:solidFill>
                <a:schemeClr val="bg1"/>
              </a:solidFill>
            </a:endParaRPr>
          </a:p>
        </p:txBody>
      </p:sp>
      <p:sp>
        <p:nvSpPr>
          <p:cNvPr id="7173" name="Rectangle 7"/>
          <p:cNvSpPr>
            <a:spLocks/>
          </p:cNvSpPr>
          <p:nvPr/>
        </p:nvSpPr>
        <p:spPr bwMode="auto">
          <a:xfrm>
            <a:off x="1390651" y="5446184"/>
            <a:ext cx="10993967" cy="115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457189" indent="-457189">
              <a:spcBef>
                <a:spcPct val="50000"/>
              </a:spcBef>
              <a:buClr>
                <a:srgbClr val="F79646"/>
              </a:buClr>
            </a:pPr>
            <a:endParaRPr lang="ru-RU" sz="2100" dirty="0">
              <a:solidFill>
                <a:schemeClr val="accent2"/>
              </a:solidFill>
            </a:endParaRPr>
          </a:p>
        </p:txBody>
      </p:sp>
      <p:sp>
        <p:nvSpPr>
          <p:cNvPr id="13" name="Rectangle 2"/>
          <p:cNvSpPr txBox="1">
            <a:spLocks/>
          </p:cNvSpPr>
          <p:nvPr/>
        </p:nvSpPr>
        <p:spPr bwMode="auto">
          <a:xfrm>
            <a:off x="574709" y="0"/>
            <a:ext cx="11617291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>
              <a:defRPr/>
            </a:pPr>
            <a:r>
              <a:rPr lang="ru-RU" sz="3100" b="1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Оцифровка для проекта НЭБ</a:t>
            </a:r>
            <a:endParaRPr lang="ru-RU" sz="3100" b="1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Содержимое 19"/>
          <p:cNvSpPr>
            <a:spLocks noGrp="1"/>
          </p:cNvSpPr>
          <p:nvPr>
            <p:ph idx="1"/>
          </p:nvPr>
        </p:nvSpPr>
        <p:spPr>
          <a:xfrm>
            <a:off x="906860" y="1603276"/>
            <a:ext cx="7776864" cy="345638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dirty="0" smtClean="0"/>
              <a:t>Коллекции:</a:t>
            </a:r>
          </a:p>
          <a:p>
            <a:pPr>
              <a:spcBef>
                <a:spcPts val="581"/>
              </a:spcBef>
            </a:pPr>
            <a:r>
              <a:rPr lang="ru-RU" sz="2400" dirty="0" smtClean="0"/>
              <a:t>Авторефераты и диссертации</a:t>
            </a:r>
            <a:endParaRPr lang="ru-RU" sz="2400" dirty="0"/>
          </a:p>
          <a:p>
            <a:pPr>
              <a:spcBef>
                <a:spcPts val="581"/>
              </a:spcBef>
            </a:pPr>
            <a:r>
              <a:rPr lang="ru-RU" sz="2400" dirty="0" smtClean="0"/>
              <a:t>Научная и учебная литература</a:t>
            </a:r>
            <a:endParaRPr lang="ru-RU" sz="2400" dirty="0"/>
          </a:p>
          <a:p>
            <a:pPr>
              <a:spcBef>
                <a:spcPts val="581"/>
              </a:spcBef>
            </a:pPr>
            <a:r>
              <a:rPr lang="ru-RU" sz="2400" dirty="0" smtClean="0"/>
              <a:t>Карты</a:t>
            </a:r>
            <a:endParaRPr lang="ru-RU" sz="2400" dirty="0"/>
          </a:p>
          <a:p>
            <a:pPr>
              <a:spcBef>
                <a:spcPts val="581"/>
              </a:spcBef>
            </a:pPr>
            <a:r>
              <a:rPr lang="ru-RU" sz="2400" dirty="0" smtClean="0"/>
              <a:t>Библиотека школьника</a:t>
            </a:r>
            <a:endParaRPr lang="ru-RU" sz="2400" dirty="0" smtClean="0"/>
          </a:p>
          <a:p>
            <a:pPr>
              <a:spcBef>
                <a:spcPts val="581"/>
              </a:spcBef>
            </a:pPr>
            <a:r>
              <a:rPr lang="ru-RU" sz="2400" dirty="0" smtClean="0"/>
              <a:t>Ноты</a:t>
            </a:r>
            <a:endParaRPr lang="ru-RU" sz="2400" dirty="0" smtClean="0"/>
          </a:p>
          <a:p>
            <a:pPr>
              <a:spcBef>
                <a:spcPts val="581"/>
              </a:spcBef>
            </a:pPr>
            <a:r>
              <a:rPr lang="ru-RU" sz="2400" dirty="0" smtClean="0"/>
              <a:t>Периодические издания</a:t>
            </a:r>
            <a:endParaRPr lang="ru-RU" sz="2400" dirty="0" smtClean="0"/>
          </a:p>
          <a:p>
            <a:pPr>
              <a:spcBef>
                <a:spcPts val="581"/>
              </a:spcBef>
            </a:pPr>
            <a:r>
              <a:rPr lang="ru-RU" sz="2400" dirty="0" smtClean="0"/>
              <a:t>Патентные документы</a:t>
            </a:r>
            <a:endParaRPr lang="ru-RU" sz="2400" dirty="0" smtClean="0"/>
          </a:p>
          <a:p>
            <a:pPr>
              <a:spcBef>
                <a:spcPts val="581"/>
              </a:spcBef>
            </a:pPr>
            <a:r>
              <a:rPr lang="ru-RU" sz="2400" dirty="0" smtClean="0"/>
              <a:t>Универсальная коллекция</a:t>
            </a:r>
            <a:endParaRPr lang="ru-RU" sz="2400" dirty="0" smtClean="0"/>
          </a:p>
          <a:p>
            <a:pPr marL="0" indent="0">
              <a:buNone/>
            </a:pPr>
            <a:endParaRPr lang="ru-RU" sz="1900" dirty="0" smtClean="0"/>
          </a:p>
          <a:p>
            <a:pPr marL="0" indent="0">
              <a:buNone/>
            </a:pPr>
            <a:endParaRPr lang="ru-RU" sz="1900" dirty="0" smtClean="0"/>
          </a:p>
          <a:p>
            <a:endParaRPr lang="ru-RU" sz="1900" b="1" dirty="0" smtClean="0"/>
          </a:p>
          <a:p>
            <a:pPr algn="ctr">
              <a:buNone/>
            </a:pPr>
            <a:endParaRPr lang="ru-RU" sz="1900" b="1" dirty="0" smtClean="0"/>
          </a:p>
        </p:txBody>
      </p:sp>
      <p:sp>
        <p:nvSpPr>
          <p:cNvPr id="8" name="Содержимое 19"/>
          <p:cNvSpPr txBox="1">
            <a:spLocks/>
          </p:cNvSpPr>
          <p:nvPr/>
        </p:nvSpPr>
        <p:spPr bwMode="auto">
          <a:xfrm>
            <a:off x="335360" y="5349213"/>
            <a:ext cx="537659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457189" algn="ctr" eaLnBrk="0" hangingPunct="0">
              <a:spcBef>
                <a:spcPct val="20000"/>
              </a:spcBef>
              <a:buClr>
                <a:srgbClr val="F79646"/>
              </a:buClr>
              <a:defRPr/>
            </a:pPr>
            <a:endParaRPr lang="ru-RU" sz="1900" b="1" kern="0" dirty="0" smtClean="0">
              <a:solidFill>
                <a:srgbClr val="FF0000"/>
              </a:solidFill>
            </a:endParaRPr>
          </a:p>
        </p:txBody>
      </p:sp>
      <p:sp>
        <p:nvSpPr>
          <p:cNvPr id="9" name="Содержимое 19"/>
          <p:cNvSpPr txBox="1">
            <a:spLocks/>
          </p:cNvSpPr>
          <p:nvPr/>
        </p:nvSpPr>
        <p:spPr bwMode="auto">
          <a:xfrm>
            <a:off x="663412" y="740702"/>
            <a:ext cx="9025003" cy="102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457189" eaLnBrk="0" hangingPunct="0">
              <a:spcBef>
                <a:spcPct val="20000"/>
              </a:spcBef>
              <a:buClr>
                <a:srgbClr val="F79646"/>
              </a:buClr>
              <a:defRPr/>
            </a:pPr>
            <a:r>
              <a:rPr lang="ru-RU" sz="2000" b="1" kern="0" dirty="0" smtClean="0">
                <a:solidFill>
                  <a:srgbClr val="FF0000"/>
                </a:solidFill>
              </a:rPr>
              <a:t>Участники проекта: РГБ, РНБ, </a:t>
            </a:r>
            <a:r>
              <a:rPr lang="ru-RU" sz="2000" b="1" kern="0" dirty="0" smtClean="0">
                <a:solidFill>
                  <a:srgbClr val="FF0000"/>
                </a:solidFill>
              </a:rPr>
              <a:t>ГПИБ, ГПНТБ</a:t>
            </a:r>
            <a:r>
              <a:rPr lang="ru-RU" sz="2000" b="1" kern="0" dirty="0" smtClean="0">
                <a:solidFill>
                  <a:srgbClr val="FF0000"/>
                </a:solidFill>
              </a:rPr>
              <a:t>, РГДБ</a:t>
            </a:r>
            <a:r>
              <a:rPr lang="ru-RU" sz="2000" b="1" kern="0" dirty="0" smtClean="0">
                <a:solidFill>
                  <a:srgbClr val="FF0000"/>
                </a:solidFill>
              </a:rPr>
              <a:t>, РГБИ, РГПУ им.Герцена,</a:t>
            </a:r>
          </a:p>
          <a:p>
            <a:pPr marL="457189" indent="-457189" eaLnBrk="0" hangingPunct="0">
              <a:spcBef>
                <a:spcPct val="20000"/>
              </a:spcBef>
              <a:buClr>
                <a:srgbClr val="F79646"/>
              </a:buClr>
              <a:defRPr/>
            </a:pPr>
            <a:r>
              <a:rPr lang="ru-RU" sz="2000" b="1" kern="0" dirty="0" smtClean="0">
                <a:solidFill>
                  <a:srgbClr val="FF0000"/>
                </a:solidFill>
              </a:rPr>
              <a:t>региональные </a:t>
            </a:r>
            <a:r>
              <a:rPr lang="ru-RU" sz="2000" b="1" kern="0" dirty="0" smtClean="0">
                <a:solidFill>
                  <a:srgbClr val="FF0000"/>
                </a:solidFill>
              </a:rPr>
              <a:t>библиотеки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128448" y="836712"/>
            <a:ext cx="206355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04245" y="1412776"/>
            <a:ext cx="201622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744406" y="2468893"/>
            <a:ext cx="134414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592278" y="4005064"/>
            <a:ext cx="1632181" cy="218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0032437" y="4101075"/>
            <a:ext cx="2159563" cy="275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536160" y="4965171"/>
            <a:ext cx="1632181" cy="189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807968" y="5061181"/>
            <a:ext cx="1632181" cy="179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996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7634" y="-959126"/>
            <a:ext cx="13407268" cy="89381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614854" y="-971550"/>
            <a:ext cx="13447986" cy="897255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80753" y="0"/>
            <a:ext cx="12011247" cy="4678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Указание Президента РФ № Пр-294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C364D-409E-45FA-A0EB-39C0DCAE4099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81650" y="723900"/>
            <a:ext cx="5441001" cy="631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4569" y="390525"/>
            <a:ext cx="5243094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2647950" y="6331405"/>
            <a:ext cx="1041565" cy="27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627287" y="5819775"/>
            <a:ext cx="3459063" cy="730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2"/>
          <p:cNvSpPr>
            <a:spLocks noChangeArrowheads="1"/>
          </p:cNvSpPr>
          <p:nvPr/>
        </p:nvSpPr>
        <p:spPr bwMode="auto">
          <a:xfrm>
            <a:off x="623392" y="932723"/>
            <a:ext cx="11425269" cy="480053"/>
          </a:xfrm>
          <a:prstGeom prst="rect">
            <a:avLst/>
          </a:prstGeom>
          <a:solidFill>
            <a:srgbClr val="F79646"/>
          </a:solidFill>
          <a:ln w="9525">
            <a:noFill/>
            <a:miter lim="800000"/>
            <a:headEnd/>
            <a:tailEnd/>
          </a:ln>
        </p:spPr>
        <p:txBody>
          <a:bodyPr rot="10800000" vert="eaVert" lIns="121917" tIns="60958" rIns="121917" bIns="60958" anchor="ctr"/>
          <a:lstStyle/>
          <a:p>
            <a:pPr marL="237061" indent="-237061" algn="ctr" eaLnBrk="0" hangingPunct="0">
              <a:spcBef>
                <a:spcPts val="800"/>
              </a:spcBef>
              <a:buClr>
                <a:srgbClr val="FF9900"/>
              </a:buClr>
              <a:buSzPct val="120000"/>
            </a:pPr>
            <a:endParaRPr lang="ru-RU" dirty="0"/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431371" y="1028734"/>
            <a:ext cx="9313035" cy="355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457189" indent="-457189">
              <a:lnSpc>
                <a:spcPct val="90000"/>
              </a:lnSpc>
              <a:spcBef>
                <a:spcPct val="50000"/>
              </a:spcBef>
              <a:buClr>
                <a:srgbClr val="F79646"/>
              </a:buClr>
              <a:defRPr/>
            </a:pPr>
            <a:endParaRPr lang="ru-RU" sz="1900" kern="0" dirty="0">
              <a:solidFill>
                <a:schemeClr val="accent2">
                  <a:lumMod val="75000"/>
                </a:schemeClr>
              </a:solidFill>
            </a:endParaRPr>
          </a:p>
          <a:p>
            <a:pPr marL="457189" indent="-457189">
              <a:lnSpc>
                <a:spcPct val="90000"/>
              </a:lnSpc>
              <a:spcBef>
                <a:spcPct val="50000"/>
              </a:spcBef>
              <a:buClr>
                <a:srgbClr val="F79646"/>
              </a:buClr>
              <a:buFont typeface="Wingdings" pitchFamily="2" charset="2"/>
              <a:buChar char="§"/>
              <a:defRPr/>
            </a:pPr>
            <a:endParaRPr lang="ru-RU" sz="1600" kern="0" dirty="0">
              <a:solidFill>
                <a:schemeClr val="bg1"/>
              </a:solidFill>
            </a:endParaRPr>
          </a:p>
        </p:txBody>
      </p:sp>
      <p:sp>
        <p:nvSpPr>
          <p:cNvPr id="7173" name="Rectangle 7"/>
          <p:cNvSpPr>
            <a:spLocks/>
          </p:cNvSpPr>
          <p:nvPr/>
        </p:nvSpPr>
        <p:spPr bwMode="auto">
          <a:xfrm>
            <a:off x="1390651" y="5446184"/>
            <a:ext cx="10993967" cy="115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marL="457189" indent="-457189">
              <a:spcBef>
                <a:spcPct val="50000"/>
              </a:spcBef>
              <a:buClr>
                <a:srgbClr val="F79646"/>
              </a:buClr>
            </a:pPr>
            <a:endParaRPr lang="ru-RU" sz="2100" dirty="0">
              <a:solidFill>
                <a:schemeClr val="accent2"/>
              </a:solidFill>
            </a:endParaRPr>
          </a:p>
        </p:txBody>
      </p:sp>
      <p:sp>
        <p:nvSpPr>
          <p:cNvPr id="13" name="Rectangle 2"/>
          <p:cNvSpPr txBox="1">
            <a:spLocks/>
          </p:cNvSpPr>
          <p:nvPr/>
        </p:nvSpPr>
        <p:spPr bwMode="auto">
          <a:xfrm>
            <a:off x="527051" y="0"/>
            <a:ext cx="10972800" cy="93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>
              <a:defRPr/>
            </a:pPr>
            <a:r>
              <a:rPr lang="ru-RU" sz="3200" b="1" kern="0" dirty="0">
                <a:solidFill>
                  <a:schemeClr val="accent2"/>
                </a:solidFill>
              </a:rPr>
              <a:t>Основные </a:t>
            </a:r>
            <a:r>
              <a:rPr lang="ru-RU" sz="3200" b="1" kern="0" dirty="0" smtClean="0">
                <a:solidFill>
                  <a:schemeClr val="accent2"/>
                </a:solidFill>
              </a:rPr>
              <a:t>проблемы</a:t>
            </a:r>
            <a:endParaRPr lang="ru-RU" sz="3200" b="1" kern="0" dirty="0">
              <a:solidFill>
                <a:schemeClr val="accent2"/>
              </a:solidFill>
            </a:endParaRPr>
          </a:p>
        </p:txBody>
      </p:sp>
      <p:sp>
        <p:nvSpPr>
          <p:cNvPr id="11" name="Содержимое 19"/>
          <p:cNvSpPr>
            <a:spLocks noGrp="1"/>
          </p:cNvSpPr>
          <p:nvPr>
            <p:ph idx="1"/>
          </p:nvPr>
        </p:nvSpPr>
        <p:spPr>
          <a:xfrm>
            <a:off x="2351584" y="836712"/>
            <a:ext cx="2592288" cy="576064"/>
          </a:xfrm>
        </p:spPr>
        <p:txBody>
          <a:bodyPr/>
          <a:lstStyle/>
          <a:p>
            <a:pPr algn="just">
              <a:buNone/>
            </a:pPr>
            <a:r>
              <a:rPr lang="ru-RU" sz="2700" b="1" dirty="0" smtClean="0"/>
              <a:t>Проблема</a:t>
            </a:r>
          </a:p>
        </p:txBody>
      </p:sp>
      <p:sp>
        <p:nvSpPr>
          <p:cNvPr id="12" name="Прямоугольник 12"/>
          <p:cNvSpPr>
            <a:spLocks noChangeArrowheads="1"/>
          </p:cNvSpPr>
          <p:nvPr/>
        </p:nvSpPr>
        <p:spPr bwMode="auto">
          <a:xfrm rot="5400000">
            <a:off x="9456371" y="3429003"/>
            <a:ext cx="5088567" cy="96011"/>
          </a:xfrm>
          <a:prstGeom prst="rect">
            <a:avLst/>
          </a:prstGeom>
          <a:solidFill>
            <a:srgbClr val="F79646"/>
          </a:solidFill>
          <a:ln w="9525">
            <a:noFill/>
            <a:miter lim="800000"/>
            <a:headEnd/>
            <a:tailEnd/>
          </a:ln>
        </p:spPr>
        <p:txBody>
          <a:bodyPr rot="10800000" vert="eaVert" lIns="121917" tIns="60958" rIns="121917" bIns="60958" anchor="ctr"/>
          <a:lstStyle/>
          <a:p>
            <a:pPr marL="237061" indent="-237061" algn="ctr" eaLnBrk="0" hangingPunct="0">
              <a:spcBef>
                <a:spcPts val="800"/>
              </a:spcBef>
              <a:buClr>
                <a:srgbClr val="FF9900"/>
              </a:buClr>
              <a:buSzPct val="120000"/>
            </a:pPr>
            <a:endParaRPr lang="ru-RU" dirty="0"/>
          </a:p>
        </p:txBody>
      </p:sp>
      <p:sp>
        <p:nvSpPr>
          <p:cNvPr id="15" name="Прямоугольник 12"/>
          <p:cNvSpPr>
            <a:spLocks noChangeArrowheads="1"/>
          </p:cNvSpPr>
          <p:nvPr/>
        </p:nvSpPr>
        <p:spPr bwMode="auto">
          <a:xfrm rot="5400000">
            <a:off x="4079776" y="3429000"/>
            <a:ext cx="5088565" cy="96011"/>
          </a:xfrm>
          <a:prstGeom prst="rect">
            <a:avLst/>
          </a:prstGeom>
          <a:solidFill>
            <a:srgbClr val="F79646"/>
          </a:solidFill>
          <a:ln w="9525">
            <a:noFill/>
            <a:miter lim="800000"/>
            <a:headEnd/>
            <a:tailEnd/>
          </a:ln>
        </p:spPr>
        <p:txBody>
          <a:bodyPr rot="10800000" vert="eaVert" lIns="121917" tIns="60958" rIns="121917" bIns="60958" anchor="ctr"/>
          <a:lstStyle/>
          <a:p>
            <a:pPr marL="237061" indent="-237061" algn="ctr" eaLnBrk="0" hangingPunct="0">
              <a:spcBef>
                <a:spcPts val="800"/>
              </a:spcBef>
              <a:buClr>
                <a:srgbClr val="FF9900"/>
              </a:buClr>
              <a:buSzPct val="120000"/>
            </a:pPr>
            <a:endParaRPr lang="ru-RU" dirty="0"/>
          </a:p>
        </p:txBody>
      </p:sp>
      <p:sp>
        <p:nvSpPr>
          <p:cNvPr id="17" name="Содержимое 19"/>
          <p:cNvSpPr txBox="1">
            <a:spLocks/>
          </p:cNvSpPr>
          <p:nvPr/>
        </p:nvSpPr>
        <p:spPr bwMode="auto">
          <a:xfrm>
            <a:off x="719403" y="1508787"/>
            <a:ext cx="5472608" cy="48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457189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defRPr/>
            </a:pPr>
            <a:r>
              <a:rPr lang="ru-RU" sz="1700" kern="0" dirty="0" smtClean="0"/>
              <a:t>Небольшие общие объемы оцифровки</a:t>
            </a:r>
          </a:p>
        </p:txBody>
      </p:sp>
      <p:sp>
        <p:nvSpPr>
          <p:cNvPr id="18" name="Содержимое 19"/>
          <p:cNvSpPr txBox="1">
            <a:spLocks/>
          </p:cNvSpPr>
          <p:nvPr/>
        </p:nvSpPr>
        <p:spPr bwMode="auto">
          <a:xfrm>
            <a:off x="8304245" y="836712"/>
            <a:ext cx="259228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457189" algn="just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defRPr/>
            </a:pPr>
            <a:r>
              <a:rPr lang="ru-RU" sz="2700" b="1" kern="0" dirty="0" smtClean="0">
                <a:solidFill>
                  <a:schemeClr val="bg1"/>
                </a:solidFill>
              </a:rPr>
              <a:t>Причина</a:t>
            </a:r>
          </a:p>
        </p:txBody>
      </p:sp>
      <p:sp>
        <p:nvSpPr>
          <p:cNvPr id="20" name="Содержимое 19"/>
          <p:cNvSpPr txBox="1">
            <a:spLocks/>
          </p:cNvSpPr>
          <p:nvPr/>
        </p:nvSpPr>
        <p:spPr bwMode="auto">
          <a:xfrm>
            <a:off x="6672064" y="1508787"/>
            <a:ext cx="4704523" cy="48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457189" algn="just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defRPr/>
            </a:pPr>
            <a:r>
              <a:rPr lang="ru-RU" sz="1700" kern="0" dirty="0" smtClean="0"/>
              <a:t>Недостаточное финансирование</a:t>
            </a:r>
          </a:p>
        </p:txBody>
      </p:sp>
      <p:sp>
        <p:nvSpPr>
          <p:cNvPr id="21" name="Содержимое 19"/>
          <p:cNvSpPr txBox="1">
            <a:spLocks/>
          </p:cNvSpPr>
          <p:nvPr/>
        </p:nvSpPr>
        <p:spPr bwMode="auto">
          <a:xfrm>
            <a:off x="239349" y="2852936"/>
            <a:ext cx="6432715" cy="96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defRPr/>
            </a:pPr>
            <a:r>
              <a:rPr lang="ru-RU" sz="1700" kern="0" dirty="0" smtClean="0"/>
              <a:t>Незначительные объемы создания мастер–копий особо ценных, раритетных изданий, рукописей, книжных памятников</a:t>
            </a:r>
          </a:p>
        </p:txBody>
      </p:sp>
      <p:sp>
        <p:nvSpPr>
          <p:cNvPr id="22" name="Содержимое 19"/>
          <p:cNvSpPr txBox="1">
            <a:spLocks/>
          </p:cNvSpPr>
          <p:nvPr/>
        </p:nvSpPr>
        <p:spPr bwMode="auto">
          <a:xfrm>
            <a:off x="6384032" y="2852936"/>
            <a:ext cx="5664629" cy="96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239994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/>
            </a:pPr>
            <a:r>
              <a:rPr lang="ru-RU" sz="1700" kern="0" dirty="0" smtClean="0"/>
              <a:t>Высокая стоимость</a:t>
            </a:r>
          </a:p>
          <a:p>
            <a:pPr marL="457189" indent="-239994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/>
            </a:pPr>
            <a:r>
              <a:rPr lang="ru-RU" sz="1700" kern="0" dirty="0" smtClean="0"/>
              <a:t>Необходимо специальное оборудование и высококвалифицированные специалисты</a:t>
            </a:r>
          </a:p>
          <a:p>
            <a:pPr marL="457189" indent="-239994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/>
            </a:pPr>
            <a:r>
              <a:rPr lang="ru-RU" sz="1700" kern="0" dirty="0" smtClean="0"/>
              <a:t>Требуется организация хранения образов большого объема</a:t>
            </a:r>
          </a:p>
        </p:txBody>
      </p:sp>
      <p:sp>
        <p:nvSpPr>
          <p:cNvPr id="23" name="Содержимое 19"/>
          <p:cNvSpPr txBox="1">
            <a:spLocks/>
          </p:cNvSpPr>
          <p:nvPr/>
        </p:nvSpPr>
        <p:spPr bwMode="auto">
          <a:xfrm>
            <a:off x="239349" y="4581128"/>
            <a:ext cx="6240693" cy="96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defRPr/>
            </a:pPr>
            <a:r>
              <a:rPr lang="ru-RU" sz="1700" kern="0" dirty="0" smtClean="0"/>
              <a:t>Небольшие объемы оцифровки крупноформатных оригиналов </a:t>
            </a:r>
          </a:p>
        </p:txBody>
      </p:sp>
      <p:sp>
        <p:nvSpPr>
          <p:cNvPr id="24" name="Содержимое 19"/>
          <p:cNvSpPr txBox="1">
            <a:spLocks/>
          </p:cNvSpPr>
          <p:nvPr/>
        </p:nvSpPr>
        <p:spPr bwMode="auto">
          <a:xfrm>
            <a:off x="6384032" y="4581128"/>
            <a:ext cx="5664629" cy="96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239994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/>
            </a:pPr>
            <a:r>
              <a:rPr lang="ru-RU" sz="1700" kern="0" dirty="0" smtClean="0"/>
              <a:t>Высокая стоимость</a:t>
            </a:r>
          </a:p>
          <a:p>
            <a:pPr marL="457189" indent="-239994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/>
            </a:pPr>
            <a:r>
              <a:rPr lang="ru-RU" sz="1700" kern="0" dirty="0" smtClean="0"/>
              <a:t>Необходимо специальное оборудование</a:t>
            </a:r>
          </a:p>
        </p:txBody>
      </p:sp>
      <p:sp>
        <p:nvSpPr>
          <p:cNvPr id="25" name="Содержимое 19"/>
          <p:cNvSpPr txBox="1">
            <a:spLocks/>
          </p:cNvSpPr>
          <p:nvPr/>
        </p:nvSpPr>
        <p:spPr bwMode="auto">
          <a:xfrm>
            <a:off x="239349" y="5349214"/>
            <a:ext cx="6240693" cy="76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defRPr/>
            </a:pPr>
            <a:r>
              <a:rPr lang="ru-RU" sz="1700" kern="0" dirty="0" smtClean="0"/>
              <a:t>Обеспечение долговременного хранения электронных ресурсов</a:t>
            </a:r>
          </a:p>
        </p:txBody>
      </p:sp>
      <p:sp>
        <p:nvSpPr>
          <p:cNvPr id="26" name="Содержимое 19"/>
          <p:cNvSpPr txBox="1">
            <a:spLocks/>
          </p:cNvSpPr>
          <p:nvPr/>
        </p:nvSpPr>
        <p:spPr bwMode="auto">
          <a:xfrm>
            <a:off x="6384032" y="5349214"/>
            <a:ext cx="5664629" cy="105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239994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Wingdings" pitchFamily="2" charset="2"/>
              <a:buChar char="§"/>
              <a:defRPr/>
            </a:pPr>
            <a:r>
              <a:rPr lang="ru-RU" sz="1700" kern="0" dirty="0" smtClean="0"/>
              <a:t>Необходимо создание технической инфраструктуры хранения</a:t>
            </a:r>
          </a:p>
        </p:txBody>
      </p:sp>
      <p:sp>
        <p:nvSpPr>
          <p:cNvPr id="27" name="Содержимое 19"/>
          <p:cNvSpPr txBox="1">
            <a:spLocks/>
          </p:cNvSpPr>
          <p:nvPr/>
        </p:nvSpPr>
        <p:spPr bwMode="auto">
          <a:xfrm>
            <a:off x="6288022" y="2084851"/>
            <a:ext cx="4800533" cy="69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defRPr/>
            </a:pPr>
            <a:r>
              <a:rPr lang="ru-RU" sz="1700" kern="0" dirty="0" smtClean="0"/>
              <a:t>Авторское право (ГК РФ часть 4)</a:t>
            </a:r>
          </a:p>
        </p:txBody>
      </p:sp>
      <p:sp>
        <p:nvSpPr>
          <p:cNvPr id="31" name="Прямоугольник 12"/>
          <p:cNvSpPr>
            <a:spLocks noChangeArrowheads="1"/>
          </p:cNvSpPr>
          <p:nvPr/>
        </p:nvSpPr>
        <p:spPr bwMode="auto">
          <a:xfrm>
            <a:off x="623392" y="1988841"/>
            <a:ext cx="11425269" cy="60959"/>
          </a:xfrm>
          <a:prstGeom prst="rect">
            <a:avLst/>
          </a:prstGeom>
          <a:solidFill>
            <a:srgbClr val="F79646"/>
          </a:solidFill>
          <a:ln w="9525">
            <a:noFill/>
            <a:miter lim="800000"/>
            <a:headEnd/>
            <a:tailEnd/>
          </a:ln>
        </p:spPr>
        <p:txBody>
          <a:bodyPr rot="10800000" vert="eaVert" lIns="121917" tIns="60958" rIns="121917" bIns="60958" anchor="ctr"/>
          <a:lstStyle/>
          <a:p>
            <a:pPr marL="237061" indent="-237061" algn="ctr" eaLnBrk="0" hangingPunct="0">
              <a:spcBef>
                <a:spcPts val="800"/>
              </a:spcBef>
              <a:buClr>
                <a:srgbClr val="FF9900"/>
              </a:buClr>
              <a:buSzPct val="120000"/>
            </a:pPr>
            <a:endParaRPr lang="ru-RU" dirty="0"/>
          </a:p>
        </p:txBody>
      </p:sp>
      <p:sp>
        <p:nvSpPr>
          <p:cNvPr id="32" name="Прямоугольник 12"/>
          <p:cNvSpPr>
            <a:spLocks noChangeArrowheads="1"/>
          </p:cNvSpPr>
          <p:nvPr/>
        </p:nvSpPr>
        <p:spPr bwMode="auto">
          <a:xfrm>
            <a:off x="623392" y="2756926"/>
            <a:ext cx="11425269" cy="60959"/>
          </a:xfrm>
          <a:prstGeom prst="rect">
            <a:avLst/>
          </a:prstGeom>
          <a:solidFill>
            <a:srgbClr val="F79646"/>
          </a:solidFill>
          <a:ln w="9525">
            <a:noFill/>
            <a:miter lim="800000"/>
            <a:headEnd/>
            <a:tailEnd/>
          </a:ln>
        </p:spPr>
        <p:txBody>
          <a:bodyPr rot="10800000" vert="eaVert" lIns="121917" tIns="60958" rIns="121917" bIns="60958" anchor="ctr"/>
          <a:lstStyle/>
          <a:p>
            <a:pPr marL="237061" indent="-237061" algn="ctr" eaLnBrk="0" hangingPunct="0">
              <a:spcBef>
                <a:spcPts val="800"/>
              </a:spcBef>
              <a:buClr>
                <a:srgbClr val="FF9900"/>
              </a:buClr>
              <a:buSzPct val="120000"/>
            </a:pPr>
            <a:endParaRPr lang="ru-RU" dirty="0"/>
          </a:p>
        </p:txBody>
      </p:sp>
      <p:sp>
        <p:nvSpPr>
          <p:cNvPr id="33" name="Прямоугольник 12"/>
          <p:cNvSpPr>
            <a:spLocks noChangeArrowheads="1"/>
          </p:cNvSpPr>
          <p:nvPr/>
        </p:nvSpPr>
        <p:spPr bwMode="auto">
          <a:xfrm>
            <a:off x="623392" y="4485118"/>
            <a:ext cx="11425269" cy="60959"/>
          </a:xfrm>
          <a:prstGeom prst="rect">
            <a:avLst/>
          </a:prstGeom>
          <a:solidFill>
            <a:srgbClr val="F79646"/>
          </a:solidFill>
          <a:ln w="9525">
            <a:noFill/>
            <a:miter lim="800000"/>
            <a:headEnd/>
            <a:tailEnd/>
          </a:ln>
        </p:spPr>
        <p:txBody>
          <a:bodyPr rot="10800000" vert="eaVert" lIns="121917" tIns="60958" rIns="121917" bIns="60958" anchor="ctr"/>
          <a:lstStyle/>
          <a:p>
            <a:pPr marL="237061" indent="-237061" algn="ctr" eaLnBrk="0" hangingPunct="0">
              <a:spcBef>
                <a:spcPts val="800"/>
              </a:spcBef>
              <a:buClr>
                <a:srgbClr val="FF9900"/>
              </a:buClr>
              <a:buSzPct val="120000"/>
            </a:pPr>
            <a:endParaRPr lang="ru-RU" dirty="0"/>
          </a:p>
        </p:txBody>
      </p:sp>
      <p:sp>
        <p:nvSpPr>
          <p:cNvPr id="34" name="Прямоугольник 12"/>
          <p:cNvSpPr>
            <a:spLocks noChangeArrowheads="1"/>
          </p:cNvSpPr>
          <p:nvPr/>
        </p:nvSpPr>
        <p:spPr bwMode="auto">
          <a:xfrm>
            <a:off x="623392" y="5349214"/>
            <a:ext cx="11425269" cy="60959"/>
          </a:xfrm>
          <a:prstGeom prst="rect">
            <a:avLst/>
          </a:prstGeom>
          <a:solidFill>
            <a:srgbClr val="F79646"/>
          </a:solidFill>
          <a:ln w="9525">
            <a:noFill/>
            <a:miter lim="800000"/>
            <a:headEnd/>
            <a:tailEnd/>
          </a:ln>
        </p:spPr>
        <p:txBody>
          <a:bodyPr rot="10800000" vert="eaVert" lIns="121917" tIns="60958" rIns="121917" bIns="60958" anchor="ctr"/>
          <a:lstStyle/>
          <a:p>
            <a:pPr marL="237061" indent="-237061" algn="ctr" eaLnBrk="0" hangingPunct="0">
              <a:spcBef>
                <a:spcPts val="800"/>
              </a:spcBef>
              <a:buClr>
                <a:srgbClr val="FF9900"/>
              </a:buClr>
              <a:buSzPct val="120000"/>
            </a:pPr>
            <a:endParaRPr lang="ru-RU" dirty="0"/>
          </a:p>
        </p:txBody>
      </p:sp>
      <p:sp>
        <p:nvSpPr>
          <p:cNvPr id="35" name="Прямоугольник 12"/>
          <p:cNvSpPr>
            <a:spLocks noChangeArrowheads="1"/>
          </p:cNvSpPr>
          <p:nvPr/>
        </p:nvSpPr>
        <p:spPr bwMode="auto">
          <a:xfrm>
            <a:off x="623392" y="6021289"/>
            <a:ext cx="11425269" cy="60959"/>
          </a:xfrm>
          <a:prstGeom prst="rect">
            <a:avLst/>
          </a:prstGeom>
          <a:solidFill>
            <a:srgbClr val="F79646"/>
          </a:solidFill>
          <a:ln w="9525">
            <a:noFill/>
            <a:miter lim="800000"/>
            <a:headEnd/>
            <a:tailEnd/>
          </a:ln>
        </p:spPr>
        <p:txBody>
          <a:bodyPr rot="10800000" vert="eaVert" lIns="121917" tIns="60958" rIns="121917" bIns="60958" anchor="ctr"/>
          <a:lstStyle/>
          <a:p>
            <a:pPr marL="237061" indent="-237061" algn="ctr" eaLnBrk="0" hangingPunct="0">
              <a:spcBef>
                <a:spcPts val="800"/>
              </a:spcBef>
              <a:buClr>
                <a:srgbClr val="FF9900"/>
              </a:buClr>
              <a:buSzPct val="120000"/>
            </a:pPr>
            <a:endParaRPr lang="ru-RU" dirty="0"/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 rot="5400000">
            <a:off x="-1872885" y="3429000"/>
            <a:ext cx="5088565" cy="96011"/>
          </a:xfrm>
          <a:prstGeom prst="rect">
            <a:avLst/>
          </a:prstGeom>
          <a:solidFill>
            <a:srgbClr val="F79646"/>
          </a:solidFill>
          <a:ln w="9525">
            <a:noFill/>
            <a:miter lim="800000"/>
            <a:headEnd/>
            <a:tailEnd/>
          </a:ln>
        </p:spPr>
        <p:txBody>
          <a:bodyPr rot="10800000" vert="eaVert" lIns="121917" tIns="60958" rIns="121917" bIns="60958" anchor="ctr"/>
          <a:lstStyle/>
          <a:p>
            <a:pPr marL="237061" indent="-237061" algn="ctr" eaLnBrk="0" hangingPunct="0">
              <a:spcBef>
                <a:spcPts val="800"/>
              </a:spcBef>
              <a:buClr>
                <a:srgbClr val="FF9900"/>
              </a:buClr>
              <a:buSzPct val="120000"/>
            </a:pPr>
            <a:endParaRPr lang="ru-RU" dirty="0"/>
          </a:p>
        </p:txBody>
      </p:sp>
      <p:sp>
        <p:nvSpPr>
          <p:cNvPr id="29" name="Содержимое 19"/>
          <p:cNvSpPr txBox="1">
            <a:spLocks/>
          </p:cNvSpPr>
          <p:nvPr/>
        </p:nvSpPr>
        <p:spPr bwMode="auto">
          <a:xfrm>
            <a:off x="239350" y="2084851"/>
            <a:ext cx="5664629" cy="69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defTabSz="12191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defRPr/>
            </a:pPr>
            <a:r>
              <a:rPr lang="ru-RU" sz="1700" kern="0" dirty="0" smtClean="0"/>
              <a:t>Невозможность оцифровки современной литературы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4051869" y="-499237"/>
            <a:ext cx="21730330" cy="8307324"/>
            <a:chOff x="-4610669" y="-744474"/>
            <a:chExt cx="21730330" cy="830732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4610669" y="-744474"/>
              <a:ext cx="21730330" cy="830732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-4610669" y="2159000"/>
              <a:ext cx="21730330" cy="261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-4237474" y="-1070195"/>
            <a:ext cx="22296873" cy="982242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828569" y="3190161"/>
            <a:ext cx="8534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accent2"/>
                </a:solidFill>
                <a:latin typeface="Bebas Neue Bold" panose="020B0606020202050201" pitchFamily="34" charset="-52"/>
              </a:rPr>
              <a:t>№1 постановка задачи</a:t>
            </a:r>
            <a:endParaRPr lang="ru-RU" sz="5400" dirty="0">
              <a:solidFill>
                <a:schemeClr val="accent2"/>
              </a:solidFill>
              <a:latin typeface="Bebas Neue Bold" panose="020B0606020202050201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889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5924" y="-328763"/>
            <a:ext cx="13724452" cy="7734300"/>
          </a:xfrm>
          <a:prstGeom prst="rect">
            <a:avLst/>
          </a:prstGeom>
        </p:spPr>
      </p:pic>
      <p:sp>
        <p:nvSpPr>
          <p:cNvPr id="6" name="Половина рамки 5"/>
          <p:cNvSpPr/>
          <p:nvPr/>
        </p:nvSpPr>
        <p:spPr>
          <a:xfrm rot="18819008">
            <a:off x="11730885" y="-1209647"/>
            <a:ext cx="10140810" cy="8417862"/>
          </a:xfrm>
          <a:prstGeom prst="halfFrame">
            <a:avLst>
              <a:gd name="adj1" fmla="val 24580"/>
              <a:gd name="adj2" fmla="val 25038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-2391058" y="-2071121"/>
            <a:ext cx="17282810" cy="10387117"/>
            <a:chOff x="-2181508" y="-1947967"/>
            <a:chExt cx="17282810" cy="10387117"/>
          </a:xfrm>
          <a:solidFill>
            <a:schemeClr val="bg1"/>
          </a:solidFill>
          <a:effectLst>
            <a:outerShdw blurRad="50800" dist="50800" dir="5400000" algn="ctr" rotWithShape="0">
              <a:srgbClr val="000000"/>
            </a:outerShdw>
          </a:effectLst>
        </p:grpSpPr>
        <p:sp>
          <p:nvSpPr>
            <p:cNvPr id="3" name="Половина рамки 2"/>
            <p:cNvSpPr/>
            <p:nvPr/>
          </p:nvSpPr>
          <p:spPr>
            <a:xfrm rot="18819008">
              <a:off x="5821966" y="-1086493"/>
              <a:ext cx="10140810" cy="8417862"/>
            </a:xfrm>
            <a:prstGeom prst="halfFrame">
              <a:avLst>
                <a:gd name="adj1" fmla="val 24580"/>
                <a:gd name="adj2" fmla="val 25038"/>
              </a:avLst>
            </a:prstGeom>
            <a:solidFill>
              <a:schemeClr val="bg1"/>
            </a:solidFill>
            <a:ln>
              <a:noFill/>
            </a:ln>
            <a:effectLst>
              <a:softEdge rad="88900"/>
            </a:effectLst>
            <a:scene3d>
              <a:camera prst="orthographicFront"/>
              <a:lightRig rig="threePt" dir="t"/>
            </a:scene3d>
            <a:sp3d contourW="6350"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2181508" y="-723900"/>
              <a:ext cx="9372600" cy="90106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2029108" y="6305550"/>
              <a:ext cx="9372600" cy="2133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277222" y="-1138514"/>
              <a:ext cx="9372600" cy="2133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19624" y="6273175"/>
              <a:ext cx="9372600" cy="2133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28943" y="961562"/>
            <a:ext cx="8534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2"/>
                </a:solidFill>
                <a:latin typeface="Bebas Neue Bold" panose="020B0606020202050201" pitchFamily="34" charset="-52"/>
              </a:rPr>
              <a:t>определение главной цели оцифровки</a:t>
            </a:r>
            <a:endParaRPr lang="ru-RU" sz="4000" dirty="0">
              <a:solidFill>
                <a:schemeClr val="accent2"/>
              </a:solidFill>
              <a:latin typeface="Bebas Neue Bold" panose="020B0606020202050201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17586"/>
            <a:ext cx="773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Calibri" pitchFamily="34" charset="0"/>
              </a:rPr>
              <a:t>Обеспечение сохранности ценных и ветхих оригиналов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Calibri" pitchFamily="34" charset="0"/>
              </a:rPr>
              <a:t>Создание электронного страхового фонда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Calibri" pitchFamily="34" charset="0"/>
              </a:rPr>
              <a:t>Обеспечение многопользовательского доступа к редким, историческим и научным материалам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Calibri" pitchFamily="34" charset="0"/>
              </a:rPr>
              <a:t>Создание общедоступных онлайн-ресурсов и виртуальных коллекций и т.д.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28943" y="1669448"/>
            <a:ext cx="728155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62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8708" y="655840"/>
            <a:ext cx="8534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2"/>
                </a:solidFill>
                <a:latin typeface="Bebas Neue Bold" panose="020B0606020202050201" pitchFamily="34" charset="-52"/>
              </a:rPr>
              <a:t>сбор требований </a:t>
            </a:r>
            <a:endParaRPr lang="ru-RU" sz="4000" dirty="0">
              <a:solidFill>
                <a:schemeClr val="accent2"/>
              </a:solidFill>
              <a:latin typeface="Bebas Neue Bold" panose="020B0606020202050201" pitchFamily="34" charset="-52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7315199" y="2533688"/>
            <a:ext cx="4584701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5596139" y="3893253"/>
            <a:ext cx="4584701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190481" y="4900039"/>
            <a:ext cx="4584701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>
            <a:off x="-221074" y="1291129"/>
            <a:ext cx="12954000" cy="5189792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24759" y="4851252"/>
            <a:ext cx="20818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PF DinDisplay Pro Light" panose="02000506000000020004" pitchFamily="2" charset="0"/>
              </a:rPr>
              <a:t>Выделить наиболее востребованную часть фонда и разбить работы на этапы – основные и вспомогательные</a:t>
            </a:r>
            <a:endParaRPr lang="ru-RU" sz="1400" dirty="0">
              <a:latin typeface="PF DinDisplay Pro Light" panose="02000506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054" y="3839049"/>
            <a:ext cx="2009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PF DinDisplay Pro Light" panose="02000506000000020004" pitchFamily="2" charset="0"/>
              </a:rPr>
              <a:t>Исключить избыточность работ </a:t>
            </a:r>
            <a:endParaRPr lang="ru-RU" sz="1400" dirty="0">
              <a:latin typeface="PF DinDisplay Pro Light" panose="0200050600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54" y="2445032"/>
            <a:ext cx="2132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PF DinDisplay Pro Light" panose="02000506000000020004" pitchFamily="2" charset="0"/>
              </a:rPr>
              <a:t>Определить требования </a:t>
            </a:r>
            <a:br>
              <a:rPr lang="ru-RU" sz="1400" dirty="0" smtClean="0">
                <a:latin typeface="PF DinDisplay Pro Light" panose="02000506000000020004" pitchFamily="2" charset="0"/>
              </a:rPr>
            </a:br>
            <a:r>
              <a:rPr lang="ru-RU" sz="1400" dirty="0" smtClean="0">
                <a:latin typeface="PF DinDisplay Pro Light" panose="02000506000000020004" pitchFamily="2" charset="0"/>
              </a:rPr>
              <a:t>к качеству выходного ресурса</a:t>
            </a:r>
            <a:endParaRPr lang="ru-RU" sz="1400" dirty="0">
              <a:latin typeface="PF DinDisplay Pro Light" panose="02000506000000020004" pitchFamily="2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2303186" y="1377110"/>
            <a:ext cx="10429740" cy="4909587"/>
            <a:chOff x="1164852" y="1330457"/>
            <a:chExt cx="10429740" cy="4909587"/>
          </a:xfrm>
        </p:grpSpPr>
        <p:sp>
          <p:nvSpPr>
            <p:cNvPr id="6" name="TextBox 5"/>
            <p:cNvSpPr txBox="1"/>
            <p:nvPr/>
          </p:nvSpPr>
          <p:spPr>
            <a:xfrm>
              <a:off x="3194758" y="4541702"/>
              <a:ext cx="42994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>
                      <a:lumMod val="65000"/>
                    </a:schemeClr>
                  </a:solidFill>
                  <a:latin typeface="PF DinDisplay Pro Light" panose="02000506000000020004" pitchFamily="2" charset="0"/>
                </a:rPr>
                <a:t>Определение реальных сроков работ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8437" y="3310086"/>
              <a:ext cx="40114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65000"/>
                    </a:schemeClr>
                  </a:solidFill>
                  <a:latin typeface="PF DinDisplay Pro Light" panose="02000506000000020004" pitchFamily="2" charset="0"/>
                </a:rPr>
                <a:t>Определение окончательного состава работ и инфраструктуры</a:t>
              </a:r>
              <a:endParaRPr lang="ru-RU" sz="1600" dirty="0">
                <a:solidFill>
                  <a:schemeClr val="bg1">
                    <a:lumMod val="65000"/>
                  </a:schemeClr>
                </a:solidFill>
                <a:latin typeface="PF DinDisplay Pro Light" panose="02000506000000020004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35485" y="1930864"/>
              <a:ext cx="52591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65000"/>
                    </a:schemeClr>
                  </a:solidFill>
                  <a:latin typeface="PF DinDisplay Pro Light" panose="02000506000000020004" pitchFamily="2" charset="0"/>
                </a:rPr>
                <a:t>Оптимизация затрат за счет сканирования </a:t>
              </a:r>
              <a:br>
                <a:rPr lang="ru-RU" sz="1600" dirty="0" smtClean="0">
                  <a:solidFill>
                    <a:schemeClr val="bg1">
                      <a:lumMod val="65000"/>
                    </a:schemeClr>
                  </a:solidFill>
                  <a:latin typeface="PF DinDisplay Pro Light" panose="02000506000000020004" pitchFamily="2" charset="0"/>
                </a:rPr>
              </a:br>
              <a:r>
                <a:rPr lang="ru-RU" sz="1600" dirty="0" smtClean="0">
                  <a:solidFill>
                    <a:schemeClr val="bg1">
                      <a:lumMod val="65000"/>
                    </a:schemeClr>
                  </a:solidFill>
                  <a:latin typeface="PF DinDisplay Pro Light" panose="02000506000000020004" pitchFamily="2" charset="0"/>
                </a:rPr>
                <a:t>в достаточном для выполнения задачи качестве</a:t>
              </a:r>
              <a:endParaRPr lang="ru-RU" sz="1600" dirty="0">
                <a:solidFill>
                  <a:schemeClr val="bg1">
                    <a:lumMod val="65000"/>
                  </a:schemeClr>
                </a:solidFill>
                <a:latin typeface="PF DinDisplay Pro Light" panose="02000506000000020004" pitchFamily="2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1599297" y="1981305"/>
              <a:ext cx="0" cy="388609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599297" y="5867400"/>
              <a:ext cx="490725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599297" y="4855035"/>
              <a:ext cx="1452850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3052147" y="4855035"/>
              <a:ext cx="12700" cy="1012365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599297" y="3839372"/>
              <a:ext cx="2824450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4411047" y="3839372"/>
              <a:ext cx="0" cy="2028028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599297" y="2470116"/>
              <a:ext cx="4577568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>
              <a:stCxn id="33" idx="0"/>
            </p:cNvCxnSpPr>
            <p:nvPr/>
          </p:nvCxnSpPr>
          <p:spPr>
            <a:xfrm flipH="1">
              <a:off x="6176865" y="2409283"/>
              <a:ext cx="1" cy="3458117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Блок-схема: узел 30"/>
            <p:cNvSpPr/>
            <p:nvPr/>
          </p:nvSpPr>
          <p:spPr>
            <a:xfrm>
              <a:off x="2974133" y="4780040"/>
              <a:ext cx="158620" cy="155504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Блок-схема: узел 31"/>
            <p:cNvSpPr/>
            <p:nvPr/>
          </p:nvSpPr>
          <p:spPr>
            <a:xfrm>
              <a:off x="4331737" y="3768848"/>
              <a:ext cx="158620" cy="155504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Блок-схема: узел 32"/>
            <p:cNvSpPr/>
            <p:nvPr/>
          </p:nvSpPr>
          <p:spPr>
            <a:xfrm>
              <a:off x="6097556" y="2409283"/>
              <a:ext cx="158620" cy="155504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Равнобедренный треугольник 33"/>
            <p:cNvSpPr/>
            <p:nvPr/>
          </p:nvSpPr>
          <p:spPr>
            <a:xfrm>
              <a:off x="1520572" y="1709892"/>
              <a:ext cx="157450" cy="26659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Равнобедренный треугольник 36"/>
            <p:cNvSpPr/>
            <p:nvPr/>
          </p:nvSpPr>
          <p:spPr>
            <a:xfrm rot="5229425">
              <a:off x="6551216" y="5735439"/>
              <a:ext cx="173836" cy="26392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806009" y="1689300"/>
              <a:ext cx="10254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latin typeface="PF DinDisplay Pro Light" panose="02000506000000020004" pitchFamily="2" charset="0"/>
                </a:rPr>
                <a:t>Действие</a:t>
              </a:r>
              <a:endParaRPr lang="ru-RU" sz="1400" b="1" dirty="0">
                <a:latin typeface="PF DinDisplay Pro Light" panose="02000506000000020004" pitchFamily="2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215444" y="5932267"/>
              <a:ext cx="10254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latin typeface="PF DinDisplay Pro Light" panose="02000506000000020004" pitchFamily="2" charset="0"/>
                </a:rPr>
                <a:t>Результат</a:t>
              </a:r>
              <a:endParaRPr lang="ru-RU" sz="1400" b="1" dirty="0">
                <a:latin typeface="PF DinDisplay Pro Light" panose="02000506000000020004" pitchFamily="2" charset="0"/>
              </a:endParaRPr>
            </a:p>
          </p:txBody>
        </p:sp>
      </p:grpSp>
      <p:cxnSp>
        <p:nvCxnSpPr>
          <p:cNvPr id="44" name="Прямая соединительная линия 43"/>
          <p:cNvCxnSpPr/>
          <p:nvPr/>
        </p:nvCxnSpPr>
        <p:spPr>
          <a:xfrm>
            <a:off x="2642938" y="2516769"/>
            <a:ext cx="19324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642938" y="3888194"/>
            <a:ext cx="19324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642938" y="4900039"/>
            <a:ext cx="19324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2"/>
          <p:cNvSpPr txBox="1">
            <a:spLocks/>
          </p:cNvSpPr>
          <p:nvPr/>
        </p:nvSpPr>
        <p:spPr bwMode="auto">
          <a:xfrm>
            <a:off x="7937403" y="49638"/>
            <a:ext cx="4146696" cy="159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marL="457167" indent="-457167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EF9B03"/>
              </a:buClr>
              <a:buFont typeface="Wingdings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990526" indent="-380972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2F8C"/>
              </a:buClr>
              <a:buFont typeface="Wingdings" pitchFamily="2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523887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2133440" indent="-304776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7F7F7F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742994" indent="-304776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335254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10000"/>
              </a:lnSpc>
              <a:buNone/>
            </a:pPr>
            <a:r>
              <a:rPr lang="ru-RU" sz="1600" b="1" dirty="0" smtClean="0">
                <a:solidFill>
                  <a:srgbClr val="004C77"/>
                </a:solidFill>
                <a:latin typeface="Segoe UI Light" panose="020B0502040204020203" pitchFamily="34" charset="0"/>
                <a:ea typeface="Roboto Light" panose="02000000000000000000" pitchFamily="2" charset="0"/>
              </a:rPr>
              <a:t>Фактически, каждая библиотека сталкивается с </a:t>
            </a:r>
            <a:r>
              <a:rPr lang="ru-RU" sz="1600" b="1" dirty="0" smtClean="0">
                <a:solidFill>
                  <a:srgbClr val="FF9B00"/>
                </a:solidFill>
                <a:latin typeface="Segoe UI Light" panose="020B0502040204020203" pitchFamily="34" charset="0"/>
                <a:ea typeface="Roboto Light" panose="02000000000000000000" pitchFamily="2" charset="0"/>
              </a:rPr>
              <a:t>«проектной работой» </a:t>
            </a:r>
            <a:r>
              <a:rPr lang="ru-RU" sz="1600" b="1" dirty="0" smtClean="0">
                <a:solidFill>
                  <a:srgbClr val="004C77"/>
                </a:solidFill>
                <a:latin typeface="Segoe UI Light" panose="020B0502040204020203" pitchFamily="34" charset="0"/>
                <a:ea typeface="Roboto Light" panose="02000000000000000000" pitchFamily="2" charset="0"/>
              </a:rPr>
              <a:t>-  необходимостью выбрать оптимальный путь решения своей задачи с точки зрения бюджета, сроков, объемов, организационных и других вопросов.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6401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1332</Words>
  <Application>Microsoft Office PowerPoint</Application>
  <PresentationFormat>Произвольный</PresentationFormat>
  <Paragraphs>267</Paragraphs>
  <Slides>33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Создание электронных фондов библиотек</vt:lpstr>
      <vt:lpstr>Слайд 3</vt:lpstr>
      <vt:lpstr>Слайд 4</vt:lpstr>
      <vt:lpstr>Указание Президента РФ № Пр-294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I категория «Раритеты»</vt:lpstr>
      <vt:lpstr>II категория «Художественно-культурные ценности»</vt:lpstr>
      <vt:lpstr>III категория «Информационно-значимые издания»</vt:lpstr>
      <vt:lpstr>Слайд 18</vt:lpstr>
      <vt:lpstr>Слайд 19</vt:lpstr>
      <vt:lpstr>Слайд 20</vt:lpstr>
      <vt:lpstr>Слайд 21</vt:lpstr>
      <vt:lpstr>Слайд 22</vt:lpstr>
      <vt:lpstr>Рекомендации к составу оборудования</vt:lpstr>
      <vt:lpstr>Рекомендации к составу оборудования</vt:lpstr>
      <vt:lpstr>Выбор сканера «только по разрешению» - риск создания неполноценных цифровых коллекций </vt:lpstr>
      <vt:lpstr>Обработка электронных изображений</vt:lpstr>
      <vt:lpstr>Улучшение качества изображений</vt:lpstr>
      <vt:lpstr>Мало создать цифровой ресурс  – его надо использовать </vt:lpstr>
      <vt:lpstr>Слайд 29</vt:lpstr>
      <vt:lpstr>Слайд 30</vt:lpstr>
      <vt:lpstr>Слайд 31</vt:lpstr>
      <vt:lpstr>Слайд 32</vt:lpstr>
      <vt:lpstr>Ваши вопросы?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Кузнецов Александр</dc:creator>
  <cp:lastModifiedBy>nkachina</cp:lastModifiedBy>
  <cp:revision>235</cp:revision>
  <dcterms:created xsi:type="dcterms:W3CDTF">2017-10-10T13:59:21Z</dcterms:created>
  <dcterms:modified xsi:type="dcterms:W3CDTF">2019-04-01T14:47:44Z</dcterms:modified>
</cp:coreProperties>
</file>