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3" r:id="rId3"/>
    <p:sldId id="265" r:id="rId4"/>
    <p:sldId id="262" r:id="rId5"/>
    <p:sldId id="264" r:id="rId6"/>
    <p:sldId id="266" r:id="rId7"/>
    <p:sldId id="267" r:id="rId8"/>
    <p:sldId id="268" r:id="rId9"/>
    <p:sldId id="269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A00"/>
    <a:srgbClr val="584300"/>
    <a:srgbClr val="5C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438" autoAdjust="0"/>
  </p:normalViewPr>
  <p:slideViewPr>
    <p:cSldViewPr snapToGrid="0" showGuides="1">
      <p:cViewPr varScale="1">
        <p:scale>
          <a:sx n="80" d="100"/>
          <a:sy n="80" d="100"/>
        </p:scale>
        <p:origin x="-706" y="-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BE3EC-AA28-463C-869D-6B0EBBDA1B04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4492D-6B10-4CD7-AC85-EA14617D4A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76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92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93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833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6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0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5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41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67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70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9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85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35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97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4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52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9787-DE59-417A-A6AF-492856376A95}" type="datetimeFigureOut">
              <a:rPr lang="ru-RU" smtClean="0"/>
              <a:pPr/>
              <a:t>08.08.2022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0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3.wmf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image" Target="../media/image22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4.jpeg"/><Relationship Id="rId9" Type="http://schemas.openxmlformats.org/officeDocument/2006/relationships/image" Target="../media/image21.wmf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7282" y="13230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2814518"/>
            <a:ext cx="111501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                         </a:t>
            </a:r>
          </a:p>
          <a:p>
            <a:pPr algn="just"/>
            <a:endParaRPr lang="ru-RU" sz="2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(13.08.1927- 31.10.2017)</a:t>
            </a:r>
          </a:p>
          <a:p>
            <a:pPr algn="just"/>
            <a:endParaRPr lang="ru-RU" sz="2400" b="1" dirty="0" smtClean="0">
              <a:solidFill>
                <a:srgbClr val="4C3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  <a:cs typeface="Times New Roman" panose="02020603050405020304" pitchFamily="18" charset="0"/>
              </a:rPr>
              <a:t>                    </a:t>
            </a:r>
            <a:endParaRPr lang="ru-RU" sz="2800" i="1" dirty="0" smtClean="0">
              <a:solidFill>
                <a:srgbClr val="4C3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Профессор </a:t>
            </a: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по кафедре автомобильных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перевозок,</a:t>
            </a:r>
          </a:p>
          <a:p>
            <a:pPr algn="just"/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академик </a:t>
            </a: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Российской академии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транспорта,</a:t>
            </a:r>
          </a:p>
          <a:p>
            <a:pPr algn="just"/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участник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строительства Волжской ГЭС, </a:t>
            </a:r>
          </a:p>
          <a:p>
            <a:pPr algn="just"/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п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очётный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гражданин города Волжского.</a:t>
            </a:r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endParaRPr>
          </a:p>
          <a:p>
            <a:pPr algn="just"/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47850" y="400050"/>
            <a:ext cx="10046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ru-RU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ПРОФЕССОРА  ПОЛИТЕХА</a:t>
            </a:r>
            <a:endParaRPr lang="ru-RU" sz="4800" i="1" dirty="0">
              <a:solidFill>
                <a:schemeClr val="tx1">
                  <a:lumMod val="75000"/>
                  <a:lumOff val="25000"/>
                </a:schemeClr>
              </a:solidFill>
              <a:latin typeface="Bahnschrift SemiLight" pitchFamily="34" charset="0"/>
              <a:ea typeface="SimHei" panose="02010609060101010101" pitchFamily="49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50" y="914401"/>
            <a:ext cx="8848725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hnschrift SemiBold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Вельможин </a:t>
            </a:r>
          </a:p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Васильевич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hnschrift SemiBold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imHei" panose="02010609060101010101" pitchFamily="49" charset="-12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Users\sotrudnik\Desktop\вельмож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389" y="1427810"/>
            <a:ext cx="2838450" cy="396724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00099" y="4029163"/>
            <a:ext cx="75533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Light" pitchFamily="34" charset="0"/>
                <a:cs typeface="Times New Roman" panose="02020603050405020304" pitchFamily="18" charset="0"/>
              </a:rPr>
              <a:t>к</a:t>
            </a: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Light" pitchFamily="34" charset="0"/>
                <a:cs typeface="Times New Roman" panose="02020603050405020304" pitchFamily="18" charset="0"/>
              </a:rPr>
              <a:t> 95–летию со дня рождения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 descr="C:\Users\User\Desktop\logo.png"/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4" y="400050"/>
            <a:ext cx="1318084" cy="102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5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73682" y="818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10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65137"/>
            <a:ext cx="1992213" cy="25598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2" y="3646985"/>
            <a:ext cx="1910254" cy="25932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/>
          <p:cNvSpPr/>
          <p:nvPr/>
        </p:nvSpPr>
        <p:spPr>
          <a:xfrm>
            <a:off x="2291508" y="234275"/>
            <a:ext cx="70287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Ч448.47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 841	  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Профессора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Волгоградского государственного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технического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университета [Текст]  : науч. -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библиограф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изд. / ВолгГТУ. - Волгоград : Издатель, 2005. - 408 с. - ISBN 5-9233-0435-Х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1экз. – НЧЗ, 1 экз. – НФ,1 экз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- чз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1,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 экз. – чз№2, 1 экз. – чз№4, 1 экз. – ОМР, 1 экз. – ВГТЗ, 1 экз. – ММФ, 1 экз. – Кир.</a:t>
            </a:r>
          </a:p>
          <a:p>
            <a:pPr algn="just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2610997" y="3646985"/>
            <a:ext cx="65440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Ч448.47</a:t>
            </a:r>
          </a:p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 347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Научные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школы Волгоградского государственного технического университета [Текст] : История становления и развития / под ред. И. А. Новакова, В. И. Лысака. - Волгоград : Издатель, 2000. - 294 с. - ISBN 5-9233-0049-4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Местонахождение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: 1экз. – НЧЗ, 1 экз. – НФ,1 экз. - чз№1,</a:t>
            </a:r>
          </a:p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1 экз. – чз№2, 1 экз. – чз№4, 1 экз. – ОМР, 1 экз. – ВГТЗ,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1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экз. –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ММФ.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62641" y="2691583"/>
            <a:ext cx="2381622" cy="31746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582" y="430314"/>
            <a:ext cx="1633694" cy="13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67100" y="314324"/>
            <a:ext cx="8248083" cy="15207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Candara" panose="020E0502030303020204" pitchFamily="34" charset="0"/>
              </a:rPr>
              <a:t>Александр </a:t>
            </a:r>
            <a:r>
              <a:rPr lang="ru-RU" sz="2200" b="1" i="1" dirty="0">
                <a:solidFill>
                  <a:srgbClr val="4C3A00"/>
                </a:solidFill>
                <a:latin typeface="Candara" panose="020E0502030303020204" pitchFamily="34" charset="0"/>
              </a:rPr>
              <a:t>Васильевич Вельможин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родился в селе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2-я Гавриловка Гавриловского района Тамбовской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области, в крестьянской семье.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Его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отец, Василий Яковлевич (1901-1942),погиб на фронте в годы Великой Отечественной войны.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 время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обучения в школе Александр Васильевич был секретарем школьной комсомольской организации.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После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получения среднего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образования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он поступил в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«Саратовский автомобильно-дорожный институт»,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который окончил в 1949 году по специальности “Автомобили и автомобильное хозяйство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1949 по 1950 г. работал старшим диспетчером автоколонны в Смоленском областном автотресте. По комсомольской путевке приехал на строительство Сталинградской ГЭС, где с 1950 по 1956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работал старшим инженером, заместителем начальника отдела, начальником автотранспортной конторы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автоуправлении Сталинградгидростроя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1846019"/>
            <a:ext cx="2763888" cy="284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otrudnik\Desktop\Вельможин\2022-04-08_13-51-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5" y="4976813"/>
            <a:ext cx="2727618" cy="13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User\Desktop\logo.png"/>
          <p:cNvPicPr/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5" y="456481"/>
            <a:ext cx="1294481" cy="972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8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829" y="344983"/>
            <a:ext cx="9264996" cy="615635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dirty="0" smtClean="0">
                <a:latin typeface="Candara" panose="020E0502030303020204" pitchFamily="34" charset="0"/>
              </a:rPr>
              <a:t/>
            </a:r>
            <a:br>
              <a:rPr lang="ru-RU" sz="2000" b="1" dirty="0" smtClean="0">
                <a:latin typeface="Candara" panose="020E0502030303020204" pitchFamily="34" charset="0"/>
              </a:rPr>
            </a:br>
            <a:r>
              <a:rPr lang="ru-RU" sz="2000" b="1" dirty="0">
                <a:latin typeface="Candara" panose="020E0502030303020204" pitchFamily="34" charset="0"/>
              </a:rPr>
              <a:t/>
            </a:r>
            <a:br>
              <a:rPr lang="ru-RU" sz="2000" b="1" dirty="0">
                <a:latin typeface="Candara" panose="020E0502030303020204" pitchFamily="34" charset="0"/>
              </a:rPr>
            </a:br>
            <a:r>
              <a:rPr lang="ru-RU" sz="2000" b="1" dirty="0" smtClean="0">
                <a:latin typeface="Candara" panose="020E0502030303020204" pitchFamily="34" charset="0"/>
              </a:rPr>
              <a:t/>
            </a:r>
            <a:br>
              <a:rPr lang="ru-RU" sz="2000" b="1" dirty="0" smtClean="0">
                <a:latin typeface="Candara" panose="020E0502030303020204" pitchFamily="34" charset="0"/>
              </a:rPr>
            </a:br>
            <a:r>
              <a:rPr lang="ru-RU" sz="2000" b="1" dirty="0">
                <a:latin typeface="Candara" panose="020E0502030303020204" pitchFamily="34" charset="0"/>
              </a:rPr>
              <a:t/>
            </a:r>
            <a:br>
              <a:rPr lang="ru-RU" sz="2000" b="1" dirty="0"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1956 по 1961 г.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– занимает должность секретаря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партбюро партийной организации автоуправления Волгоградгидростроя.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1961 по 1962 г. - начальник ремонтно-технического отдела автоуправления Волгоградгидростроя.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1962 по 1968 г. – начальник автоуправления Волгоградгидростроя.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1965 по 1968 г. находился в служебной командировке в Египте, работая главным специалистом по автотранспорту на строительстве Асуанской плотины.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1968 по 1970 г. – старший преподаватель кафедры автомобильного транспорта ВПИ.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1070 по 1984 г. – доцент кафедры.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1984 году переведен на ту же должность вновь образованной кафедры автомобильных перевозок.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1993 года – профессор кафедры автомобильных перевозок ( звание присвоено в 1995 году).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1964 г. в Московском инженерно-экономическом институте им. С. </a:t>
            </a:r>
            <a:r>
              <a:rPr lang="ru-RU" sz="2000" b="1" i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Орджоникидзе </a:t>
            </a:r>
            <a:r>
              <a:rPr lang="ru-RU" sz="20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 </a:t>
            </a:r>
            <a:br>
              <a:rPr lang="ru-RU" sz="20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В. Вельможин защитил диссертацию на тему “Исследование работы автомобилей-самосвалов на крупной строительной площадке” на соискание ученой степени кандидата технических наук. В ней рассматривалась роль автомобильного транспорта в строительстве крупных энергетических объектов страны и определение пути повышения эффективности работы подвижного состава.</a:t>
            </a:r>
            <a:r>
              <a:rPr lang="ru-RU" sz="2000" b="1" i="1" dirty="0">
                <a:latin typeface="Candara" panose="020E0502030303020204" pitchFamily="34" charset="0"/>
              </a:rPr>
              <a:t/>
            </a:r>
            <a:br>
              <a:rPr lang="ru-RU" sz="2000" b="1" i="1" dirty="0">
                <a:latin typeface="Candara" panose="020E0502030303020204" pitchFamily="34" charset="0"/>
              </a:rPr>
            </a:br>
            <a:r>
              <a:rPr lang="ru-RU" sz="2000" b="1" dirty="0">
                <a:latin typeface="Candara" panose="020E0502030303020204" pitchFamily="34" charset="0"/>
              </a:rPr>
              <a:t/>
            </a:r>
            <a:br>
              <a:rPr lang="ru-RU" sz="2000" b="1" dirty="0">
                <a:latin typeface="Candara" panose="020E0502030303020204" pitchFamily="34" charset="0"/>
              </a:rPr>
            </a:br>
            <a:r>
              <a:rPr lang="ru-RU" sz="2000" b="1" dirty="0">
                <a:latin typeface="Candara" panose="020E0502030303020204" pitchFamily="34" charset="0"/>
              </a:rPr>
              <a:t/>
            </a:r>
            <a:br>
              <a:rPr lang="ru-RU" sz="2000" b="1" dirty="0">
                <a:latin typeface="Candara" panose="020E0502030303020204" pitchFamily="34" charset="0"/>
              </a:rPr>
            </a:br>
            <a:endParaRPr lang="ru-RU" sz="2000" b="1" dirty="0"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" y="1995080"/>
            <a:ext cx="2290654" cy="1270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" y="3423162"/>
            <a:ext cx="2290654" cy="1574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" y="5155472"/>
            <a:ext cx="2284053" cy="1299650"/>
          </a:xfrm>
          <a:prstGeom prst="rect">
            <a:avLst/>
          </a:prstGeom>
        </p:spPr>
      </p:pic>
      <p:pic>
        <p:nvPicPr>
          <p:cNvPr id="7" name="Рисунок 6" descr="C:\Users\User\Desktop\logo.png"/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1" y="475531"/>
            <a:ext cx="1184734" cy="915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Последующая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научная деятельность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Александра Васильевича 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Вельможина посвящена решению проблемы повышения эффективности автомобильных перевозок.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Перевозочный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процесс грузов рассматривался Вельможиным не только как конечная технологическая операция производства любой товарной продукции, но и как один из важнейших компанентов нормального функционирования сферы обращения.</a:t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разные годы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он читал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курсы лекций: “Проектирование автотранспортных предприятий”, “Теория транспортных процессов и систем”, “Технология, организация и управление грузовыми перевозками”, “Грузовые перевозки”. Был инициатором становления дисциплины “Основы теории транспортных процессов и систем”, по которой в издательстве “Транспорт” вышел его учебник (1998).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За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заслуги в области высшего образования СССР </a:t>
            </a:r>
            <a:r>
              <a:rPr lang="ru-RU" sz="2200" b="1" i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награжден </a:t>
            </a:r>
            <a:r>
              <a:rPr lang="ru-RU" sz="22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почётным знаком 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“За отличные успехи в работе” (1989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).</a:t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За заслуги в развитии транспортного комплекса России награжден Почетной грамотой Министерства транспорта РФ (2001). </a:t>
            </a: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Избран </a:t>
            </a: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академиком Российской академии транспорта (2000).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981" y="1946257"/>
            <a:ext cx="1501231" cy="2564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981" y="4829647"/>
            <a:ext cx="2516109" cy="1761276"/>
          </a:xfrm>
          <a:prstGeom prst="rect">
            <a:avLst/>
          </a:prstGeom>
        </p:spPr>
      </p:pic>
      <p:pic>
        <p:nvPicPr>
          <p:cNvPr id="7" name="Рисунок 6" descr="C:\Users\User\Desktop\logo.png"/>
          <p:cNvPicPr/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0" y="475530"/>
            <a:ext cx="1289802" cy="962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6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92357" y="400050"/>
            <a:ext cx="9488942" cy="344805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Александр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асильевич Вельможин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был председателем СНТО факультета , членом областного правления НТО автомобильного транспорта и дорожного хозяйства (1980-1990), избирался депутатом Волжского городского Совета депутатов трудящихся (1958, 1961, 1963, 1965), членом Волжского городского комитета КПСС (1959).</a:t>
            </a:r>
          </a:p>
          <a:p>
            <a:pPr algn="just"/>
            <a:endParaRPr lang="ru-RU" sz="18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 фото с супругой Раисой Николаевной, </a:t>
            </a:r>
          </a:p>
          <a:p>
            <a:pPr algn="just"/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работавшей 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 строительстве </a:t>
            </a:r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Волгоградской 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ГЭС  </a:t>
            </a:r>
            <a:endParaRPr lang="ru-RU" sz="18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заведующей 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библиотекой </a:t>
            </a:r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постройкома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</a:t>
            </a:r>
            <a:endParaRPr lang="ru-RU" sz="18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Их 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дети: Сергей (1953) и Владимир (1956) окончили ВПИ. </a:t>
            </a:r>
          </a:p>
          <a:p>
            <a:pPr algn="just"/>
            <a:endParaRPr lang="ru-RU" sz="1800" b="1" i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1" y="1885630"/>
            <a:ext cx="1604364" cy="46544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04222" y="3985504"/>
            <a:ext cx="95770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Александр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Васильевич Вельможин - Почетный гражданин города Волжского (2017г.) </a:t>
            </a:r>
            <a:endParaRPr lang="ru-RU" sz="20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Волжские депутаты поддержали инициативу общественных организаций об увековечении памяти первостроителя и мемориальная доска в честь А. В. Вельможина установлена на доме в котором он жил, по ул. Комсомольской,  21 города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Волжского.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C:\Users\sotrudnik\Desktop\Вельможин\2022-04-08_13-53-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19" y="1917696"/>
            <a:ext cx="3297480" cy="20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logo.png"/>
          <p:cNvPicPr/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0" y="427906"/>
            <a:ext cx="1244730" cy="9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0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009" y="353084"/>
            <a:ext cx="9243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Александром Васильевичем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В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ельможиным  было опубликовано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более 100 научных работ, в том числе 10 монографий, 4 учебника, 10 учебных пособий, 23 статьи в академических и ведомственных периодических журналах, 7 брошюр.</a:t>
            </a:r>
          </a:p>
        </p:txBody>
      </p:sp>
      <p:pic>
        <p:nvPicPr>
          <p:cNvPr id="5" name="Рисунок 4" descr="IMG_20220322_085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755" y="1613820"/>
            <a:ext cx="1755920" cy="2341227"/>
          </a:xfrm>
          <a:prstGeom prst="rect">
            <a:avLst/>
          </a:prstGeom>
          <a:scene3d>
            <a:camera prst="perspectiveFront"/>
            <a:lightRig rig="threePt" dir="t"/>
          </a:scene3d>
          <a:sp3d>
            <a:bevelT/>
            <a:bevelB/>
          </a:sp3d>
        </p:spPr>
      </p:pic>
      <p:sp>
        <p:nvSpPr>
          <p:cNvPr id="3" name="Прямоугольник 2"/>
          <p:cNvSpPr/>
          <p:nvPr/>
        </p:nvSpPr>
        <p:spPr>
          <a:xfrm>
            <a:off x="2335575" y="2021235"/>
            <a:ext cx="90808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656(075)	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283	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А.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В. Технология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организация и управление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грузовыми автомобильными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перевозками [Текст]  : учеб. для студ. вузов / А. В. Вельможин, В. А. Гудков, Л. Б. Миротин ; ВолгГТУ. - 2-е изд., доп. - Волгоград : РПК "Политехник", 2000. - 304 с. - ISBN 5-230-03719-9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9 экз. - аб.ц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 экз. - чз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№1,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 экз. - чз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№2,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4 экз.- ВГТЗ.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326" y="4214820"/>
            <a:ext cx="1798350" cy="227565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 rot="10800000" flipV="1">
            <a:off x="2324558" y="4416516"/>
            <a:ext cx="894700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656(075)</a:t>
            </a:r>
          </a:p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 903	  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Грузовые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автомобильные перевозки [Текст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]: учебник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/ А. В. Вельможин [и др.]. - Москва : Горячая линия, 2006. - 560 с. - ISBN 5-93517-231-3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algn="just"/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64 экз. - аб.ц, 2 экз. - чз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№1,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4 экз.- ВГТЗ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 экз. - чз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53084"/>
            <a:ext cx="1366837" cy="109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7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039" y="1850523"/>
            <a:ext cx="1815997" cy="2192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056" y="4222763"/>
            <a:ext cx="1840408" cy="263523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2062530" y="416459"/>
            <a:ext cx="97097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656(075)	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283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А.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В. Теория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транспортных процессов и систем [Текст]  : учеб. для вузов / А. В. Вельможин, В. А. Гудков, Л. Б. Миротин ; под ред. Л. Б. Миротина. - М. : Транспорт, 1998. - 167 с. - ISBN 5-277-01877-8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18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экз. -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аб.ц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., 3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экз.-чз№1, 1 экз.-чз№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2, 5 экз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–ВГТЗ.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8099" y="2978590"/>
            <a:ext cx="9334124" cy="5273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)	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283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А.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В. Основы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технологии, организации и управления автомобильными перевозками [Текст]  : учеб. пособие. Ч. 2 / А. В. Вельможин, В. А. Гудков ; ВолгГТУ. - Волгоград : ВолгГТУ, 1998. - 100 с. - ISBN 5-230-03704-0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2 экз.-чз№1, 1 экз.-чз№2, в ЭБС ВолгГТУ - есть эл. вариант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пособии даны основные положения по разработке технологических проектов перевозок народнохозяйственных грузов. Приведены рекомендации по разработке модели транспортной сети, оптимизации грузопотоков, выбору подвижного состава, составлению маршрута перевозок. </a:t>
            </a:r>
          </a:p>
          <a:p>
            <a:pPr algn="just"/>
            <a:endParaRPr lang="ru-RU" sz="1600" b="1" dirty="0">
              <a:latin typeface="Candara" panose="020E0502030303020204" pitchFamily="34" charset="0"/>
            </a:endParaRPr>
          </a:p>
          <a:p>
            <a:pPr algn="just"/>
            <a:endParaRPr lang="ru-RU" sz="1600" b="1" dirty="0">
              <a:latin typeface="Candara" panose="020E0502030303020204" pitchFamily="34" charset="0"/>
            </a:endParaRPr>
          </a:p>
          <a:p>
            <a:pPr algn="just"/>
            <a:r>
              <a:rPr lang="ru-RU" sz="1600" b="1" dirty="0">
                <a:latin typeface="Candara" panose="020E0502030303020204" pitchFamily="34" charset="0"/>
              </a:rPr>
              <a:t>	</a:t>
            </a:r>
          </a:p>
          <a:p>
            <a:pPr algn="just"/>
            <a:endParaRPr lang="ru-RU" sz="1600" b="1" dirty="0" smtClean="0">
              <a:latin typeface="Candara" panose="020E0502030303020204" pitchFamily="34" charset="0"/>
            </a:endParaRPr>
          </a:p>
          <a:p>
            <a:pPr algn="just"/>
            <a:endParaRPr lang="ru-RU" sz="1600" b="1" dirty="0">
              <a:latin typeface="Candara" panose="020E0502030303020204" pitchFamily="34" charset="0"/>
            </a:endParaRPr>
          </a:p>
          <a:p>
            <a:pPr algn="just"/>
            <a:endParaRPr lang="ru-RU" sz="1600" b="1" dirty="0" smtClean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416459"/>
            <a:ext cx="1388069" cy="111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747" y="1806772"/>
            <a:ext cx="1801640" cy="2216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081" y="4077603"/>
            <a:ext cx="1846108" cy="264339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2250928" y="262549"/>
            <a:ext cx="9663432" cy="832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656(075)	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Д 469 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Дипломное проектирование [Текст]  : учеб. пособие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для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студ. дневн., заочн. и ускорен. форм обучения по спец. "Организация перевозок и управление на транспорте (автомобильной транспорт)" / А. В. Вельможин [и др.] ; ВолгГТУ. - Волгоград : ВолгГТУ, 2011. - 166, [1] с. - ISBN 978-5-9948-0706-4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ru-RU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2экз. -чз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№1,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1экз. -ВГТЗ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5 экз. -аб.ц.</a:t>
            </a:r>
          </a:p>
          <a:p>
            <a:pPr algn="just"/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пособии изложены </a:t>
            </a:r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цель, задачи, тематика, содержание и правила оформления дипломного проекта специалиста. Приведены основные требования ГОСТов, ЕСКД и нормативных документов при разработке технологических процессов перевозки грузов и пассажиров. Приведены методические рекомендации по выполнению исследовательской части по разработке технологической схемы перевозки грузов, выбору рациональной грузоподъемности подвижного состава, определению эффективности перевозочного процесса. </a:t>
            </a: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656(075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)	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 194   </a:t>
            </a:r>
          </a:p>
          <a:p>
            <a:pPr algn="just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Пассажирские автомобильные перевозки [Текст]  : учебник / В. А. Гудков [и др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.]</a:t>
            </a:r>
          </a:p>
          <a:p>
            <a:pPr algn="just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- Москва : Горячая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линия-Телеком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2004. - 446, [1] с. - ISBN 5-93517-157-0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140 экз.- аб.ц, 1экз.- чз№1, 1 экз.-чз №2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учебнике даны основные положения по разработке технологических проектов перевозок народнохозяйственных грузов. Приведены рекомендации но разработке модели транспортной сети, оптимизации и грузопотоков, выбору подвижного состава, составлению маршрут а перевозок. Излагаются вопросы, связанные с определением путей повышении эффективности и перевозок. Приведены необходимые справочные и нормативные данные для выполнения проекта. </a:t>
            </a:r>
          </a:p>
          <a:p>
            <a:pPr algn="just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34975"/>
            <a:ext cx="1436076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6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55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940" y="1869857"/>
            <a:ext cx="2025040" cy="2762790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/>
            <a:bevelB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1349" y="3397045"/>
            <a:ext cx="2124521" cy="3094290"/>
          </a:xfrm>
          <a:prstGeom prst="rect">
            <a:avLst/>
          </a:prstGeom>
        </p:spPr>
      </p:pic>
      <p:pic>
        <p:nvPicPr>
          <p:cNvPr id="5" name="Рисунок 4" descr="5550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1349" y="590944"/>
            <a:ext cx="2006344" cy="26102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Прямоугольник 3"/>
          <p:cNvSpPr/>
          <p:nvPr/>
        </p:nvSpPr>
        <p:spPr>
          <a:xfrm>
            <a:off x="2126255" y="381874"/>
            <a:ext cx="7017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Вельможин, А.В. Эффективность транспортной услуги / А.В. Вельможин, В.А. Гудков, А.А. Сериков // Грузовое и пассажирское автохозяйство. – 2006. - №7. – С. 40-42.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2525" y="2167314"/>
            <a:ext cx="6863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Прогнозирование интенсивностей движения грузового автомобильного транспорта в городах / А.В. Литвинов, А.С. Баннов, В.А. Гудков, А.В. Вельможин // Грузовое и пассажирское автохозяйство. – 2009. - №. – 10. – С. 21-26.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2194" y="3954801"/>
            <a:ext cx="1949019" cy="27709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59296" y="4468438"/>
            <a:ext cx="62276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Вельможин, А.В. Учет массовых строительных грузов / А.В. Вельможин // Автомобильный транспорт. – 1954. - №10. – С. 16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Местонахождение журналов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: читальный зал периодических изданий: Корпус В, ауд. 204.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158050"/>
              </p:ext>
            </p:extLst>
          </p:nvPr>
        </p:nvGraphicFramePr>
        <p:xfrm>
          <a:off x="8223276" y="3294043"/>
          <a:ext cx="1185130" cy="82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Объект упаковщика для оболочки" showAsIcon="1" r:id="rId8" imgW="990720" imgH="686880" progId="Package">
                  <p:embed/>
                </p:oleObj>
              </mc:Choice>
              <mc:Fallback>
                <p:oleObj name="Объект упаковщика для оболочки" showAsIcon="1" r:id="rId8" imgW="990720" imgH="686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76" y="3294043"/>
                        <a:ext cx="1185130" cy="826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162701"/>
              </p:ext>
            </p:extLst>
          </p:nvPr>
        </p:nvGraphicFramePr>
        <p:xfrm>
          <a:off x="8394853" y="1024569"/>
          <a:ext cx="1056281" cy="80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Объект упаковщика для оболочки" showAsIcon="1" r:id="rId10" imgW="901800" imgH="686880" progId="Package">
                  <p:embed/>
                </p:oleObj>
              </mc:Choice>
              <mc:Fallback>
                <p:oleObj name="Объект упаковщика для оболочки" showAsIcon="1" r:id="rId10" imgW="901800" imgH="6868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4853" y="1024569"/>
                        <a:ext cx="1056281" cy="804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636498"/>
              </p:ext>
            </p:extLst>
          </p:nvPr>
        </p:nvGraphicFramePr>
        <p:xfrm>
          <a:off x="8358188" y="5653088"/>
          <a:ext cx="10509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Объект упаковщика для оболочки" showAsIcon="1" r:id="rId12" imgW="901440" imgH="607320" progId="Package">
                  <p:embed/>
                </p:oleObj>
              </mc:Choice>
              <mc:Fallback>
                <p:oleObj name="Объект упаковщика для оболочки" showAsIcon="1" r:id="rId12" imgW="901440" imgH="607320" progId="Packag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5653088"/>
                        <a:ext cx="105092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81874"/>
            <a:ext cx="1407373" cy="11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5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446</Words>
  <Application>Microsoft Office PowerPoint</Application>
  <PresentationFormat>Произвольный</PresentationFormat>
  <Paragraphs>100</Paragraphs>
  <Slides>10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Объект упаковщика для оболочки</vt:lpstr>
      <vt:lpstr>Презентация PowerPoint</vt:lpstr>
      <vt:lpstr>                   Александр Васильевич Вельможин родился в селе 2-я Гавриловка Гавриловского района Тамбовской области, в крестьянской семье. Его отец, Василий Яковлевич (1901-1942),погиб на фронте в годы Великой Отечественной войны.   Во время обучения в школе Александр Васильевич был секретарем школьной комсомольской организации.  После получения среднего образования он поступил в «Саратовский автомобильно-дорожный институт», который окончил в 1949 году по специальности “Автомобили и автомобильное хозяйство.  С 1949 по 1950 г. работал старшим диспетчером автоколонны в Смоленском областном автотресте. По комсомольской путевке приехал на строительство Сталинградской ГЭС, где с 1950 по 1956 г. работал старшим инженером, заместителем начальника отдела, начальником автотранспортной конторы автоуправлении Сталинградгидростроя.  </vt:lpstr>
      <vt:lpstr>    С 1956 по 1961 г. – занимает должность секретаря партбюро партийной организации автоуправления Волгоградгидростроя. С 1961 по 1962 г. - начальник ремонтно-технического отдела автоуправления Волгоградгидростроя. С 1962 по 1968 г. – начальник автоуправления Волгоградгидростроя.  С 1965 по 1968 г. находился в служебной командировке в Египте, работая главным специалистом по автотранспорту на строительстве Асуанской плотины.  С 1968 по 1970 г. – старший преподаватель кафедры автомобильного транспорта ВПИ. С 1070 по 1984 г. – доцент кафедры. В 1984 году переведен на ту же должность вновь образованной кафедры автомобильных перевозок. С 1993 года – профессор кафедры автомобильных перевозок ( звание присвоено в 1995 году).  В 1964 г. в Московском инженерно-экономическом институте им. С. Орджоникидзе        А. В. Вельможин защитил диссертацию на тему “Исследование работы автомобилей-самосвалов на крупной строительной площадке” на соискание ученой степени кандидата технических наук. В ней рассматривалась роль автомобильного транспорта в строительстве крупных энергетических объектов страны и определение пути повышения эффективности работы подвижного состава.   </vt:lpstr>
      <vt:lpstr>                    Последующая научная деятельность Александра Васильевича  Вельможина посвящена решению проблемы повышения эффективности автомобильных перевозок. Перевозочный процесс грузов рассматривался Вельможиным не только как конечная технологическая операция производства любой товарной продукции, но и как один из важнейших компанентов нормального функционирования сферы обращения.  В разные годы он читал курсы лекций: “Проектирование автотранспортных предприятий”, “Теория транспортных процессов и систем”, “Технология, организация и управление грузовыми перевозками”, “Грузовые перевозки”. Был инициатором становления дисциплины “Основы теории транспортных процессов и систем”, по которой в издательстве “Транспорт” вышел его учебник (1998).   За заслуги в области высшего образования СССР награжден почётным знаком  “За отличные успехи в работе” (1989).  За заслуги в развитии транспортного комплекса России награжден Почетной грамотой Министерства транспорта РФ (2001).   Избран академиком Российской академии транспорта (2000).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154</cp:revision>
  <cp:lastPrinted>2021-11-25T11:38:54Z</cp:lastPrinted>
  <dcterms:created xsi:type="dcterms:W3CDTF">2021-11-18T10:47:08Z</dcterms:created>
  <dcterms:modified xsi:type="dcterms:W3CDTF">2022-08-08T10:28:09Z</dcterms:modified>
</cp:coreProperties>
</file>