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8" r:id="rId2"/>
    <p:sldId id="263" r:id="rId3"/>
    <p:sldId id="270" r:id="rId4"/>
    <p:sldId id="262" r:id="rId5"/>
    <p:sldId id="271" r:id="rId6"/>
    <p:sldId id="273" r:id="rId7"/>
    <p:sldId id="278" r:id="rId8"/>
    <p:sldId id="284" r:id="rId9"/>
    <p:sldId id="274" r:id="rId10"/>
    <p:sldId id="272" r:id="rId11"/>
    <p:sldId id="276" r:id="rId12"/>
    <p:sldId id="279" r:id="rId13"/>
    <p:sldId id="280" r:id="rId14"/>
    <p:sldId id="281" r:id="rId15"/>
    <p:sldId id="282" r:id="rId16"/>
    <p:sldId id="283" r:id="rId17"/>
    <p:sldId id="264" r:id="rId18"/>
    <p:sldId id="266" r:id="rId19"/>
    <p:sldId id="268" r:id="rId20"/>
    <p:sldId id="260" r:id="rId21"/>
    <p:sldId id="275" r:id="rId22"/>
    <p:sldId id="285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C2A"/>
    <a:srgbClr val="584300"/>
    <a:srgbClr val="4C3A00"/>
    <a:srgbClr val="5C4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3" autoAdjust="0"/>
    <p:restoredTop sz="94822" autoAdjust="0"/>
  </p:normalViewPr>
  <p:slideViewPr>
    <p:cSldViewPr snapToGrid="0" showGuides="1">
      <p:cViewPr varScale="1">
        <p:scale>
          <a:sx n="80" d="100"/>
          <a:sy n="80" d="100"/>
        </p:scale>
        <p:origin x="-706" y="-77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BBE3EC-AA28-463C-869D-6B0EBBDA1B04}" type="datetimeFigureOut">
              <a:rPr lang="ru-RU" smtClean="0"/>
              <a:pPr/>
              <a:t>27.04.2022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E4492D-6B10-4CD7-AC85-EA14617D4A0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6761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4492D-6B10-4CD7-AC85-EA14617D4A06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4923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4492D-6B10-4CD7-AC85-EA14617D4A06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5463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4492D-6B10-4CD7-AC85-EA14617D4A06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1806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4492D-6B10-4CD7-AC85-EA14617D4A06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1806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4492D-6B10-4CD7-AC85-EA14617D4A06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1806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9787-DE59-417A-A6AF-492856376A95}" type="datetimeFigureOut">
              <a:rPr lang="ru-RU" smtClean="0"/>
              <a:pPr/>
              <a:t>27.04.2022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7E471-1C24-4257-9E82-D3C27B56FE3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6250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9787-DE59-417A-A6AF-492856376A95}" type="datetimeFigureOut">
              <a:rPr lang="ru-RU" smtClean="0"/>
              <a:pPr/>
              <a:t>27.04.2022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7E471-1C24-4257-9E82-D3C27B56FE3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8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9787-DE59-417A-A6AF-492856376A95}" type="datetimeFigureOut">
              <a:rPr lang="ru-RU" smtClean="0"/>
              <a:pPr/>
              <a:t>27.04.2022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7E471-1C24-4257-9E82-D3C27B56FE3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8418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9787-DE59-417A-A6AF-492856376A95}" type="datetimeFigureOut">
              <a:rPr lang="ru-RU" smtClean="0"/>
              <a:pPr/>
              <a:t>27.04.2022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7E471-1C24-4257-9E82-D3C27B56FE3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7676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9787-DE59-417A-A6AF-492856376A95}" type="datetimeFigureOut">
              <a:rPr lang="ru-RU" smtClean="0"/>
              <a:pPr/>
              <a:t>27.04.2022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7E471-1C24-4257-9E82-D3C27B56FE3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0703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9787-DE59-417A-A6AF-492856376A95}" type="datetimeFigureOut">
              <a:rPr lang="ru-RU" smtClean="0"/>
              <a:pPr/>
              <a:t>27.04.2022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7E471-1C24-4257-9E82-D3C27B56FE3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4997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9787-DE59-417A-A6AF-492856376A95}" type="datetimeFigureOut">
              <a:rPr lang="ru-RU" smtClean="0"/>
              <a:pPr/>
              <a:t>27.04.2022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7E471-1C24-4257-9E82-D3C27B56FE3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7859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9787-DE59-417A-A6AF-492856376A95}" type="datetimeFigureOut">
              <a:rPr lang="ru-RU" smtClean="0"/>
              <a:pPr/>
              <a:t>27.04.2022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7E471-1C24-4257-9E82-D3C27B56FE3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8353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9787-DE59-417A-A6AF-492856376A95}" type="datetimeFigureOut">
              <a:rPr lang="ru-RU" smtClean="0"/>
              <a:pPr/>
              <a:t>27.04.2022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7E471-1C24-4257-9E82-D3C27B56FE3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5975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9787-DE59-417A-A6AF-492856376A95}" type="datetimeFigureOut">
              <a:rPr lang="ru-RU" smtClean="0"/>
              <a:pPr/>
              <a:t>27.04.2022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7E471-1C24-4257-9E82-D3C27B56FE3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1245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9787-DE59-417A-A6AF-492856376A95}" type="datetimeFigureOut">
              <a:rPr lang="ru-RU" smtClean="0"/>
              <a:pPr/>
              <a:t>27.04.2022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7E471-1C24-4257-9E82-D3C27B56FE3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2522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49787-DE59-417A-A6AF-492856376A95}" type="datetimeFigureOut">
              <a:rPr lang="ru-RU" smtClean="0"/>
              <a:pPr/>
              <a:t>27.04.2022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7E471-1C24-4257-9E82-D3C27B56FE3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710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17282" y="1323035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anose="02010609060101010101" pitchFamily="49" charset="-122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71475" y="2814518"/>
            <a:ext cx="1132046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itchFamily="34" charset="0"/>
                <a:cs typeface="Times New Roman" panose="02020603050405020304" pitchFamily="18" charset="0"/>
              </a:rPr>
              <a:t>                          </a:t>
            </a:r>
          </a:p>
          <a:p>
            <a:pPr algn="just"/>
            <a:endParaRPr lang="ru-RU" sz="24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itchFamily="34" charset="0"/>
                <a:cs typeface="Times New Roman" panose="02020603050405020304" pitchFamily="18" charset="0"/>
              </a:rPr>
              <a:t> </a:t>
            </a:r>
            <a:r>
              <a:rPr lang="ru-RU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itchFamily="34" charset="0"/>
                <a:cs typeface="Times New Roman" panose="02020603050405020304" pitchFamily="18" charset="0"/>
              </a:rPr>
              <a:t>                      </a:t>
            </a:r>
            <a:endParaRPr lang="ru-RU" sz="2800" i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Light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424805" y="845899"/>
            <a:ext cx="113423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chemeClr val="accent1"/>
                </a:solidFill>
                <a:latin typeface="Bahnschrift SemiBold" panose="020B0502040204020203" pitchFamily="34" charset="0"/>
              </a:rPr>
              <a:t>   </a:t>
            </a:r>
            <a:endParaRPr lang="ru-RU" sz="2800" b="1" i="1" dirty="0">
              <a:latin typeface="Bahnschrift SemiBold" panose="020B0502040204020203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080" y="1523090"/>
            <a:ext cx="5257800" cy="507730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101" y="1"/>
            <a:ext cx="11400199" cy="16906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</a:rPr>
              <a:t>«Человек, украсивший </a:t>
            </a:r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</a:rPr>
              <a:t>наш </a:t>
            </a:r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</a:rPr>
              <a:t>город»</a:t>
            </a:r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60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36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Сергей Щербаков, скульптор , заслуженный художник России.</a:t>
            </a:r>
            <a:endParaRPr lang="ru-RU" sz="36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55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8590" y="334977"/>
            <a:ext cx="8375209" cy="1355711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7800975" y="3148371"/>
            <a:ext cx="419841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Candara" panose="020E0502030303020204" pitchFamily="34" charset="0"/>
              </a:rPr>
              <a:t>          </a:t>
            </a:r>
          </a:p>
          <a:p>
            <a:r>
              <a:rPr lang="ru-RU" sz="1400" b="1" dirty="0">
                <a:latin typeface="Candara" panose="020E0502030303020204" pitchFamily="34" charset="0"/>
              </a:rPr>
              <a:t> </a:t>
            </a:r>
            <a:r>
              <a:rPr lang="ru-RU" sz="1400" b="1" dirty="0" smtClean="0">
                <a:latin typeface="Candara" panose="020E0502030303020204" pitchFamily="34" charset="0"/>
              </a:rPr>
              <a:t>       </a:t>
            </a:r>
          </a:p>
          <a:p>
            <a:r>
              <a:rPr lang="ru-RU" sz="1400" b="1" dirty="0">
                <a:latin typeface="Candara" panose="020E0502030303020204" pitchFamily="34" charset="0"/>
              </a:rPr>
              <a:t> </a:t>
            </a:r>
            <a:r>
              <a:rPr lang="ru-RU" sz="1400" b="1" dirty="0" smtClean="0">
                <a:latin typeface="Candara" panose="020E0502030303020204" pitchFamily="34" charset="0"/>
              </a:rPr>
              <a:t>            </a:t>
            </a:r>
          </a:p>
          <a:p>
            <a:endParaRPr lang="ru-RU" sz="1200" b="1" dirty="0">
              <a:latin typeface="Candara" panose="020E0502030303020204" pitchFamily="34" charset="0"/>
            </a:endParaRPr>
          </a:p>
          <a:p>
            <a:r>
              <a:rPr lang="ru-RU" sz="1200" b="1" dirty="0" smtClean="0">
                <a:latin typeface="Candara" panose="020E0502030303020204" pitchFamily="34" charset="0"/>
              </a:rPr>
              <a:t>            </a:t>
            </a:r>
            <a:endParaRPr lang="ru-RU" sz="1400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24399" y="3486150"/>
            <a:ext cx="24669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Candara" panose="020E0502030303020204" pitchFamily="34" charset="0"/>
              </a:rPr>
              <a:t>        </a:t>
            </a:r>
          </a:p>
          <a:p>
            <a:r>
              <a:rPr lang="ru-RU" sz="1200" b="1" dirty="0">
                <a:latin typeface="Candara" panose="020E0502030303020204" pitchFamily="34" charset="0"/>
              </a:rPr>
              <a:t> </a:t>
            </a:r>
            <a:r>
              <a:rPr lang="ru-RU" sz="1200" b="1" dirty="0" smtClean="0">
                <a:latin typeface="Candara" panose="020E0502030303020204" pitchFamily="34" charset="0"/>
              </a:rPr>
              <a:t>        </a:t>
            </a:r>
          </a:p>
          <a:p>
            <a:r>
              <a:rPr lang="ru-RU" sz="1200" b="1" dirty="0">
                <a:latin typeface="Candara" panose="020E0502030303020204" pitchFamily="34" charset="0"/>
              </a:rPr>
              <a:t> </a:t>
            </a:r>
            <a:r>
              <a:rPr lang="ru-RU" sz="1200" b="1" dirty="0" smtClean="0">
                <a:latin typeface="Candara" panose="020E0502030303020204" pitchFamily="34" charset="0"/>
              </a:rPr>
              <a:t>      </a:t>
            </a:r>
          </a:p>
          <a:p>
            <a:r>
              <a:rPr lang="ru-RU" sz="1200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    </a:t>
            </a:r>
            <a:endParaRPr lang="ru-RU" sz="1400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287" y="536433"/>
            <a:ext cx="4275075" cy="555653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724399" y="200025"/>
            <a:ext cx="7086601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В  Парке Памяти Тракторозаводского района Волгограда, в феврале 2015 года, был открыт памятник, посвященный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«Воинам 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погибшим при исполнении интернационального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долга». </a:t>
            </a:r>
          </a:p>
          <a:p>
            <a:pPr algn="just"/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  <a:p>
            <a:pPr algn="just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Событие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состоялось по инициативе общественной организации на 26-ю годовщину вывода советских войск из Афганистана. </a:t>
            </a:r>
          </a:p>
          <a:p>
            <a:pPr algn="just"/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В центре композиции - три скорбящих солдата, замкнутые в круг, они держат в руках "молчащий" колокол. Высота скульптуры - 2.5 метра. </a:t>
            </a:r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  <a:p>
            <a:pPr algn="just"/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  <a:p>
            <a:pPr algn="just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По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словам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автора памятника: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«Идея некой замкнутости, пребывания в горе, отрешённости от мира отражается в спинах солдат, поэтому каждый элемент композиции важен». </a:t>
            </a:r>
          </a:p>
          <a:p>
            <a:pPr algn="just"/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  <a:p>
            <a:pPr algn="just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На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небольшом расстоянии от памятника, по кругу установлено 10 мемориальных досок, с изображением звёзд и имён погибших на войне в Афганистане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371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t="-102000" b="-10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8590" y="334977"/>
            <a:ext cx="8375209" cy="1355711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7800975" y="3148371"/>
            <a:ext cx="419841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Candara" panose="020E0502030303020204" pitchFamily="34" charset="0"/>
              </a:rPr>
              <a:t>          </a:t>
            </a:r>
          </a:p>
          <a:p>
            <a:r>
              <a:rPr lang="ru-RU" sz="1400" b="1" dirty="0">
                <a:latin typeface="Candara" panose="020E0502030303020204" pitchFamily="34" charset="0"/>
              </a:rPr>
              <a:t> </a:t>
            </a:r>
            <a:r>
              <a:rPr lang="ru-RU" sz="1400" b="1" dirty="0" smtClean="0">
                <a:latin typeface="Candara" panose="020E0502030303020204" pitchFamily="34" charset="0"/>
              </a:rPr>
              <a:t>       </a:t>
            </a:r>
          </a:p>
          <a:p>
            <a:r>
              <a:rPr lang="ru-RU" sz="1400" b="1" dirty="0">
                <a:latin typeface="Candara" panose="020E0502030303020204" pitchFamily="34" charset="0"/>
              </a:rPr>
              <a:t> </a:t>
            </a:r>
            <a:r>
              <a:rPr lang="ru-RU" sz="1400" b="1" dirty="0" smtClean="0">
                <a:latin typeface="Candara" panose="020E0502030303020204" pitchFamily="34" charset="0"/>
              </a:rPr>
              <a:t>            </a:t>
            </a:r>
          </a:p>
          <a:p>
            <a:endParaRPr lang="ru-RU" sz="1200" b="1" dirty="0">
              <a:latin typeface="Candara" panose="020E0502030303020204" pitchFamily="34" charset="0"/>
            </a:endParaRPr>
          </a:p>
          <a:p>
            <a:r>
              <a:rPr lang="ru-RU" sz="1200" b="1" dirty="0" smtClean="0">
                <a:latin typeface="Candara" panose="020E0502030303020204" pitchFamily="34" charset="0"/>
              </a:rPr>
              <a:t>            </a:t>
            </a:r>
            <a:endParaRPr lang="ru-RU" sz="1400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24399" y="3486150"/>
            <a:ext cx="24669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Candara" panose="020E0502030303020204" pitchFamily="34" charset="0"/>
              </a:rPr>
              <a:t>        </a:t>
            </a:r>
          </a:p>
          <a:p>
            <a:r>
              <a:rPr lang="ru-RU" sz="1200" b="1" dirty="0">
                <a:latin typeface="Candara" panose="020E0502030303020204" pitchFamily="34" charset="0"/>
              </a:rPr>
              <a:t> </a:t>
            </a:r>
            <a:r>
              <a:rPr lang="ru-RU" sz="1200" b="1" dirty="0" smtClean="0">
                <a:latin typeface="Candara" panose="020E0502030303020204" pitchFamily="34" charset="0"/>
              </a:rPr>
              <a:t>        </a:t>
            </a:r>
          </a:p>
          <a:p>
            <a:r>
              <a:rPr lang="ru-RU" sz="1200" b="1" dirty="0">
                <a:latin typeface="Candara" panose="020E0502030303020204" pitchFamily="34" charset="0"/>
              </a:rPr>
              <a:t> </a:t>
            </a:r>
            <a:r>
              <a:rPr lang="ru-RU" sz="1200" b="1" dirty="0" smtClean="0">
                <a:latin typeface="Candara" panose="020E0502030303020204" pitchFamily="34" charset="0"/>
              </a:rPr>
              <a:t>      </a:t>
            </a:r>
          </a:p>
          <a:p>
            <a:r>
              <a:rPr lang="ru-RU" sz="1200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    </a:t>
            </a:r>
            <a:endParaRPr lang="ru-RU" sz="1400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pic>
        <p:nvPicPr>
          <p:cNvPr id="3074" name="Picture 2" descr="C:\Users\sotrudnik\Desktop\Сергей Щербаков 30.04.1959\Памятник защитникам от атома-2006г\радиац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" y="393699"/>
            <a:ext cx="3514726" cy="602734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14824" y="476250"/>
            <a:ext cx="718185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  <a:p>
            <a:pPr algn="just"/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  <a:p>
            <a:pPr algn="just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Памятник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«Защитившим от атома»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(«Волгоградским чернобыльцам») был установлен в центре города Волгограда, на улице 13й Гвардейской дивизии, между пожарной частью и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военкоматом,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в честь ликвидаторов последствий аварии на Чернобыльской атомной электростанции. </a:t>
            </a:r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  <a:p>
            <a:pPr algn="just"/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  <a:p>
            <a:pPr algn="just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Открыт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памятник 26 апреля 2006 года к 20-летнему юбилею аварии на Чернобыльской АЭС.</a:t>
            </a:r>
          </a:p>
          <a:p>
            <a:pPr algn="just"/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  <a:p>
            <a:pPr algn="just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Бронзовая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композиция представляет собой 2,5 метровую скульптуру, в виде символического изображения атома, которое взято в кольцо фигурами людей. </a:t>
            </a:r>
          </a:p>
        </p:txBody>
      </p:sp>
    </p:spTree>
    <p:extLst>
      <p:ext uri="{BB962C8B-B14F-4D97-AF65-F5344CB8AC3E}">
        <p14:creationId xmlns:p14="http://schemas.microsoft.com/office/powerpoint/2010/main" val="376861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t="-19000" b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8590" y="334977"/>
            <a:ext cx="8375209" cy="1355711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7800975" y="3148371"/>
            <a:ext cx="419841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Candara" panose="020E0502030303020204" pitchFamily="34" charset="0"/>
              </a:rPr>
              <a:t>          </a:t>
            </a:r>
          </a:p>
          <a:p>
            <a:r>
              <a:rPr lang="ru-RU" sz="1400" b="1" dirty="0">
                <a:latin typeface="Candara" panose="020E0502030303020204" pitchFamily="34" charset="0"/>
              </a:rPr>
              <a:t> </a:t>
            </a:r>
            <a:r>
              <a:rPr lang="ru-RU" sz="1400" b="1" dirty="0" smtClean="0">
                <a:latin typeface="Candara" panose="020E0502030303020204" pitchFamily="34" charset="0"/>
              </a:rPr>
              <a:t>       </a:t>
            </a:r>
          </a:p>
          <a:p>
            <a:r>
              <a:rPr lang="ru-RU" sz="1400" b="1" dirty="0">
                <a:latin typeface="Candara" panose="020E0502030303020204" pitchFamily="34" charset="0"/>
              </a:rPr>
              <a:t> </a:t>
            </a:r>
            <a:r>
              <a:rPr lang="ru-RU" sz="1400" b="1" dirty="0" smtClean="0">
                <a:latin typeface="Candara" panose="020E0502030303020204" pitchFamily="34" charset="0"/>
              </a:rPr>
              <a:t>            </a:t>
            </a:r>
          </a:p>
          <a:p>
            <a:endParaRPr lang="ru-RU" sz="1200" b="1" dirty="0">
              <a:latin typeface="Candara" panose="020E0502030303020204" pitchFamily="34" charset="0"/>
            </a:endParaRPr>
          </a:p>
          <a:p>
            <a:r>
              <a:rPr lang="ru-RU" sz="1200" b="1" dirty="0" smtClean="0">
                <a:latin typeface="Candara" panose="020E0502030303020204" pitchFamily="34" charset="0"/>
              </a:rPr>
              <a:t>            </a:t>
            </a:r>
            <a:endParaRPr lang="ru-RU" sz="1400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24399" y="3486150"/>
            <a:ext cx="24669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Candara" panose="020E0502030303020204" pitchFamily="34" charset="0"/>
              </a:rPr>
              <a:t>        </a:t>
            </a:r>
          </a:p>
          <a:p>
            <a:r>
              <a:rPr lang="ru-RU" sz="1200" b="1" dirty="0">
                <a:latin typeface="Candara" panose="020E0502030303020204" pitchFamily="34" charset="0"/>
              </a:rPr>
              <a:t> </a:t>
            </a:r>
            <a:r>
              <a:rPr lang="ru-RU" sz="1200" b="1" dirty="0" smtClean="0">
                <a:latin typeface="Candara" panose="020E0502030303020204" pitchFamily="34" charset="0"/>
              </a:rPr>
              <a:t>        </a:t>
            </a:r>
          </a:p>
          <a:p>
            <a:r>
              <a:rPr lang="ru-RU" sz="1200" b="1" dirty="0">
                <a:latin typeface="Candara" panose="020E0502030303020204" pitchFamily="34" charset="0"/>
              </a:rPr>
              <a:t> </a:t>
            </a:r>
            <a:r>
              <a:rPr lang="ru-RU" sz="1200" b="1" dirty="0" smtClean="0">
                <a:latin typeface="Candara" panose="020E0502030303020204" pitchFamily="34" charset="0"/>
              </a:rPr>
              <a:t>      </a:t>
            </a:r>
          </a:p>
          <a:p>
            <a:r>
              <a:rPr lang="ru-RU" sz="1200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    </a:t>
            </a:r>
            <a:endParaRPr lang="ru-RU" sz="1400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pic>
        <p:nvPicPr>
          <p:cNvPr id="4099" name="Picture 3" descr="C:\Users\sotrudnik\Desktop\Сергей Щербаков 30.04.1959\Медикам Царицына -2005г\20210611_073419_resiz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5" y="771525"/>
            <a:ext cx="4525964" cy="51816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76799" y="190499"/>
            <a:ext cx="7000875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16 сентября  2005 года в Волгограде появилась новая достопримечательность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- памятник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«Медикам Царицына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-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Сталинграда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-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Волгограда». </a:t>
            </a:r>
            <a:endParaRPr lang="ru-RU" sz="2000" b="1" dirty="0" smtClean="0">
              <a:solidFill>
                <a:schemeClr val="accent6">
                  <a:lumMod val="75000"/>
                </a:schemeClr>
              </a:solidFill>
              <a:latin typeface="Candara" pitchFamily="34" charset="0"/>
            </a:endParaRPr>
          </a:p>
          <a:p>
            <a:pPr algn="just"/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  <a:p>
            <a:pPr algn="just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Местом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её расположения стал центральный вход в главный корпус Волгоградского Медицинского университета (площадь Павших борцов,1).</a:t>
            </a:r>
          </a:p>
          <a:p>
            <a:pPr algn="just"/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Открытие памятника было приурочено к празднованию 70-летия вуза в память о тех, кому многие поколения горожан обязаны здоровьем и жизнью, тем, кто нередко жертвовали своими жизнями ради спасения пациентов. </a:t>
            </a:r>
          </a:p>
          <a:p>
            <a:pPr algn="just"/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  <a:p>
            <a:pPr algn="just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Памятник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представляет собой гранитную стелу в форме латинской буквы «V», внутри которой располагается бронзовая композиция. Она одновременно символизирует руки врача, человеческое сердце и дерево жизни.</a:t>
            </a:r>
          </a:p>
          <a:p>
            <a:pPr algn="just"/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  <a:p>
            <a:pPr algn="just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За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свою работу в качестве благодарности скульптор первым в истории университета получил почетный знак «За заслуги перед ВолГМУ». Удостоверение № 1.</a:t>
            </a:r>
          </a:p>
        </p:txBody>
      </p:sp>
    </p:spTree>
    <p:extLst>
      <p:ext uri="{BB962C8B-B14F-4D97-AF65-F5344CB8AC3E}">
        <p14:creationId xmlns:p14="http://schemas.microsoft.com/office/powerpoint/2010/main" val="184624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t="-40000" b="-1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8590" y="334977"/>
            <a:ext cx="8375209" cy="1355711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7800975" y="3148371"/>
            <a:ext cx="419841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Candara" panose="020E0502030303020204" pitchFamily="34" charset="0"/>
              </a:rPr>
              <a:t>          </a:t>
            </a:r>
          </a:p>
          <a:p>
            <a:r>
              <a:rPr lang="ru-RU" sz="1400" b="1" dirty="0">
                <a:latin typeface="Candara" panose="020E0502030303020204" pitchFamily="34" charset="0"/>
              </a:rPr>
              <a:t> </a:t>
            </a:r>
            <a:r>
              <a:rPr lang="ru-RU" sz="1400" b="1" dirty="0" smtClean="0">
                <a:latin typeface="Candara" panose="020E0502030303020204" pitchFamily="34" charset="0"/>
              </a:rPr>
              <a:t>       </a:t>
            </a:r>
          </a:p>
          <a:p>
            <a:r>
              <a:rPr lang="ru-RU" sz="1400" b="1" dirty="0">
                <a:latin typeface="Candara" panose="020E0502030303020204" pitchFamily="34" charset="0"/>
              </a:rPr>
              <a:t> </a:t>
            </a:r>
            <a:r>
              <a:rPr lang="ru-RU" sz="1400" b="1" dirty="0" smtClean="0">
                <a:latin typeface="Candara" panose="020E0502030303020204" pitchFamily="34" charset="0"/>
              </a:rPr>
              <a:t>            </a:t>
            </a:r>
          </a:p>
          <a:p>
            <a:endParaRPr lang="ru-RU" sz="1200" b="1" dirty="0">
              <a:latin typeface="Candara" panose="020E0502030303020204" pitchFamily="34" charset="0"/>
            </a:endParaRPr>
          </a:p>
          <a:p>
            <a:r>
              <a:rPr lang="ru-RU" sz="1200" b="1" dirty="0" smtClean="0">
                <a:latin typeface="Candara" panose="020E0502030303020204" pitchFamily="34" charset="0"/>
              </a:rPr>
              <a:t>            </a:t>
            </a:r>
            <a:endParaRPr lang="ru-RU" sz="1400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62498" y="3486150"/>
            <a:ext cx="24669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Candara" panose="020E0502030303020204" pitchFamily="34" charset="0"/>
              </a:rPr>
              <a:t>        </a:t>
            </a:r>
          </a:p>
          <a:p>
            <a:r>
              <a:rPr lang="ru-RU" sz="1200" b="1" dirty="0">
                <a:latin typeface="Candara" panose="020E0502030303020204" pitchFamily="34" charset="0"/>
              </a:rPr>
              <a:t> </a:t>
            </a:r>
            <a:r>
              <a:rPr lang="ru-RU" sz="1200" b="1" dirty="0" smtClean="0">
                <a:latin typeface="Candara" panose="020E0502030303020204" pitchFamily="34" charset="0"/>
              </a:rPr>
              <a:t>        </a:t>
            </a:r>
          </a:p>
          <a:p>
            <a:r>
              <a:rPr lang="ru-RU" sz="1200" b="1" dirty="0">
                <a:latin typeface="Candara" panose="020E0502030303020204" pitchFamily="34" charset="0"/>
              </a:rPr>
              <a:t> </a:t>
            </a:r>
            <a:r>
              <a:rPr lang="ru-RU" sz="1200" b="1" dirty="0" smtClean="0">
                <a:latin typeface="Candara" panose="020E0502030303020204" pitchFamily="34" charset="0"/>
              </a:rPr>
              <a:t>      </a:t>
            </a:r>
          </a:p>
          <a:p>
            <a:r>
              <a:rPr lang="ru-RU" sz="1200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    </a:t>
            </a:r>
            <a:endParaRPr lang="ru-RU" sz="1400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pic>
        <p:nvPicPr>
          <p:cNvPr id="5123" name="Picture 3" descr="C:\Users\sotrudnik\Desktop\Сергей Щербаков 30.04.1959\Детям Сталинграда-2020г\Девочка сталинград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6" y="404812"/>
            <a:ext cx="3590925" cy="604837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9" y="3717757"/>
            <a:ext cx="2832866" cy="302383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915025" y="3486150"/>
            <a:ext cx="59721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«…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Это подарок ко Дню Города. Маленькая, пережившая все ужасы Сталинградской битвы, пусть будет символом военного времени, и напоминанием для всех нас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».</a:t>
            </a:r>
          </a:p>
          <a:p>
            <a:pPr algn="just"/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  <a:p>
            <a:pPr algn="just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Бронзовая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фигура высотой 1 метр 55 сантиметров была изготовлена в мастерской в городе Жуковском.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162423" y="404812"/>
            <a:ext cx="7639051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«Памятник детям Сталинграда»</a:t>
            </a:r>
          </a:p>
          <a:p>
            <a:endParaRPr lang="ru-RU" sz="2000" b="1" dirty="0">
              <a:solidFill>
                <a:schemeClr val="accent6">
                  <a:lumMod val="75000"/>
                </a:schemeClr>
              </a:solidFill>
              <a:latin typeface="Candara" pitchFamily="34" charset="0"/>
            </a:endParaRPr>
          </a:p>
          <a:p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Эта скульптура проникновенна и трогательна. Беззащитная девочка, укутанная в бабушкин платок, с потрепанным мишкой в руке и повзрослевшим взглядом – она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посвящена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всем детям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войны. </a:t>
            </a:r>
          </a:p>
          <a:p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  <a:p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Появилась она 6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сентября 2020 года, в сквере на улице 13-ой Гвардейской дивизии (вблизи Дома Павлова).</a:t>
            </a:r>
          </a:p>
        </p:txBody>
      </p:sp>
    </p:spTree>
    <p:extLst>
      <p:ext uri="{BB962C8B-B14F-4D97-AF65-F5344CB8AC3E}">
        <p14:creationId xmlns:p14="http://schemas.microsoft.com/office/powerpoint/2010/main" val="322488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t="-5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8590" y="334977"/>
            <a:ext cx="8375209" cy="1355711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7800975" y="3148371"/>
            <a:ext cx="419841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Candara" panose="020E0502030303020204" pitchFamily="34" charset="0"/>
              </a:rPr>
              <a:t>          </a:t>
            </a:r>
          </a:p>
          <a:p>
            <a:r>
              <a:rPr lang="ru-RU" sz="1400" b="1" dirty="0">
                <a:latin typeface="Candara" panose="020E0502030303020204" pitchFamily="34" charset="0"/>
              </a:rPr>
              <a:t> </a:t>
            </a:r>
            <a:r>
              <a:rPr lang="ru-RU" sz="1400" b="1" dirty="0" smtClean="0">
                <a:latin typeface="Candara" panose="020E0502030303020204" pitchFamily="34" charset="0"/>
              </a:rPr>
              <a:t>       </a:t>
            </a:r>
          </a:p>
          <a:p>
            <a:r>
              <a:rPr lang="ru-RU" sz="1400" b="1" dirty="0">
                <a:latin typeface="Candara" panose="020E0502030303020204" pitchFamily="34" charset="0"/>
              </a:rPr>
              <a:t> </a:t>
            </a:r>
            <a:r>
              <a:rPr lang="ru-RU" sz="1400" b="1" dirty="0" smtClean="0">
                <a:latin typeface="Candara" panose="020E0502030303020204" pitchFamily="34" charset="0"/>
              </a:rPr>
              <a:t>            </a:t>
            </a:r>
          </a:p>
          <a:p>
            <a:endParaRPr lang="ru-RU" sz="1200" b="1" dirty="0">
              <a:latin typeface="Candara" panose="020E0502030303020204" pitchFamily="34" charset="0"/>
            </a:endParaRPr>
          </a:p>
          <a:p>
            <a:r>
              <a:rPr lang="ru-RU" sz="1200" b="1" dirty="0" smtClean="0">
                <a:latin typeface="Candara" panose="020E0502030303020204" pitchFamily="34" charset="0"/>
              </a:rPr>
              <a:t>            </a:t>
            </a:r>
            <a:endParaRPr lang="ru-RU" sz="1400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62498" y="3486150"/>
            <a:ext cx="24669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Candara" panose="020E0502030303020204" pitchFamily="34" charset="0"/>
              </a:rPr>
              <a:t>        </a:t>
            </a:r>
          </a:p>
          <a:p>
            <a:r>
              <a:rPr lang="ru-RU" sz="1200" b="1" dirty="0">
                <a:latin typeface="Candara" panose="020E0502030303020204" pitchFamily="34" charset="0"/>
              </a:rPr>
              <a:t> </a:t>
            </a:r>
            <a:r>
              <a:rPr lang="ru-RU" sz="1200" b="1" dirty="0" smtClean="0">
                <a:latin typeface="Candara" panose="020E0502030303020204" pitchFamily="34" charset="0"/>
              </a:rPr>
              <a:t>        </a:t>
            </a:r>
          </a:p>
          <a:p>
            <a:r>
              <a:rPr lang="ru-RU" sz="1200" b="1" dirty="0">
                <a:latin typeface="Candara" panose="020E0502030303020204" pitchFamily="34" charset="0"/>
              </a:rPr>
              <a:t> </a:t>
            </a:r>
            <a:r>
              <a:rPr lang="ru-RU" sz="1200" b="1" dirty="0" smtClean="0">
                <a:latin typeface="Candara" panose="020E0502030303020204" pitchFamily="34" charset="0"/>
              </a:rPr>
              <a:t>      </a:t>
            </a:r>
          </a:p>
          <a:p>
            <a:r>
              <a:rPr lang="ru-RU" sz="1200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    </a:t>
            </a:r>
            <a:endParaRPr lang="ru-RU" sz="1400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pic>
        <p:nvPicPr>
          <p:cNvPr id="6146" name="Picture 2" descr="C:\Users\sotrudnik\Desktop\Сергей Щербаков 30.04.1959\козлевич- 2012г. и Пахмутова-2019г\20.05.21  девочка с аккордеоном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2406819"/>
            <a:ext cx="6356350" cy="376065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9575" y="304800"/>
            <a:ext cx="113252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«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Музыкальный» сквер Волгограда украшает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скульптура юной Александры Пахмутовой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, которая была открыта (15.11.2019г.)  к 90-летнему юбилею знаменитой землячки. </a:t>
            </a:r>
          </a:p>
          <a:p>
            <a:pPr algn="just">
              <a:lnSpc>
                <a:spcPct val="150000"/>
              </a:lnSpc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Скульптор воплотил в «Девочке с аккордеоном» образ из сталинградского детства, весны 1943 года, когда юная, 13 летняя Аля Пахмутова играла раненым в госпиталях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.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62774" y="2151756"/>
            <a:ext cx="5036615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«…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Мне было очень интересно работать над ней. Это не торжественная статуя, а маленькая девочка. Это как напутствие во взрослую жизнь для тех, кто только начинает свою творческую деятельность, - сказал Сергей Щербаков.</a:t>
            </a:r>
          </a:p>
          <a:p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  <a:p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Отливали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скульптуру в Подмосковье. На вид она совсем небольшая, всего 120 сантиметров в высоту. Вес - 306 килограммов. Установлена на гранитный постамент.</a:t>
            </a:r>
          </a:p>
        </p:txBody>
      </p:sp>
    </p:spTree>
    <p:extLst>
      <p:ext uri="{BB962C8B-B14F-4D97-AF65-F5344CB8AC3E}">
        <p14:creationId xmlns:p14="http://schemas.microsoft.com/office/powerpoint/2010/main" val="124366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8590" y="334977"/>
            <a:ext cx="8375209" cy="1355711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7800975" y="3148371"/>
            <a:ext cx="419841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Candara" panose="020E0502030303020204" pitchFamily="34" charset="0"/>
              </a:rPr>
              <a:t>          </a:t>
            </a:r>
          </a:p>
          <a:p>
            <a:r>
              <a:rPr lang="ru-RU" sz="1400" b="1" dirty="0">
                <a:latin typeface="Candara" panose="020E0502030303020204" pitchFamily="34" charset="0"/>
              </a:rPr>
              <a:t> </a:t>
            </a:r>
            <a:r>
              <a:rPr lang="ru-RU" sz="1400" b="1" dirty="0" smtClean="0">
                <a:latin typeface="Candara" panose="020E0502030303020204" pitchFamily="34" charset="0"/>
              </a:rPr>
              <a:t>       </a:t>
            </a:r>
          </a:p>
          <a:p>
            <a:r>
              <a:rPr lang="ru-RU" sz="1400" b="1" dirty="0">
                <a:latin typeface="Candara" panose="020E0502030303020204" pitchFamily="34" charset="0"/>
              </a:rPr>
              <a:t> </a:t>
            </a:r>
            <a:r>
              <a:rPr lang="ru-RU" sz="1400" b="1" dirty="0" smtClean="0">
                <a:latin typeface="Candara" panose="020E0502030303020204" pitchFamily="34" charset="0"/>
              </a:rPr>
              <a:t>            </a:t>
            </a:r>
          </a:p>
          <a:p>
            <a:endParaRPr lang="ru-RU" sz="1200" b="1" dirty="0">
              <a:latin typeface="Candara" panose="020E0502030303020204" pitchFamily="34" charset="0"/>
            </a:endParaRPr>
          </a:p>
          <a:p>
            <a:r>
              <a:rPr lang="ru-RU" sz="1200" b="1" dirty="0" smtClean="0">
                <a:latin typeface="Candara" panose="020E0502030303020204" pitchFamily="34" charset="0"/>
              </a:rPr>
              <a:t>            </a:t>
            </a:r>
            <a:endParaRPr lang="ru-RU" sz="1400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62498" y="3486150"/>
            <a:ext cx="24669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Candara" panose="020E0502030303020204" pitchFamily="34" charset="0"/>
              </a:rPr>
              <a:t>        </a:t>
            </a:r>
          </a:p>
          <a:p>
            <a:r>
              <a:rPr lang="ru-RU" sz="1200" b="1" dirty="0">
                <a:latin typeface="Candara" panose="020E0502030303020204" pitchFamily="34" charset="0"/>
              </a:rPr>
              <a:t> </a:t>
            </a:r>
            <a:r>
              <a:rPr lang="ru-RU" sz="1200" b="1" dirty="0" smtClean="0">
                <a:latin typeface="Candara" panose="020E0502030303020204" pitchFamily="34" charset="0"/>
              </a:rPr>
              <a:t>        </a:t>
            </a:r>
          </a:p>
          <a:p>
            <a:r>
              <a:rPr lang="ru-RU" sz="1200" b="1" dirty="0">
                <a:latin typeface="Candara" panose="020E0502030303020204" pitchFamily="34" charset="0"/>
              </a:rPr>
              <a:t> </a:t>
            </a:r>
            <a:r>
              <a:rPr lang="ru-RU" sz="1200" b="1" dirty="0" smtClean="0">
                <a:latin typeface="Candara" panose="020E0502030303020204" pitchFamily="34" charset="0"/>
              </a:rPr>
              <a:t>      </a:t>
            </a:r>
          </a:p>
          <a:p>
            <a:r>
              <a:rPr lang="ru-RU" sz="1200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    </a:t>
            </a:r>
            <a:endParaRPr lang="ru-RU" sz="1400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pic>
        <p:nvPicPr>
          <p:cNvPr id="7171" name="Picture 3" descr="C:\Users\sotrudnik\Desktop\Сергей Щербаков 30.04.1959\козлевич- 2012г. и Пахмутова-2019г\10.05.21  Памятник автомобилисту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223" y="657226"/>
            <a:ext cx="3692977" cy="548603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38200" y="781050"/>
            <a:ext cx="675322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30 октября  2012 года в день автомобилиста в Волгограде был открыт необычный памятник. Скульптура изображает фигуру известного персонажа «Золотого теленка», Адама Козлевича. Он сидит на автомобильном колесе, держась за руль. </a:t>
            </a:r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  <a:p>
            <a:pPr algn="just"/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  <a:p>
            <a:pPr algn="just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Памятник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«Автомобилисту»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создан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по заказу волгоградской автомобильной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компании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«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Арконт» и расположен на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улице Комсомольской, у дома №6.</a:t>
            </a:r>
          </a:p>
          <a:p>
            <a:pPr algn="just"/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  <a:p>
            <a:pPr algn="just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Памятник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оброс целым рядом легенд и традиций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.   </a:t>
            </a:r>
          </a:p>
          <a:p>
            <a:pPr algn="just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Адам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Казимирович стал ангелом-хранителем всех волгоградских автомобилистов. </a:t>
            </a:r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  <a:p>
            <a:pPr algn="just"/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  <a:p>
            <a:pPr algn="just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Курсанты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приходят к скульптуре перед сдачей экзамена. Говорят, если потереть бронзовый руль Адама Козлевича несколько раз, экзамен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на права будет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сдан успешно.</a:t>
            </a:r>
          </a:p>
        </p:txBody>
      </p:sp>
    </p:spTree>
    <p:extLst>
      <p:ext uri="{BB962C8B-B14F-4D97-AF65-F5344CB8AC3E}">
        <p14:creationId xmlns:p14="http://schemas.microsoft.com/office/powerpoint/2010/main" val="215151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8590" y="334977"/>
            <a:ext cx="8375209" cy="1355711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7800975" y="3148371"/>
            <a:ext cx="419841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Candara" panose="020E0502030303020204" pitchFamily="34" charset="0"/>
              </a:rPr>
              <a:t>          </a:t>
            </a:r>
          </a:p>
          <a:p>
            <a:r>
              <a:rPr lang="ru-RU" sz="1400" b="1" dirty="0">
                <a:latin typeface="Candara" panose="020E0502030303020204" pitchFamily="34" charset="0"/>
              </a:rPr>
              <a:t> </a:t>
            </a:r>
            <a:r>
              <a:rPr lang="ru-RU" sz="1400" b="1" dirty="0" smtClean="0">
                <a:latin typeface="Candara" panose="020E0502030303020204" pitchFamily="34" charset="0"/>
              </a:rPr>
              <a:t>       </a:t>
            </a:r>
          </a:p>
          <a:p>
            <a:r>
              <a:rPr lang="ru-RU" sz="1400" b="1" dirty="0">
                <a:latin typeface="Candara" panose="020E0502030303020204" pitchFamily="34" charset="0"/>
              </a:rPr>
              <a:t> </a:t>
            </a:r>
            <a:r>
              <a:rPr lang="ru-RU" sz="1400" b="1" dirty="0" smtClean="0">
                <a:latin typeface="Candara" panose="020E0502030303020204" pitchFamily="34" charset="0"/>
              </a:rPr>
              <a:t>            </a:t>
            </a:r>
          </a:p>
          <a:p>
            <a:endParaRPr lang="ru-RU" sz="1200" b="1" dirty="0">
              <a:latin typeface="Candara" panose="020E0502030303020204" pitchFamily="34" charset="0"/>
            </a:endParaRPr>
          </a:p>
          <a:p>
            <a:r>
              <a:rPr lang="ru-RU" sz="1200" b="1" dirty="0" smtClean="0">
                <a:latin typeface="Candara" panose="020E0502030303020204" pitchFamily="34" charset="0"/>
              </a:rPr>
              <a:t>            </a:t>
            </a:r>
            <a:endParaRPr lang="ru-RU" sz="1400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62498" y="3486150"/>
            <a:ext cx="24669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Candara" panose="020E0502030303020204" pitchFamily="34" charset="0"/>
              </a:rPr>
              <a:t>        </a:t>
            </a:r>
          </a:p>
          <a:p>
            <a:r>
              <a:rPr lang="ru-RU" sz="1200" b="1" dirty="0">
                <a:latin typeface="Candara" panose="020E0502030303020204" pitchFamily="34" charset="0"/>
              </a:rPr>
              <a:t> </a:t>
            </a:r>
            <a:r>
              <a:rPr lang="ru-RU" sz="1200" b="1" dirty="0" smtClean="0">
                <a:latin typeface="Candara" panose="020E0502030303020204" pitchFamily="34" charset="0"/>
              </a:rPr>
              <a:t>        </a:t>
            </a:r>
          </a:p>
          <a:p>
            <a:r>
              <a:rPr lang="ru-RU" sz="1200" b="1" dirty="0">
                <a:latin typeface="Candara" panose="020E0502030303020204" pitchFamily="34" charset="0"/>
              </a:rPr>
              <a:t> </a:t>
            </a:r>
            <a:r>
              <a:rPr lang="ru-RU" sz="1200" b="1" dirty="0" smtClean="0">
                <a:latin typeface="Candara" panose="020E0502030303020204" pitchFamily="34" charset="0"/>
              </a:rPr>
              <a:t>      </a:t>
            </a:r>
          </a:p>
          <a:p>
            <a:r>
              <a:rPr lang="ru-RU" sz="1200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    </a:t>
            </a:r>
            <a:endParaRPr lang="ru-RU" sz="1400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66" y="774709"/>
            <a:ext cx="3622659" cy="524932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10050" y="774709"/>
            <a:ext cx="745807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29 октября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2021года,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на верхней террасе Центральной набережной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Волгограда,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появилась новая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абстрактная скульптура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с символичным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названием -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«Свобода передвижения».</a:t>
            </a:r>
          </a:p>
          <a:p>
            <a:pPr algn="just"/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  <a:p>
            <a:pPr algn="just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Открытие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состоялось в преддверии Дня автомобилиста.  Данная скульптура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ещё один подарок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городу от автомобильной  группы Арконт.  Абстрактная скульптура символизирует собой скорость, ветер, свободу, стремление к движению и развитию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.</a:t>
            </a:r>
          </a:p>
          <a:p>
            <a:pPr algn="just"/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  <a:p>
            <a:pPr algn="just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По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словам создателя, прообразом скульптуры послужила древнегреческая богиня Ника Самофракийская – символ не только победы, но и постоянного движения, полета, одухотворенности. </a:t>
            </a:r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  <a:p>
            <a:pPr algn="just"/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  <a:p>
            <a:pPr algn="just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Это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работа потребовала 378 килограммов бронзы и два месяца кропотливой работы. </a:t>
            </a:r>
          </a:p>
        </p:txBody>
      </p:sp>
    </p:spTree>
    <p:extLst>
      <p:ext uri="{BB962C8B-B14F-4D97-AF65-F5344CB8AC3E}">
        <p14:creationId xmlns:p14="http://schemas.microsoft.com/office/powerpoint/2010/main" val="155770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410199" y="1114425"/>
            <a:ext cx="6296025" cy="560070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«Памятник Студенту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»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- созданный в соавторстве с  братом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Андреем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Щербаковыми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, стал первым в России монументом, который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символизирует студенческое время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, молодость, надежду и веру. </a:t>
            </a:r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Бронзовый памятник появился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возле Саратовского социально-экономического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университета в 2001 году. </a:t>
            </a:r>
          </a:p>
          <a:p>
            <a:pPr algn="just">
              <a:lnSpc>
                <a:spcPct val="100000"/>
              </a:lnSpc>
            </a:pP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С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ним фотографировались Михаил Горбачев, Мстислав Ростропович, Евгений Евтушенко и многие другие. </a:t>
            </a:r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Вечный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студент восседает на стопке с книгами, он поглощен занятиями, и даже в отчаянии схватился за голову. «Ночь перед экзаменом» вот, что символизирует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этот памятник студенту. 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89" y="952500"/>
            <a:ext cx="3383093" cy="380210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986" y="3711189"/>
            <a:ext cx="2678809" cy="268961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4181752" y="196334"/>
            <a:ext cx="47812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Памятники в городах России</a:t>
            </a:r>
            <a:endParaRPr lang="ru-RU" sz="2400" b="1" i="1" dirty="0">
              <a:solidFill>
                <a:schemeClr val="accent6">
                  <a:lumMod val="75000"/>
                </a:schemeClr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05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22" y="352425"/>
            <a:ext cx="5641928" cy="375761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6315075" y="285750"/>
            <a:ext cx="5400675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«Сердце губернии» </a:t>
            </a:r>
            <a:endParaRPr lang="ru-RU" sz="2000" b="1" dirty="0" smtClean="0">
              <a:solidFill>
                <a:schemeClr val="accent6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algn="just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- памятник создан в соавторстве с братом Андреем Щербаковым и установлен в центре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Саратова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к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410 летию города (23.08.2000 г.) </a:t>
            </a:r>
            <a:endParaRPr lang="ru-RU" sz="2000" b="1" dirty="0" smtClean="0">
              <a:solidFill>
                <a:schemeClr val="bg2">
                  <a:lumMod val="25000"/>
                </a:schemeClr>
              </a:solidFill>
              <a:latin typeface="Candara" panose="020E0502030303020204" pitchFamily="34" charset="0"/>
            </a:endParaRPr>
          </a:p>
          <a:p>
            <a:pPr algn="just"/>
            <a:endParaRPr lang="ru-RU" sz="2000" b="1" dirty="0">
              <a:solidFill>
                <a:schemeClr val="bg2">
                  <a:lumMod val="25000"/>
                </a:schemeClr>
              </a:solidFill>
              <a:latin typeface="Candara" panose="020E0502030303020204" pitchFamily="34" charset="0"/>
            </a:endParaRPr>
          </a:p>
          <a:p>
            <a:pPr algn="just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Памятник выполнен в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стиле «современная пластика», который довольно редко встречается на постсоветском пространстве. Иногда памятнику даже приписывают элементы псевдоабстракции. </a:t>
            </a:r>
            <a:endParaRPr lang="ru-RU" sz="2000" b="1" dirty="0" smtClean="0">
              <a:solidFill>
                <a:schemeClr val="bg2">
                  <a:lumMod val="25000"/>
                </a:schemeClr>
              </a:solidFill>
              <a:latin typeface="Candara" panose="020E0502030303020204" pitchFamily="34" charset="0"/>
            </a:endParaRPr>
          </a:p>
          <a:p>
            <a:pPr algn="just"/>
            <a:endParaRPr lang="ru-RU" sz="2000" b="1" dirty="0">
              <a:solidFill>
                <a:schemeClr val="bg2">
                  <a:lumMod val="25000"/>
                </a:schemeClr>
              </a:solidFill>
              <a:latin typeface="Candara" panose="020E0502030303020204" pitchFamily="34" charset="0"/>
            </a:endParaRPr>
          </a:p>
          <a:p>
            <a:pPr algn="just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По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замыслу скульпторов фигура изображает человеческое сердце, слившееся с мотором, олицетворяя тем самым движущую силу губернии,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сосредоточенную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в административных зданиях, окружающих сердце. Такое сочетание символизирует непреодолимую мощь губернии, которая бурлит в каждом ее жителе.</a:t>
            </a:r>
            <a:endParaRPr lang="ru-RU" sz="2000" b="1" dirty="0" smtClean="0">
              <a:solidFill>
                <a:schemeClr val="bg2">
                  <a:lumMod val="25000"/>
                </a:schemeClr>
              </a:solidFill>
              <a:latin typeface="Candara" panose="020E0502030303020204" pitchFamily="34" charset="0"/>
            </a:endParaRPr>
          </a:p>
          <a:p>
            <a:endParaRPr lang="ru-RU" sz="2000" b="1" dirty="0">
              <a:solidFill>
                <a:schemeClr val="bg2">
                  <a:lumMod val="25000"/>
                </a:schemeClr>
              </a:solidFill>
              <a:latin typeface="Candara" panose="020E0502030303020204" pitchFamily="34" charset="0"/>
            </a:endParaRPr>
          </a:p>
          <a:p>
            <a:endParaRPr lang="ru-RU" sz="2000" b="1" dirty="0" smtClean="0">
              <a:solidFill>
                <a:schemeClr val="bg2">
                  <a:lumMod val="25000"/>
                </a:schemeClr>
              </a:solidFill>
              <a:latin typeface="Candara" panose="020E0502030303020204" pitchFamily="34" charset="0"/>
            </a:endParaRPr>
          </a:p>
          <a:p>
            <a:endParaRPr lang="ru-RU" sz="2000" b="1" dirty="0">
              <a:solidFill>
                <a:schemeClr val="bg2">
                  <a:lumMod val="2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080" y="3919535"/>
            <a:ext cx="3805717" cy="253841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83071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3000"/>
            <a:lum/>
          </a:blip>
          <a:srcRect/>
          <a:stretch>
            <a:fillRect t="-56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50928" y="262549"/>
            <a:ext cx="9663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800725" y="790575"/>
            <a:ext cx="571500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</a:rPr>
              <a:t>Скульптурная композиция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«Конёк-горбунок»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</a:rPr>
              <a:t>появилась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</a:rPr>
              <a:t>у здания Астраханского ТЮЗа в 2008 году. </a:t>
            </a:r>
            <a:endParaRPr lang="ru-RU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andara" pitchFamily="34" charset="0"/>
            </a:endParaRPr>
          </a:p>
          <a:p>
            <a:pPr algn="just"/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</a:rPr>
              <a:t>Вес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</a:rPr>
              <a:t>бронзовой скульптуры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</a:rPr>
              <a:t>составляет около 700 кг., а высота – 2,2 метра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</a:rPr>
              <a:t>.</a:t>
            </a:r>
          </a:p>
          <a:p>
            <a:pPr algn="just"/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Candara" pitchFamily="34" charset="0"/>
            </a:endParaRPr>
          </a:p>
          <a:p>
            <a:pPr algn="just"/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</a:rPr>
              <a:t>Среди астраханцев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</a:rPr>
              <a:t>существует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</a:rPr>
              <a:t>поверье, что если загадать желание и потереть Конька-Горбунка за уши, то оно непременно сбудется.</a:t>
            </a:r>
          </a:p>
          <a:p>
            <a:pPr algn="just"/>
            <a:endParaRPr lang="ru-RU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andara" pitchFamily="34" charset="0"/>
            </a:endParaRPr>
          </a:p>
          <a:p>
            <a:pPr algn="just"/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 pitchFamily="34" charset="0"/>
              </a:rPr>
              <a:t>Герои сказки Петра Ершова словно на мгновение застыли в тот самый момент, когда Конек-горбунок говорит Иванушке «Вот уж есть чему дивиться! Тут лежит перо Жар-птицы, Но для счастья своего не бери себе его. Много, много непокою Принесет оно с собою».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Candara" pitchFamily="34" charset="0"/>
            </a:endParaRPr>
          </a:p>
        </p:txBody>
      </p:sp>
      <p:pic>
        <p:nvPicPr>
          <p:cNvPr id="2050" name="Picture 2" descr="C:\Users\sotrudnik\Desktop\Сергей Щербаков 30.04.1959\Конёк -горбуно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585714"/>
            <a:ext cx="4913727" cy="58627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67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2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915025" y="1371599"/>
            <a:ext cx="8248083" cy="1520737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000" b="1" i="1" dirty="0" smtClean="0">
                <a:solidFill>
                  <a:srgbClr val="584300"/>
                </a:solidFill>
              </a:rPr>
              <a:t/>
            </a:r>
            <a:br>
              <a:rPr lang="ru-RU" sz="2000" b="1" i="1" dirty="0" smtClean="0">
                <a:solidFill>
                  <a:srgbClr val="584300"/>
                </a:solidFill>
              </a:rPr>
            </a:br>
            <a:r>
              <a:rPr lang="ru-RU" sz="2000" b="1" i="1" dirty="0">
                <a:solidFill>
                  <a:srgbClr val="584300"/>
                </a:solidFill>
              </a:rPr>
              <a:t/>
            </a:r>
            <a:br>
              <a:rPr lang="ru-RU" sz="2000" b="1" i="1" dirty="0">
                <a:solidFill>
                  <a:srgbClr val="584300"/>
                </a:solidFill>
              </a:rPr>
            </a:br>
            <a:r>
              <a:rPr lang="ru-RU" sz="2000" b="1" i="1" dirty="0" smtClean="0">
                <a:solidFill>
                  <a:srgbClr val="584300"/>
                </a:solidFill>
              </a:rPr>
              <a:t/>
            </a:r>
            <a:br>
              <a:rPr lang="ru-RU" sz="2000" b="1" i="1" dirty="0" smtClean="0">
                <a:solidFill>
                  <a:srgbClr val="584300"/>
                </a:solidFill>
              </a:rPr>
            </a:br>
            <a:r>
              <a:rPr lang="ru-RU" sz="2000" b="1" i="1" dirty="0">
                <a:solidFill>
                  <a:srgbClr val="584300"/>
                </a:solidFill>
              </a:rPr>
              <a:t/>
            </a:r>
            <a:br>
              <a:rPr lang="ru-RU" sz="2000" b="1" i="1" dirty="0">
                <a:solidFill>
                  <a:srgbClr val="584300"/>
                </a:solidFill>
              </a:rPr>
            </a:br>
            <a:r>
              <a:rPr lang="ru-RU" sz="2000" b="1" i="1" dirty="0" smtClean="0">
                <a:solidFill>
                  <a:srgbClr val="584300"/>
                </a:solidFill>
              </a:rPr>
              <a:t/>
            </a:r>
            <a:br>
              <a:rPr lang="ru-RU" sz="2000" b="1" i="1" dirty="0" smtClean="0">
                <a:solidFill>
                  <a:srgbClr val="584300"/>
                </a:solidFill>
              </a:rPr>
            </a:br>
            <a:r>
              <a:rPr lang="ru-RU" sz="2000" b="1" i="1" dirty="0">
                <a:solidFill>
                  <a:srgbClr val="584300"/>
                </a:solidFill>
              </a:rPr>
              <a:t/>
            </a:r>
            <a:br>
              <a:rPr lang="ru-RU" sz="2000" b="1" i="1" dirty="0">
                <a:solidFill>
                  <a:srgbClr val="584300"/>
                </a:solidFill>
              </a:rPr>
            </a:br>
            <a:r>
              <a:rPr lang="ru-RU" sz="2000" b="1" i="1" dirty="0" smtClean="0">
                <a:solidFill>
                  <a:srgbClr val="584300"/>
                </a:solidFill>
              </a:rPr>
              <a:t/>
            </a:r>
            <a:br>
              <a:rPr lang="ru-RU" sz="2000" b="1" i="1" dirty="0" smtClean="0">
                <a:solidFill>
                  <a:srgbClr val="584300"/>
                </a:solidFill>
              </a:rPr>
            </a:br>
            <a:r>
              <a:rPr lang="ru-RU" sz="2000" b="1" i="1" dirty="0">
                <a:solidFill>
                  <a:srgbClr val="584300"/>
                </a:solidFill>
              </a:rPr>
              <a:t/>
            </a:r>
            <a:br>
              <a:rPr lang="ru-RU" sz="2000" b="1" i="1" dirty="0">
                <a:solidFill>
                  <a:srgbClr val="584300"/>
                </a:solidFill>
              </a:rPr>
            </a:br>
            <a:r>
              <a:rPr lang="ru-RU" sz="2000" b="1" i="1" dirty="0" smtClean="0">
                <a:solidFill>
                  <a:srgbClr val="584300"/>
                </a:solidFill>
              </a:rPr>
              <a:t/>
            </a:r>
            <a:br>
              <a:rPr lang="ru-RU" sz="2000" b="1" i="1" dirty="0" smtClean="0">
                <a:solidFill>
                  <a:srgbClr val="584300"/>
                </a:solidFill>
              </a:rPr>
            </a:br>
            <a:r>
              <a:rPr lang="ru-RU" sz="2000" b="1" i="1" dirty="0">
                <a:solidFill>
                  <a:srgbClr val="584300"/>
                </a:solidFill>
              </a:rPr>
              <a:t/>
            </a:r>
            <a:br>
              <a:rPr lang="ru-RU" sz="2000" b="1" i="1" dirty="0">
                <a:solidFill>
                  <a:srgbClr val="584300"/>
                </a:solidFill>
              </a:rPr>
            </a:br>
            <a:r>
              <a:rPr lang="ru-RU" sz="2000" b="1" i="1" dirty="0" smtClean="0">
                <a:solidFill>
                  <a:srgbClr val="584300"/>
                </a:solidFill>
              </a:rPr>
              <a:t/>
            </a:r>
            <a:br>
              <a:rPr lang="ru-RU" sz="2000" b="1" i="1" dirty="0" smtClean="0">
                <a:solidFill>
                  <a:srgbClr val="584300"/>
                </a:solidFill>
              </a:rPr>
            </a:br>
            <a:r>
              <a:rPr lang="ru-RU" sz="2000" b="1" i="1" dirty="0">
                <a:solidFill>
                  <a:srgbClr val="584300"/>
                </a:solidFill>
              </a:rPr>
              <a:t/>
            </a:r>
            <a:br>
              <a:rPr lang="ru-RU" sz="2000" b="1" i="1" dirty="0">
                <a:solidFill>
                  <a:srgbClr val="584300"/>
                </a:solidFill>
              </a:rPr>
            </a:br>
            <a:r>
              <a:rPr lang="ru-RU" sz="2000" b="1" i="1" dirty="0" smtClean="0">
                <a:solidFill>
                  <a:srgbClr val="584300"/>
                </a:solidFill>
              </a:rPr>
              <a:t/>
            </a:r>
            <a:br>
              <a:rPr lang="ru-RU" sz="2000" b="1" i="1" dirty="0" smtClean="0">
                <a:solidFill>
                  <a:srgbClr val="584300"/>
                </a:solidFill>
              </a:rPr>
            </a:br>
            <a:r>
              <a:rPr lang="ru-RU" sz="2200" b="1" i="1" dirty="0">
                <a:solidFill>
                  <a:srgbClr val="4C3A00"/>
                </a:solidFill>
                <a:latin typeface="Bahnschrift SemiCondensed" panose="020B0502040204020203" pitchFamily="34" charset="0"/>
              </a:rPr>
              <a:t/>
            </a:r>
            <a:br>
              <a:rPr lang="ru-RU" sz="2200" b="1" i="1" dirty="0">
                <a:solidFill>
                  <a:srgbClr val="4C3A00"/>
                </a:solidFill>
                <a:latin typeface="Bahnschrift SemiCondensed" panose="020B0502040204020203" pitchFamily="34" charset="0"/>
              </a:rPr>
            </a:br>
            <a:r>
              <a:rPr lang="ru-RU" sz="2200" b="1" i="1" dirty="0" smtClean="0">
                <a:solidFill>
                  <a:srgbClr val="4C3A00"/>
                </a:solidFill>
                <a:latin typeface="Bahnschrift SemiCondensed" panose="020B0502040204020203" pitchFamily="34" charset="0"/>
              </a:rPr>
              <a:t/>
            </a:r>
            <a:br>
              <a:rPr lang="ru-RU" sz="2200" b="1" i="1" dirty="0" smtClean="0">
                <a:solidFill>
                  <a:srgbClr val="4C3A00"/>
                </a:solidFill>
                <a:latin typeface="Bahnschrift SemiCondensed" panose="020B0502040204020203" pitchFamily="34" charset="0"/>
              </a:rPr>
            </a:br>
            <a:r>
              <a:rPr lang="ru-RU" sz="2200" b="1" i="1" dirty="0">
                <a:solidFill>
                  <a:srgbClr val="4C3A00"/>
                </a:solidFill>
                <a:latin typeface="Bahnschrift SemiCondensed" panose="020B0502040204020203" pitchFamily="34" charset="0"/>
              </a:rPr>
              <a:t/>
            </a:r>
            <a:br>
              <a:rPr lang="ru-RU" sz="2200" b="1" i="1" dirty="0">
                <a:solidFill>
                  <a:srgbClr val="4C3A00"/>
                </a:solidFill>
                <a:latin typeface="Bahnschrift SemiCondensed" panose="020B0502040204020203" pitchFamily="34" charset="0"/>
              </a:rPr>
            </a:br>
            <a:r>
              <a:rPr lang="ru-RU" sz="2200" b="1" i="1" dirty="0" smtClean="0">
                <a:solidFill>
                  <a:srgbClr val="4C3A00"/>
                </a:solidFill>
                <a:latin typeface="Bahnschrift SemiCondensed" panose="020B0502040204020203" pitchFamily="34" charset="0"/>
              </a:rPr>
              <a:t/>
            </a:r>
            <a:br>
              <a:rPr lang="ru-RU" sz="2200" b="1" i="1" dirty="0" smtClean="0">
                <a:solidFill>
                  <a:srgbClr val="4C3A00"/>
                </a:solidFill>
                <a:latin typeface="Bahnschrift SemiCondensed" panose="020B0502040204020203" pitchFamily="34" charset="0"/>
              </a:rPr>
            </a:br>
            <a:r>
              <a:rPr lang="ru-RU" sz="2200" b="1" i="1" dirty="0">
                <a:solidFill>
                  <a:srgbClr val="4C3A00"/>
                </a:solidFill>
                <a:latin typeface="Bahnschrift SemiCondensed" panose="020B0502040204020203" pitchFamily="34" charset="0"/>
              </a:rPr>
              <a:t/>
            </a:r>
            <a:br>
              <a:rPr lang="ru-RU" sz="2200" b="1" i="1" dirty="0">
                <a:solidFill>
                  <a:srgbClr val="4C3A00"/>
                </a:solidFill>
                <a:latin typeface="Bahnschrift SemiCondensed" panose="020B0502040204020203" pitchFamily="34" charset="0"/>
              </a:rPr>
            </a:br>
            <a:r>
              <a:rPr lang="ru-RU" sz="2200" b="1" i="1" dirty="0" smtClean="0">
                <a:solidFill>
                  <a:srgbClr val="4C3A00"/>
                </a:solidFill>
                <a:latin typeface="Bahnschrift SemiCondensed" panose="020B0502040204020203" pitchFamily="34" charset="0"/>
              </a:rPr>
              <a:t/>
            </a:r>
            <a:br>
              <a:rPr lang="ru-RU" sz="2200" b="1" i="1" dirty="0" smtClean="0">
                <a:solidFill>
                  <a:srgbClr val="4C3A00"/>
                </a:solidFill>
                <a:latin typeface="Bahnschrift SemiCondensed" panose="020B0502040204020203" pitchFamily="34" charset="0"/>
              </a:rPr>
            </a:b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12077" y="291831"/>
            <a:ext cx="7587574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Сергей Александрович Щербаков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родился в 30.04.1959 года в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Саратове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в простой рабочей семье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.</a:t>
            </a:r>
          </a:p>
          <a:p>
            <a:pPr algn="just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В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1987 году окончил Ленинградское художественно-промышленное училище им. В. И. Мухиной. </a:t>
            </a:r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  <a:p>
            <a:pPr algn="just"/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  <a:p>
            <a:pPr algn="just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С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1987 года живёт и работает в городе Волжском. В 1991 году принят в Союз художников России. </a:t>
            </a:r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  <a:p>
            <a:pPr algn="just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В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40 лет Сергей Щербаков получил звание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Заслуженного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художника России.</a:t>
            </a:r>
          </a:p>
          <a:p>
            <a:pPr algn="just"/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  <a:p>
            <a:pPr algn="just"/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Начал свой творческий путь на рубеже 80-90-х годов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20 века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. Автор скульптур, установленных не только в Волгограде, но и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в Берлине,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Лондоне, Саратове,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Астрахани, Камышине, Волжском.</a:t>
            </a:r>
          </a:p>
          <a:p>
            <a:pPr algn="just"/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  <a:p>
            <a:pPr algn="just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Его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работы находятся в коллекциях Русского музея, Третьяковской галереи, музея современного искусства Зураба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Церетели,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в коллекциях английской королевы, герцога Кентского, в частных собраниях коллекционеров Англии, ФРГ, Франции, Голландии, США, Китая,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Австрии, Испании и Италии. </a:t>
            </a:r>
          </a:p>
          <a:p>
            <a:pPr algn="just"/>
            <a:endParaRPr lang="ru-RU" sz="2000" b="1" dirty="0" smtClean="0">
              <a:latin typeface="Candara" pitchFamily="34" charset="0"/>
            </a:endParaRPr>
          </a:p>
          <a:p>
            <a:endParaRPr lang="ru-RU" dirty="0"/>
          </a:p>
        </p:txBody>
      </p:sp>
      <p:pic>
        <p:nvPicPr>
          <p:cNvPr id="4098" name="Picture 2" descr="C:\Users\sotrudnik\Desktop\лиц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41" y="423694"/>
            <a:ext cx="3826370" cy="571446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83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 t="-32000" b="-8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forums-su.com/download/file.php?id=2585782&amp;mode=view/%D1%81%D0%BA%D0%B0%D0%BD%D0%B8%D1%80%D0%BE%D0%B2%D0%B0%D0%BD%D0%B8%D0%B50130.jpg"/>
          <p:cNvSpPr>
            <a:spLocks noChangeAspect="1" noChangeArrowheads="1"/>
          </p:cNvSpPr>
          <p:nvPr/>
        </p:nvSpPr>
        <p:spPr bwMode="auto">
          <a:xfrm>
            <a:off x="173682" y="8187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" name="AutoShape 4" descr="https://forums-su.com/download/file.php?id=2585782&amp;mode=view/%D1%81%D0%BA%D0%B0%D0%BD%D0%B8%D1%80%D0%BE%D0%B2%D0%B0%D0%BD%D0%B8%D0%B501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AutoShape 6" descr="https://forums-su.com/download/file.php?id=2585782&amp;mode=view/%D1%81%D0%BA%D0%B0%D0%BD%D0%B8%D1%80%D0%BE%D0%B2%D0%B0%D0%BD%D0%B8%D0%B5013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AutoShape 8" descr="mailbox://C:/Users/sotrudnik/AppData/Roaming/Thunderbird/Profiles/p216n10s.default/Mail/mailserv.vstu.ru/Inbox?number=19115886&amp;part=1.5&amp;type=image/jpeg&amp;filename=%D0%B3%D1%80%D0%B8%D0%B3%D0%BE%D1%80%D1%8C%D0%B5%D0%B2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AutoShape 10" descr="mailbox://C:/Users/sotrudnik/AppData/Roaming/Thunderbird/Profiles/p216n10s.default/Mail/mailserv.vstu.ru/Inbox?number=19115886&amp;part=1.5&amp;type=image/jpeg&amp;filename=%D0%B3%D1%80%D0%B8%D0%B3%D0%BE%D1%80%D1%8C%D0%B5%D0%B21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62500" y="4267200"/>
            <a:ext cx="442912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Бюст Алексею Маресьеву установлен (2020г.) также в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поселке Пятиморск Калачевского района на территории парка Истории государства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российского.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</p:txBody>
      </p:sp>
      <p:pic>
        <p:nvPicPr>
          <p:cNvPr id="3074" name="Picture 2" descr="C:\Users\sotrudnik\Desktop\бюст маресьев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75" y="2466974"/>
            <a:ext cx="2362200" cy="421005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67275" y="742105"/>
            <a:ext cx="68770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Бронзовый памятник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легендарному летчику-асу, Герою Советского Союза Алексею Маресьеву  открыт 20.05.2006 года, на родине Героя - в городе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Камышине.</a:t>
            </a:r>
          </a:p>
          <a:p>
            <a:pPr algn="just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И по праву стал символом этого города.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</p:txBody>
      </p:sp>
      <p:pic>
        <p:nvPicPr>
          <p:cNvPr id="3075" name="Picture 3" descr="C:\Users\sotrudnik\Desktop\Маресьев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4" y="617538"/>
            <a:ext cx="3873501" cy="582612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01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 t="-13000" b="-7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forums-su.com/download/file.php?id=2585782&amp;mode=view/%D1%81%D0%BA%D0%B0%D0%BD%D0%B8%D1%80%D0%BE%D0%B2%D0%B0%D0%BD%D0%B8%D0%B50130.jpg"/>
          <p:cNvSpPr>
            <a:spLocks noChangeAspect="1" noChangeArrowheads="1"/>
          </p:cNvSpPr>
          <p:nvPr/>
        </p:nvSpPr>
        <p:spPr bwMode="auto">
          <a:xfrm>
            <a:off x="173682" y="8187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" name="AutoShape 4" descr="https://forums-su.com/download/file.php?id=2585782&amp;mode=view/%D1%81%D0%BA%D0%B0%D0%BD%D0%B8%D1%80%D0%BE%D0%B2%D0%B0%D0%BD%D0%B8%D0%B501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AutoShape 6" descr="https://forums-su.com/download/file.php?id=2585782&amp;mode=view/%D1%81%D0%BA%D0%B0%D0%BD%D0%B8%D1%80%D0%BE%D0%B2%D0%B0%D0%BD%D0%B8%D0%B5013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AutoShape 8" descr="mailbox://C:/Users/sotrudnik/AppData/Roaming/Thunderbird/Profiles/p216n10s.default/Mail/mailserv.vstu.ru/Inbox?number=19115886&amp;part=1.5&amp;type=image/jpeg&amp;filename=%D0%B3%D1%80%D0%B8%D0%B3%D0%BE%D1%80%D1%8C%D0%B5%D0%B2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AutoShape 10" descr="mailbox://C:/Users/sotrudnik/AppData/Roaming/Thunderbird/Profiles/p216n10s.default/Mail/mailserv.vstu.ru/Inbox?number=19115886&amp;part=1.5&amp;type=image/jpeg&amp;filename=%D0%B3%D1%80%D0%B8%D0%B3%D0%BE%D1%80%D1%8C%D0%B5%D0%B21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12776" y="465138"/>
            <a:ext cx="70739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Памятник 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«Жертвам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незаконных политических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репрессий»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совместный проект с Александром </a:t>
            </a:r>
            <a:r>
              <a:rPr lang="ru-RU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Кияненко</a:t>
            </a:r>
            <a:r>
              <a:rPr lang="ru-RU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 -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был открыт 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в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городе Волжском 30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октября 2001 года. </a:t>
            </a:r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  <a:p>
            <a:pPr algn="just"/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  <a:p>
            <a:pPr algn="just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Памятник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выполнен  в алых тонах. В металлическую конструкцию вставлены элементы мозаики. </a:t>
            </a:r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  <a:p>
            <a:pPr algn="just"/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  <a:p>
            <a:pPr algn="just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Композиция "символизирует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языки пламени жертвенного костра, в котором сгорают души людей".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 Три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фигуры олицетворяют собой боль и страдания осужденных.</a:t>
            </a:r>
          </a:p>
        </p:txBody>
      </p:sp>
      <p:pic>
        <p:nvPicPr>
          <p:cNvPr id="9218" name="Picture 2" descr="C:\Users\sotrudnik\Desktop\Сергей Щербаков 30.04.1959\Памятник узникам фашизма в Саратов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3367088"/>
            <a:ext cx="4425950" cy="295137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sotrudnik\Desktop\Сергей Щербаков 30.04.1959\Жертвам политических репрессий- 2001г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423" y="234274"/>
            <a:ext cx="3092452" cy="327341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00310" y="3507690"/>
            <a:ext cx="6229716" cy="3139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Памятник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« Малолетним узникам фашизма»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в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городе Саратове выполнен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в виде сердца, на вершине которого </a:t>
            </a:r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  <a:p>
            <a:pPr algn="just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установлены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обращённые в разные стороны света лица-маски. </a:t>
            </a:r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  <a:p>
            <a:pPr algn="just"/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  <a:p>
            <a:pPr algn="just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Надпись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на пьедестале памятника гласит: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"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Люди мира, на минуту встаньте". </a:t>
            </a:r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  <a:p>
            <a:pPr algn="just"/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  <a:p>
            <a:pPr algn="just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Открытие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памятника 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состоялось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22 июня 2003 года в Парке Победы на Соколовой горе.</a:t>
            </a:r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114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forums-su.com/download/file.php?id=2585782&amp;mode=view/%D1%81%D0%BA%D0%B0%D0%BD%D0%B8%D1%80%D0%BE%D0%B2%D0%B0%D0%BD%D0%B8%D0%B50130.jpg"/>
          <p:cNvSpPr>
            <a:spLocks noChangeAspect="1" noChangeArrowheads="1"/>
          </p:cNvSpPr>
          <p:nvPr/>
        </p:nvSpPr>
        <p:spPr bwMode="auto">
          <a:xfrm>
            <a:off x="173682" y="8187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" name="AutoShape 4" descr="https://forums-su.com/download/file.php?id=2585782&amp;mode=view/%D1%81%D0%BA%D0%B0%D0%BD%D0%B8%D1%80%D0%BE%D0%B2%D0%B0%D0%BD%D0%B8%D0%B501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AutoShape 6" descr="https://forums-su.com/download/file.php?id=2585782&amp;mode=view/%D1%81%D0%BA%D0%B0%D0%BD%D0%B8%D1%80%D0%BE%D0%B2%D0%B0%D0%BD%D0%B8%D0%B5013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AutoShape 8" descr="mailbox://C:/Users/sotrudnik/AppData/Roaming/Thunderbird/Profiles/p216n10s.default/Mail/mailserv.vstu.ru/Inbox?number=19115886&amp;part=1.5&amp;type=image/jpeg&amp;filename=%D0%B3%D1%80%D0%B8%D0%B3%D0%BE%D1%80%D1%8C%D0%B5%D0%B2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AutoShape 10" descr="mailbox://C:/Users/sotrudnik/AppData/Roaming/Thunderbird/Profiles/p216n10s.default/Mail/mailserv.vstu.ru/Inbox?number=19115886&amp;part=1.5&amp;type=image/jpeg&amp;filename=%D0%B3%D1%80%D0%B8%D0%B3%D0%BE%D1%80%D1%8C%D0%B5%D0%B21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57300" y="3162300"/>
            <a:ext cx="1011555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Скульптор Сергей Щербаков 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хочет видеть развитие в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нашем регионе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современного профессионального изобразительного искусства, а еще мечтает и добивается реализации красивой идеи – создания в Волгограде парка скульптуры. Это может быть как авторский проект, так и проект, в котором смогут разместиться произведения российских и зарубежных скульпторов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                                     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Candara" pitchFamily="34" charset="0"/>
              </a:rPr>
              <a:t>(информация и иллюстрации из открытых источников сети интернет)</a:t>
            </a:r>
          </a:p>
        </p:txBody>
      </p:sp>
    </p:spTree>
    <p:extLst>
      <p:ext uri="{BB962C8B-B14F-4D97-AF65-F5344CB8AC3E}">
        <p14:creationId xmlns:p14="http://schemas.microsoft.com/office/powerpoint/2010/main" val="395600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9125" y="371475"/>
            <a:ext cx="112014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Работы скульптора демонстрировались на республиканских выставках в Москве (1989, 1990), зональной выставке «Большая Волга» (Казань, 1991), персональных выставках «Черное яблоко» (Волжский, 1990 и Волгоград, 1992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), «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Возможная реальность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» (Волгоград, 2017). Персональной юбилейной выставке «В поисках мысли» (Волгоград,2019г.) и др.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/>
            </a:r>
            <a:b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</a:b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/>
            </a:r>
            <a:b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</a:b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За участие в художественных выставках и создание монументальных композиций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Сергей Щербаков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неоднократно награждался дипломами областных, российских и международных организаций.</a:t>
            </a:r>
            <a:b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</a:b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/>
            </a:r>
            <a:b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</a:b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Любимый материал автора - металл.  Его брат Андрей тоже скульптор, в соавторстве с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ним создан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ряд работ.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123" name="Picture 3" descr="C:\Users\sotrudnik\Desktop\Сергей Щербаков 30.04.1959\на выставк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3815670"/>
            <a:ext cx="4229100" cy="286135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otrudnik\Desktop\ffff8b76dd2c8392c7630ad8fc7df8970cdf3993_720_405_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3747128"/>
            <a:ext cx="5133975" cy="288786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58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94000" b="-9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8590" y="334977"/>
            <a:ext cx="8375209" cy="1355711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350" y="180975"/>
            <a:ext cx="1183546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«Скорбящая» </a:t>
            </a:r>
            <a:r>
              <a:rPr lang="ru-RU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- бетонный памятник, установленный </a:t>
            </a:r>
            <a:r>
              <a:rPr lang="ru-RU" b="1" dirty="0">
                <a:solidFill>
                  <a:schemeClr val="tx2"/>
                </a:solidFill>
                <a:latin typeface="Candara" panose="020E0502030303020204" pitchFamily="34" charset="0"/>
              </a:rPr>
              <a:t>на </a:t>
            </a:r>
            <a:r>
              <a:rPr lang="ru-RU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военно-мемориальном кладбище времён второй мировой войны у </a:t>
            </a:r>
            <a:r>
              <a:rPr lang="ru-RU" b="1" dirty="0">
                <a:solidFill>
                  <a:schemeClr val="tx2"/>
                </a:solidFill>
                <a:latin typeface="Candara" panose="020E0502030303020204" pitchFamily="34" charset="0"/>
              </a:rPr>
              <a:t>села Россошки близ </a:t>
            </a:r>
            <a:r>
              <a:rPr lang="ru-RU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Волгограда (1997г.). </a:t>
            </a:r>
            <a:r>
              <a:rPr lang="ru-RU" b="1" dirty="0">
                <a:solidFill>
                  <a:schemeClr val="tx2"/>
                </a:solidFill>
                <a:latin typeface="Candara" panose="020E0502030303020204" pitchFamily="34" charset="0"/>
              </a:rPr>
              <a:t>Это почти архитектурное сооружение, напоминающее абрисом своим часовню, </a:t>
            </a:r>
            <a:r>
              <a:rPr lang="ru-RU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и </a:t>
            </a:r>
            <a:r>
              <a:rPr lang="ru-RU" b="1" dirty="0">
                <a:solidFill>
                  <a:schemeClr val="tx2"/>
                </a:solidFill>
                <a:latin typeface="Candara" panose="020E0502030303020204" pitchFamily="34" charset="0"/>
              </a:rPr>
              <a:t>одновременно женскую фигуру со склоненной головой, в высоко поднятых руках которой колокол, замолчавший навеки.</a:t>
            </a:r>
          </a:p>
          <a:p>
            <a:pPr algn="just"/>
            <a:endParaRPr lang="ru-RU" b="1" dirty="0" smtClean="0">
              <a:solidFill>
                <a:schemeClr val="tx2"/>
              </a:solidFill>
              <a:latin typeface="Candara" panose="020E0502030303020204" pitchFamily="34" charset="0"/>
            </a:endParaRPr>
          </a:p>
          <a:p>
            <a:pPr algn="just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"Скорбящая»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,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ru-RU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с одобрения королевы, была установлена и </a:t>
            </a:r>
            <a:r>
              <a:rPr lang="ru-RU" b="1" dirty="0">
                <a:solidFill>
                  <a:schemeClr val="tx2"/>
                </a:solidFill>
                <a:latin typeface="Candara" panose="020E0502030303020204" pitchFamily="34" charset="0"/>
              </a:rPr>
              <a:t>на территории парка Имперского военного музея в </a:t>
            </a:r>
            <a:r>
              <a:rPr lang="ru-RU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Лондоне (1999г.), </a:t>
            </a:r>
            <a:r>
              <a:rPr lang="ru-RU" b="1" dirty="0">
                <a:solidFill>
                  <a:schemeClr val="tx2"/>
                </a:solidFill>
                <a:latin typeface="Candara" panose="020E0502030303020204" pitchFamily="34" charset="0"/>
              </a:rPr>
              <a:t>как </a:t>
            </a:r>
            <a:r>
              <a:rPr lang="ru-RU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памятник </a:t>
            </a:r>
            <a:r>
              <a:rPr lang="ru-RU" b="1" dirty="0">
                <a:solidFill>
                  <a:schemeClr val="tx2"/>
                </a:solidFill>
                <a:latin typeface="Candara" panose="020E0502030303020204" pitchFamily="34" charset="0"/>
              </a:rPr>
              <a:t>советским воинам и гражданам, погибшим во Второй мировой войне, и напоминание о духе сотрудничества наших народов, объединившихся на борьбу с фашизмом. </a:t>
            </a:r>
            <a:r>
              <a:rPr lang="ru-RU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Щербаков </a:t>
            </a:r>
            <a:r>
              <a:rPr lang="ru-RU" b="1" dirty="0">
                <a:solidFill>
                  <a:schemeClr val="tx2"/>
                </a:solidFill>
                <a:latin typeface="Candara" panose="020E0502030303020204" pitchFamily="34" charset="0"/>
              </a:rPr>
              <a:t>первый русский скульптор, установивший памятник в Лондоне. </a:t>
            </a:r>
            <a:endParaRPr lang="ru-RU" b="1" dirty="0" smtClean="0">
              <a:solidFill>
                <a:schemeClr val="tx2"/>
              </a:solidFill>
              <a:latin typeface="Candara" panose="020E0502030303020204" pitchFamily="34" charset="0"/>
            </a:endParaRPr>
          </a:p>
          <a:p>
            <a:pPr algn="just"/>
            <a:r>
              <a:rPr lang="ru-RU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А в  </a:t>
            </a:r>
            <a:r>
              <a:rPr lang="ru-RU" b="1" dirty="0">
                <a:solidFill>
                  <a:schemeClr val="tx2"/>
                </a:solidFill>
                <a:latin typeface="Candara" panose="020E0502030303020204" pitchFamily="34" charset="0"/>
              </a:rPr>
              <a:t>2001 году – </a:t>
            </a:r>
            <a:r>
              <a:rPr lang="ru-RU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«Скорбящая» установлена в Германии.</a:t>
            </a:r>
          </a:p>
          <a:p>
            <a:pPr algn="just"/>
            <a:endParaRPr lang="ru-RU" b="1" dirty="0">
              <a:solidFill>
                <a:schemeClr val="tx2"/>
              </a:solidFill>
              <a:latin typeface="Candara" panose="020E0502030303020204" pitchFamily="34" charset="0"/>
            </a:endParaRPr>
          </a:p>
          <a:p>
            <a:pPr algn="just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«Молчащий колокол» </a:t>
            </a:r>
            <a:r>
              <a:rPr lang="ru-RU" b="1" dirty="0">
                <a:solidFill>
                  <a:schemeClr val="tx2"/>
                </a:solidFill>
                <a:latin typeface="Candara" panose="020E0502030303020204" pitchFamily="34" charset="0"/>
              </a:rPr>
              <a:t>установлен на Соколовой горе в </a:t>
            </a:r>
            <a:r>
              <a:rPr lang="ru-RU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Парке </a:t>
            </a:r>
            <a:r>
              <a:rPr lang="ru-RU" b="1" dirty="0">
                <a:solidFill>
                  <a:schemeClr val="tx2"/>
                </a:solidFill>
                <a:latin typeface="Candara" panose="020E0502030303020204" pitchFamily="34" charset="0"/>
              </a:rPr>
              <a:t>Побед г. </a:t>
            </a:r>
            <a:r>
              <a:rPr lang="ru-RU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Саратова (9.05.2000г.). </a:t>
            </a:r>
            <a:r>
              <a:rPr lang="ru-RU" b="1" dirty="0">
                <a:solidFill>
                  <a:schemeClr val="tx2"/>
                </a:solidFill>
                <a:latin typeface="Candara" panose="020E0502030303020204" pitchFamily="34" charset="0"/>
              </a:rPr>
              <a:t>В память </a:t>
            </a:r>
            <a:r>
              <a:rPr lang="ru-RU" b="1" dirty="0" smtClean="0">
                <a:solidFill>
                  <a:schemeClr val="tx2"/>
                </a:solidFill>
                <a:latin typeface="Candara" panose="020E0502030303020204" pitchFamily="34" charset="0"/>
              </a:rPr>
              <a:t>о земляках</a:t>
            </a:r>
            <a:r>
              <a:rPr lang="ru-RU" b="1" dirty="0">
                <a:solidFill>
                  <a:schemeClr val="tx2"/>
                </a:solidFill>
                <a:latin typeface="Candara" panose="020E0502030303020204" pitchFamily="34" charset="0"/>
              </a:rPr>
              <a:t>, погибших и принимавших участие в локальных войнах и конфликтах, На мраморной плите высечены слова: «...Застыли слезы тех, кто плачет на Руси. Умолк и колокол».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235" y="4234400"/>
            <a:ext cx="2019302" cy="270397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04" y="4276121"/>
            <a:ext cx="3341914" cy="250643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Прямоугольник 7"/>
          <p:cNvSpPr/>
          <p:nvPr/>
        </p:nvSpPr>
        <p:spPr>
          <a:xfrm rot="10800000" flipV="1">
            <a:off x="7800975" y="3148371"/>
            <a:ext cx="419841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Candara" panose="020E0502030303020204" pitchFamily="34" charset="0"/>
              </a:rPr>
              <a:t>          </a:t>
            </a:r>
          </a:p>
          <a:p>
            <a:r>
              <a:rPr lang="ru-RU" sz="1400" b="1" dirty="0">
                <a:latin typeface="Candara" panose="020E0502030303020204" pitchFamily="34" charset="0"/>
              </a:rPr>
              <a:t> </a:t>
            </a:r>
            <a:r>
              <a:rPr lang="ru-RU" sz="1400" b="1" dirty="0" smtClean="0">
                <a:latin typeface="Candara" panose="020E0502030303020204" pitchFamily="34" charset="0"/>
              </a:rPr>
              <a:t>       </a:t>
            </a:r>
          </a:p>
          <a:p>
            <a:r>
              <a:rPr lang="ru-RU" sz="1400" b="1" dirty="0">
                <a:latin typeface="Candara" panose="020E0502030303020204" pitchFamily="34" charset="0"/>
              </a:rPr>
              <a:t> </a:t>
            </a:r>
            <a:r>
              <a:rPr lang="ru-RU" sz="1400" b="1" dirty="0" smtClean="0">
                <a:latin typeface="Candara" panose="020E0502030303020204" pitchFamily="34" charset="0"/>
              </a:rPr>
              <a:t>            </a:t>
            </a:r>
          </a:p>
          <a:p>
            <a:endParaRPr lang="ru-RU" sz="1200" b="1" dirty="0">
              <a:latin typeface="Candara" panose="020E0502030303020204" pitchFamily="34" charset="0"/>
            </a:endParaRPr>
          </a:p>
          <a:p>
            <a:r>
              <a:rPr lang="ru-RU" sz="1200" b="1" dirty="0" smtClean="0">
                <a:latin typeface="Candara" panose="020E0502030303020204" pitchFamily="34" charset="0"/>
              </a:rPr>
              <a:t>           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Монумент «Молчащий колокол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»,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Саратов </a:t>
            </a:r>
            <a:endParaRPr lang="ru-RU" sz="1400" b="1" dirty="0">
              <a:solidFill>
                <a:schemeClr val="accent6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8897" y="4192680"/>
            <a:ext cx="3453168" cy="258987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724399" y="3486150"/>
            <a:ext cx="24669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Candara" panose="020E0502030303020204" pitchFamily="34" charset="0"/>
              </a:rPr>
              <a:t>        </a:t>
            </a:r>
          </a:p>
          <a:p>
            <a:r>
              <a:rPr lang="ru-RU" sz="1200" b="1" dirty="0">
                <a:latin typeface="Candara" panose="020E0502030303020204" pitchFamily="34" charset="0"/>
              </a:rPr>
              <a:t> </a:t>
            </a:r>
            <a:r>
              <a:rPr lang="ru-RU" sz="1200" b="1" dirty="0" smtClean="0">
                <a:latin typeface="Candara" panose="020E0502030303020204" pitchFamily="34" charset="0"/>
              </a:rPr>
              <a:t>        </a:t>
            </a:r>
          </a:p>
          <a:p>
            <a:r>
              <a:rPr lang="ru-RU" sz="1200" b="1" dirty="0">
                <a:latin typeface="Candara" panose="020E0502030303020204" pitchFamily="34" charset="0"/>
              </a:rPr>
              <a:t> </a:t>
            </a:r>
            <a:r>
              <a:rPr lang="ru-RU" sz="1200" b="1" dirty="0" smtClean="0">
                <a:latin typeface="Candara" panose="020E0502030303020204" pitchFamily="34" charset="0"/>
              </a:rPr>
              <a:t>      </a:t>
            </a:r>
          </a:p>
          <a:p>
            <a:r>
              <a:rPr lang="ru-RU" sz="1200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   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«Скорбящая», Лондон </a:t>
            </a:r>
            <a:endParaRPr lang="ru-RU" sz="1400" b="1" dirty="0">
              <a:solidFill>
                <a:schemeClr val="accent6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0050" y="3717756"/>
            <a:ext cx="3467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b="1" dirty="0" smtClean="0">
              <a:latin typeface="Candara" panose="020E0502030303020204" pitchFamily="34" charset="0"/>
            </a:endParaRPr>
          </a:p>
          <a:p>
            <a:endParaRPr lang="ru-RU" sz="1400" b="1" dirty="0">
              <a:latin typeface="Candara" panose="020E0502030303020204" pitchFamily="34" charset="0"/>
            </a:endParaRPr>
          </a:p>
          <a:p>
            <a:r>
              <a:rPr lang="ru-RU" sz="1400" b="1" dirty="0" smtClean="0">
                <a:latin typeface="Candara" panose="020E0502030303020204" pitchFamily="34" charset="0"/>
              </a:rPr>
              <a:t>  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Мемориал «Скорбящая», с. Россошки </a:t>
            </a:r>
            <a:endParaRPr lang="ru-RU" sz="1400" b="1" dirty="0">
              <a:solidFill>
                <a:schemeClr val="accent6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60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8590" y="334977"/>
            <a:ext cx="8375209" cy="1355711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7800975" y="3148371"/>
            <a:ext cx="419841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Candara" panose="020E0502030303020204" pitchFamily="34" charset="0"/>
              </a:rPr>
              <a:t>          </a:t>
            </a:r>
          </a:p>
          <a:p>
            <a:r>
              <a:rPr lang="ru-RU" sz="1400" b="1" dirty="0">
                <a:latin typeface="Candara" panose="020E0502030303020204" pitchFamily="34" charset="0"/>
              </a:rPr>
              <a:t> </a:t>
            </a:r>
            <a:r>
              <a:rPr lang="ru-RU" sz="1400" b="1" dirty="0" smtClean="0">
                <a:latin typeface="Candara" panose="020E0502030303020204" pitchFamily="34" charset="0"/>
              </a:rPr>
              <a:t>       </a:t>
            </a:r>
          </a:p>
          <a:p>
            <a:r>
              <a:rPr lang="ru-RU" sz="1400" b="1" dirty="0">
                <a:latin typeface="Candara" panose="020E0502030303020204" pitchFamily="34" charset="0"/>
              </a:rPr>
              <a:t> </a:t>
            </a:r>
            <a:r>
              <a:rPr lang="ru-RU" sz="1400" b="1" dirty="0" smtClean="0">
                <a:latin typeface="Candara" panose="020E0502030303020204" pitchFamily="34" charset="0"/>
              </a:rPr>
              <a:t>            </a:t>
            </a:r>
          </a:p>
          <a:p>
            <a:endParaRPr lang="ru-RU" sz="1200" b="1" dirty="0">
              <a:latin typeface="Candara" panose="020E0502030303020204" pitchFamily="34" charset="0"/>
            </a:endParaRPr>
          </a:p>
          <a:p>
            <a:r>
              <a:rPr lang="ru-RU" sz="1200" b="1" dirty="0" smtClean="0">
                <a:latin typeface="Candara" panose="020E0502030303020204" pitchFamily="34" charset="0"/>
              </a:rPr>
              <a:t>            </a:t>
            </a:r>
            <a:endParaRPr lang="ru-RU" sz="1400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24399" y="3486150"/>
            <a:ext cx="24669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Candara" panose="020E0502030303020204" pitchFamily="34" charset="0"/>
              </a:rPr>
              <a:t>        </a:t>
            </a:r>
          </a:p>
          <a:p>
            <a:r>
              <a:rPr lang="ru-RU" sz="1200" b="1" dirty="0">
                <a:latin typeface="Candara" panose="020E0502030303020204" pitchFamily="34" charset="0"/>
              </a:rPr>
              <a:t> </a:t>
            </a:r>
            <a:r>
              <a:rPr lang="ru-RU" sz="1200" b="1" dirty="0" smtClean="0">
                <a:latin typeface="Candara" panose="020E0502030303020204" pitchFamily="34" charset="0"/>
              </a:rPr>
              <a:t>        </a:t>
            </a:r>
          </a:p>
          <a:p>
            <a:r>
              <a:rPr lang="ru-RU" sz="1200" b="1" dirty="0">
                <a:latin typeface="Candara" panose="020E0502030303020204" pitchFamily="34" charset="0"/>
              </a:rPr>
              <a:t> </a:t>
            </a:r>
            <a:r>
              <a:rPr lang="ru-RU" sz="1200" b="1" dirty="0" smtClean="0">
                <a:latin typeface="Candara" panose="020E0502030303020204" pitchFamily="34" charset="0"/>
              </a:rPr>
              <a:t>      </a:t>
            </a:r>
          </a:p>
          <a:p>
            <a:r>
              <a:rPr lang="ru-RU" sz="1200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    </a:t>
            </a:r>
            <a:endParaRPr lang="ru-RU" sz="1400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3" y="676019"/>
            <a:ext cx="2677567" cy="579310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200400" y="962024"/>
            <a:ext cx="85725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b="1" dirty="0" smtClean="0">
              <a:solidFill>
                <a:schemeClr val="accent6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algn="just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«Памятник Александру Невскому»</a:t>
            </a:r>
          </a:p>
          <a:p>
            <a:pPr algn="just"/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 algn="just"/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Князь Александр Невский, как считают исследователи, первым предложил возвести сторожевую крепость на Волге, из которой позднее образовался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город Царицын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. </a:t>
            </a:r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 algn="just"/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 algn="just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24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февраля 2007 года был установлен памятник новгородскому князю на площади Павших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борцов в Волгограде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. Памятник выполнен из бронзы, вместе с постаментом высота превышает 7 метров, вес – полторы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тонны.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 algn="just"/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pPr algn="just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Неподалеку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находится Новый экспериментальный театр и вновь возведённый Храм Александра Невского (Храм был построен в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Царицыне в начале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XX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века, после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чудесного спасения царя Александра III, чьим духовным покровителем и был князь Александр Невский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).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86754" y="167759"/>
            <a:ext cx="53062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Памятники в городе Волгограде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15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8590" y="334977"/>
            <a:ext cx="8375209" cy="1355711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7800975" y="3148371"/>
            <a:ext cx="419841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Candara" panose="020E0502030303020204" pitchFamily="34" charset="0"/>
              </a:rPr>
              <a:t>          </a:t>
            </a:r>
          </a:p>
          <a:p>
            <a:r>
              <a:rPr lang="ru-RU" sz="1400" b="1" dirty="0">
                <a:latin typeface="Candara" panose="020E0502030303020204" pitchFamily="34" charset="0"/>
              </a:rPr>
              <a:t> </a:t>
            </a:r>
            <a:r>
              <a:rPr lang="ru-RU" sz="1400" b="1" dirty="0" smtClean="0">
                <a:latin typeface="Candara" panose="020E0502030303020204" pitchFamily="34" charset="0"/>
              </a:rPr>
              <a:t>       </a:t>
            </a:r>
          </a:p>
          <a:p>
            <a:r>
              <a:rPr lang="ru-RU" sz="1400" b="1" dirty="0">
                <a:latin typeface="Candara" panose="020E0502030303020204" pitchFamily="34" charset="0"/>
              </a:rPr>
              <a:t> </a:t>
            </a:r>
            <a:r>
              <a:rPr lang="ru-RU" sz="1400" b="1" dirty="0" smtClean="0">
                <a:latin typeface="Candara" panose="020E0502030303020204" pitchFamily="34" charset="0"/>
              </a:rPr>
              <a:t>            </a:t>
            </a:r>
          </a:p>
          <a:p>
            <a:endParaRPr lang="ru-RU" sz="1200" b="1" dirty="0">
              <a:latin typeface="Candara" panose="020E0502030303020204" pitchFamily="34" charset="0"/>
            </a:endParaRPr>
          </a:p>
          <a:p>
            <a:r>
              <a:rPr lang="ru-RU" sz="1200" b="1" dirty="0" smtClean="0">
                <a:latin typeface="Candara" panose="020E0502030303020204" pitchFamily="34" charset="0"/>
              </a:rPr>
              <a:t>            </a:t>
            </a:r>
            <a:endParaRPr lang="ru-RU" sz="1400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24399" y="3486150"/>
            <a:ext cx="24669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Candara" panose="020E0502030303020204" pitchFamily="34" charset="0"/>
              </a:rPr>
              <a:t>        </a:t>
            </a:r>
          </a:p>
          <a:p>
            <a:r>
              <a:rPr lang="ru-RU" sz="1200" b="1" dirty="0">
                <a:latin typeface="Candara" panose="020E0502030303020204" pitchFamily="34" charset="0"/>
              </a:rPr>
              <a:t> </a:t>
            </a:r>
            <a:r>
              <a:rPr lang="ru-RU" sz="1200" b="1" dirty="0" smtClean="0">
                <a:latin typeface="Candara" panose="020E0502030303020204" pitchFamily="34" charset="0"/>
              </a:rPr>
              <a:t>        </a:t>
            </a:r>
          </a:p>
          <a:p>
            <a:r>
              <a:rPr lang="ru-RU" sz="1200" b="1" dirty="0">
                <a:latin typeface="Candara" panose="020E0502030303020204" pitchFamily="34" charset="0"/>
              </a:rPr>
              <a:t> </a:t>
            </a:r>
            <a:r>
              <a:rPr lang="ru-RU" sz="1200" b="1" dirty="0" smtClean="0">
                <a:latin typeface="Candara" panose="020E0502030303020204" pitchFamily="34" charset="0"/>
              </a:rPr>
              <a:t>      </a:t>
            </a:r>
          </a:p>
          <a:p>
            <a:r>
              <a:rPr lang="ru-RU" sz="1200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    </a:t>
            </a:r>
            <a:endParaRPr lang="ru-RU" sz="1400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55" y="334977"/>
            <a:ext cx="2791946" cy="612426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409949" y="334977"/>
            <a:ext cx="822960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Памятник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«Ангелу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–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Хранителю» </a:t>
            </a:r>
          </a:p>
          <a:p>
            <a:pPr algn="just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появился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в сквере имени Саши Филиппова г. Волгограда в 2005 году.</a:t>
            </a:r>
          </a:p>
          <a:p>
            <a:pPr algn="just"/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  <a:p>
            <a:pPr algn="just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Идея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памятника Ангелу-хранителю принадлежит предпринимателям, представителям общественности города и одобрена митрополитом Камышинским и Волгоградским владыкой Германом.</a:t>
            </a:r>
          </a:p>
          <a:p>
            <a:pPr algn="just"/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  <a:p>
            <a:pPr algn="just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Скульптор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увидел ее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предназначение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в восстановлении разорванной связи поколений легендарного города на Волге. Он выполнил фигуру Ангела в тонированной бронзе, стоящей на гранитной полусфере. Одухотворенное и в то же время строгое лицо покровителя обращено к Волге, его руки сложены в величественной молитве за всех горожан. Высота памятника — 2,6 метра, вес — 600 килограммов.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На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постаменте написаны слова « Св. Ангеле-Хранителю, моли Бога за нас!».</a:t>
            </a:r>
          </a:p>
          <a:p>
            <a:pPr algn="just"/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  <a:p>
            <a:pPr algn="just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Бытует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мнение, что если прикоснуться к Ангелу и загадать желание, оно обязательно исполнится! Поэтому от людских прикосновений кончики крыльев и пальцы ног у памятника стали «золотыми».</a:t>
            </a:r>
          </a:p>
        </p:txBody>
      </p:sp>
    </p:spTree>
    <p:extLst>
      <p:ext uri="{BB962C8B-B14F-4D97-AF65-F5344CB8AC3E}">
        <p14:creationId xmlns:p14="http://schemas.microsoft.com/office/powerpoint/2010/main" val="370195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8590" y="334977"/>
            <a:ext cx="8375209" cy="1355711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7800975" y="3148371"/>
            <a:ext cx="419841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Candara" panose="020E0502030303020204" pitchFamily="34" charset="0"/>
              </a:rPr>
              <a:t>          </a:t>
            </a:r>
          </a:p>
          <a:p>
            <a:r>
              <a:rPr lang="ru-RU" sz="1400" b="1" dirty="0">
                <a:latin typeface="Candara" panose="020E0502030303020204" pitchFamily="34" charset="0"/>
              </a:rPr>
              <a:t> </a:t>
            </a:r>
            <a:r>
              <a:rPr lang="ru-RU" sz="1400" b="1" dirty="0" smtClean="0">
                <a:latin typeface="Candara" panose="020E0502030303020204" pitchFamily="34" charset="0"/>
              </a:rPr>
              <a:t>       </a:t>
            </a:r>
          </a:p>
          <a:p>
            <a:r>
              <a:rPr lang="ru-RU" sz="1400" b="1" dirty="0">
                <a:latin typeface="Candara" panose="020E0502030303020204" pitchFamily="34" charset="0"/>
              </a:rPr>
              <a:t> </a:t>
            </a:r>
            <a:r>
              <a:rPr lang="ru-RU" sz="1400" b="1" dirty="0" smtClean="0">
                <a:latin typeface="Candara" panose="020E0502030303020204" pitchFamily="34" charset="0"/>
              </a:rPr>
              <a:t>            </a:t>
            </a:r>
          </a:p>
          <a:p>
            <a:endParaRPr lang="ru-RU" sz="1200" b="1" dirty="0">
              <a:latin typeface="Candara" panose="020E0502030303020204" pitchFamily="34" charset="0"/>
            </a:endParaRPr>
          </a:p>
          <a:p>
            <a:r>
              <a:rPr lang="ru-RU" sz="1200" b="1" dirty="0" smtClean="0">
                <a:latin typeface="Candara" panose="020E0502030303020204" pitchFamily="34" charset="0"/>
              </a:rPr>
              <a:t>            </a:t>
            </a:r>
            <a:endParaRPr lang="ru-RU" sz="1400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24399" y="3486150"/>
            <a:ext cx="24669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Candara" panose="020E0502030303020204" pitchFamily="34" charset="0"/>
              </a:rPr>
              <a:t>        </a:t>
            </a:r>
          </a:p>
          <a:p>
            <a:r>
              <a:rPr lang="ru-RU" sz="1200" b="1" dirty="0">
                <a:latin typeface="Candara" panose="020E0502030303020204" pitchFamily="34" charset="0"/>
              </a:rPr>
              <a:t> </a:t>
            </a:r>
            <a:r>
              <a:rPr lang="ru-RU" sz="1200" b="1" dirty="0" smtClean="0">
                <a:latin typeface="Candara" panose="020E0502030303020204" pitchFamily="34" charset="0"/>
              </a:rPr>
              <a:t>        </a:t>
            </a:r>
          </a:p>
          <a:p>
            <a:r>
              <a:rPr lang="ru-RU" sz="1200" b="1" dirty="0">
                <a:latin typeface="Candara" panose="020E0502030303020204" pitchFamily="34" charset="0"/>
              </a:rPr>
              <a:t> </a:t>
            </a:r>
            <a:r>
              <a:rPr lang="ru-RU" sz="1200" b="1" dirty="0" smtClean="0">
                <a:latin typeface="Candara" panose="020E0502030303020204" pitchFamily="34" charset="0"/>
              </a:rPr>
              <a:t>      </a:t>
            </a:r>
          </a:p>
          <a:p>
            <a:r>
              <a:rPr lang="ru-RU" sz="1200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    </a:t>
            </a:r>
            <a:endParaRPr lang="ru-RU" sz="1400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8" y="584200"/>
            <a:ext cx="3451225" cy="5518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29124" y="584200"/>
            <a:ext cx="737235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У здания Мемориально-исторического музея в Волгограде, в мае 2015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года,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открыли памятник полному георгиевскому кавалеру, Герою Советского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Союза,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казаку станицы Берёзовской Усть-Медведицкого казачьего округа Всевеликого войска Донского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Константину Иосифовичу Недорубову.</a:t>
            </a:r>
          </a:p>
          <a:p>
            <a:pPr algn="just"/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  <a:p>
            <a:pPr algn="just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За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основу была взята фотография, где молодой казак Недорубов стоит в форме, с шашкой и Георгиевскими крестами. </a:t>
            </a:r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  <a:p>
            <a:pPr algn="just"/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  <a:p>
            <a:pPr algn="just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Скульптура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была отлита в подмосковном Жуковском. Высота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бронзовой скульптуры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- 2 метра, вес - около 230 кг. Установлен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памятник 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на гранитном постаменте.</a:t>
            </a:r>
          </a:p>
        </p:txBody>
      </p:sp>
    </p:spTree>
    <p:extLst>
      <p:ext uri="{BB962C8B-B14F-4D97-AF65-F5344CB8AC3E}">
        <p14:creationId xmlns:p14="http://schemas.microsoft.com/office/powerpoint/2010/main" val="19511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59000" b="-10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8590" y="334977"/>
            <a:ext cx="8375209" cy="1355711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7800975" y="3148371"/>
            <a:ext cx="419841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Candara" panose="020E0502030303020204" pitchFamily="34" charset="0"/>
              </a:rPr>
              <a:t>          </a:t>
            </a:r>
          </a:p>
          <a:p>
            <a:r>
              <a:rPr lang="ru-RU" sz="1400" b="1" dirty="0">
                <a:latin typeface="Candara" panose="020E0502030303020204" pitchFamily="34" charset="0"/>
              </a:rPr>
              <a:t> </a:t>
            </a:r>
            <a:r>
              <a:rPr lang="ru-RU" sz="1400" b="1" dirty="0" smtClean="0">
                <a:latin typeface="Candara" panose="020E0502030303020204" pitchFamily="34" charset="0"/>
              </a:rPr>
              <a:t>       </a:t>
            </a:r>
          </a:p>
          <a:p>
            <a:r>
              <a:rPr lang="ru-RU" sz="1400" b="1" dirty="0">
                <a:latin typeface="Candara" panose="020E0502030303020204" pitchFamily="34" charset="0"/>
              </a:rPr>
              <a:t> </a:t>
            </a:r>
            <a:r>
              <a:rPr lang="ru-RU" sz="1400" b="1" dirty="0" smtClean="0">
                <a:latin typeface="Candara" panose="020E0502030303020204" pitchFamily="34" charset="0"/>
              </a:rPr>
              <a:t>            </a:t>
            </a:r>
          </a:p>
          <a:p>
            <a:endParaRPr lang="ru-RU" sz="1200" b="1" dirty="0">
              <a:latin typeface="Candara" panose="020E0502030303020204" pitchFamily="34" charset="0"/>
            </a:endParaRPr>
          </a:p>
          <a:p>
            <a:r>
              <a:rPr lang="ru-RU" sz="1200" b="1" dirty="0" smtClean="0">
                <a:latin typeface="Candara" panose="020E0502030303020204" pitchFamily="34" charset="0"/>
              </a:rPr>
              <a:t>            </a:t>
            </a:r>
            <a:endParaRPr lang="ru-RU" sz="1400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24399" y="3486150"/>
            <a:ext cx="24669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Candara" panose="020E0502030303020204" pitchFamily="34" charset="0"/>
              </a:rPr>
              <a:t>        </a:t>
            </a:r>
          </a:p>
          <a:p>
            <a:r>
              <a:rPr lang="ru-RU" sz="1200" b="1" dirty="0">
                <a:latin typeface="Candara" panose="020E0502030303020204" pitchFamily="34" charset="0"/>
              </a:rPr>
              <a:t> </a:t>
            </a:r>
            <a:r>
              <a:rPr lang="ru-RU" sz="1200" b="1" dirty="0" smtClean="0">
                <a:latin typeface="Candara" panose="020E0502030303020204" pitchFamily="34" charset="0"/>
              </a:rPr>
              <a:t>        </a:t>
            </a:r>
          </a:p>
          <a:p>
            <a:r>
              <a:rPr lang="ru-RU" sz="1200" b="1" dirty="0">
                <a:latin typeface="Candara" panose="020E0502030303020204" pitchFamily="34" charset="0"/>
              </a:rPr>
              <a:t> </a:t>
            </a:r>
            <a:r>
              <a:rPr lang="ru-RU" sz="1200" b="1" dirty="0" smtClean="0">
                <a:latin typeface="Candara" panose="020E0502030303020204" pitchFamily="34" charset="0"/>
              </a:rPr>
              <a:t>      </a:t>
            </a:r>
          </a:p>
          <a:p>
            <a:r>
              <a:rPr lang="ru-RU" sz="1200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    </a:t>
            </a:r>
            <a:endParaRPr lang="ru-RU" sz="1400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528994"/>
            <a:ext cx="3645857" cy="5871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38649" y="609601"/>
            <a:ext cx="703897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Памятник «Жителям Царицына — участникам Первой мировой войны 1914–1918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».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Candara" pitchFamily="34" charset="0"/>
            </a:endParaRPr>
          </a:p>
          <a:p>
            <a:pPr algn="just"/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  <a:p>
            <a:pPr algn="just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Торжественное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открытие памятника прошло 1 августа 2014 года у Мемориально-исторического музея в центре Волгограда. Бронзовая скульптура была изготовлена на пожертвования от горожан и различных организаций города и Волгоградской области. За год было собрано более 1 миллиона рублей.</a:t>
            </a:r>
          </a:p>
          <a:p>
            <a:pPr algn="just"/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itchFamily="34" charset="0"/>
            </a:endParaRPr>
          </a:p>
          <a:p>
            <a:pPr algn="just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Автор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itchFamily="34" charset="0"/>
              </a:rPr>
              <a:t>сделал композицию монумента очень символичной, на постаменте бронзовый Георгиевский крест – самая почитаемая награда в те времена. На него накинута солдатская шинель, а сверху восседает двуглавый имперский орел – символ государственности. К кресту прислонена винтовка. Данная скульптура не содержит изображения солдата, но его образ мастер воплотил в этих узнаваемых символах.</a:t>
            </a:r>
          </a:p>
        </p:txBody>
      </p:sp>
    </p:spTree>
    <p:extLst>
      <p:ext uri="{BB962C8B-B14F-4D97-AF65-F5344CB8AC3E}">
        <p14:creationId xmlns:p14="http://schemas.microsoft.com/office/powerpoint/2010/main" val="144027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8590" y="334977"/>
            <a:ext cx="8375209" cy="1355711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7800975" y="3148371"/>
            <a:ext cx="419841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Candara" panose="020E0502030303020204" pitchFamily="34" charset="0"/>
              </a:rPr>
              <a:t>          </a:t>
            </a:r>
          </a:p>
          <a:p>
            <a:r>
              <a:rPr lang="ru-RU" sz="1400" b="1" dirty="0">
                <a:latin typeface="Candara" panose="020E0502030303020204" pitchFamily="34" charset="0"/>
              </a:rPr>
              <a:t> </a:t>
            </a:r>
            <a:r>
              <a:rPr lang="ru-RU" sz="1400" b="1" dirty="0" smtClean="0">
                <a:latin typeface="Candara" panose="020E0502030303020204" pitchFamily="34" charset="0"/>
              </a:rPr>
              <a:t>       </a:t>
            </a:r>
          </a:p>
          <a:p>
            <a:r>
              <a:rPr lang="ru-RU" sz="1400" b="1" dirty="0">
                <a:latin typeface="Candara" panose="020E0502030303020204" pitchFamily="34" charset="0"/>
              </a:rPr>
              <a:t> </a:t>
            </a:r>
            <a:r>
              <a:rPr lang="ru-RU" sz="1400" b="1" dirty="0" smtClean="0">
                <a:latin typeface="Candara" panose="020E0502030303020204" pitchFamily="34" charset="0"/>
              </a:rPr>
              <a:t>            </a:t>
            </a:r>
          </a:p>
          <a:p>
            <a:endParaRPr lang="ru-RU" sz="1200" b="1" dirty="0">
              <a:latin typeface="Candara" panose="020E0502030303020204" pitchFamily="34" charset="0"/>
            </a:endParaRPr>
          </a:p>
          <a:p>
            <a:r>
              <a:rPr lang="ru-RU" sz="1200" b="1" dirty="0" smtClean="0">
                <a:latin typeface="Candara" panose="020E0502030303020204" pitchFamily="34" charset="0"/>
              </a:rPr>
              <a:t>            </a:t>
            </a:r>
            <a:endParaRPr lang="ru-RU" sz="1400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24399" y="3486150"/>
            <a:ext cx="24669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Candara" panose="020E0502030303020204" pitchFamily="34" charset="0"/>
              </a:rPr>
              <a:t>        </a:t>
            </a:r>
          </a:p>
          <a:p>
            <a:r>
              <a:rPr lang="ru-RU" sz="1200" b="1" dirty="0">
                <a:latin typeface="Candara" panose="020E0502030303020204" pitchFamily="34" charset="0"/>
              </a:rPr>
              <a:t> </a:t>
            </a:r>
            <a:r>
              <a:rPr lang="ru-RU" sz="1200" b="1" dirty="0" smtClean="0">
                <a:latin typeface="Candara" panose="020E0502030303020204" pitchFamily="34" charset="0"/>
              </a:rPr>
              <a:t>        </a:t>
            </a:r>
          </a:p>
          <a:p>
            <a:r>
              <a:rPr lang="ru-RU" sz="1200" b="1" dirty="0">
                <a:latin typeface="Candara" panose="020E0502030303020204" pitchFamily="34" charset="0"/>
              </a:rPr>
              <a:t> </a:t>
            </a:r>
            <a:r>
              <a:rPr lang="ru-RU" sz="1200" b="1" dirty="0" smtClean="0">
                <a:latin typeface="Candara" panose="020E0502030303020204" pitchFamily="34" charset="0"/>
              </a:rPr>
              <a:t>      </a:t>
            </a:r>
          </a:p>
          <a:p>
            <a:r>
              <a:rPr lang="ru-RU" sz="1200" b="1" dirty="0">
                <a:solidFill>
                  <a:srgbClr val="C00000"/>
                </a:solidFill>
                <a:latin typeface="Candara" panose="020E0502030303020204" pitchFamily="34" charset="0"/>
              </a:rPr>
              <a:t> </a:t>
            </a:r>
            <a:r>
              <a:rPr lang="ru-RU" sz="12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    </a:t>
            </a:r>
            <a:endParaRPr lang="ru-RU" sz="1400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30572"/>
            <a:ext cx="3111500" cy="466725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0" y="4497093"/>
            <a:ext cx="3435350" cy="207809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260850" y="330572"/>
            <a:ext cx="757872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20 сентября 2019 года, на Центральной набережной Волгограда, был открыт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памятник художнику Виктору Николаевичу Лосеву. </a:t>
            </a:r>
            <a:endParaRPr lang="ru-RU" sz="2000" b="1" dirty="0" smtClean="0">
              <a:solidFill>
                <a:schemeClr val="accent6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300-килограммовую бронзовую фигуру скульптор разместил без постамента. «Будто художник просто подошел и сел на гранитный парапет поработать». «…Я старался передать внутреннее состояние человека, творчески отрешенного» -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говорит автор скульптуры.  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Раньше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художника частенько можно было увидеть там, на парапете верхней террасы набережной, между пропилеями и ротондой. Лосев давно превратился в городскую легенду, его вполне можно назвать летописцем нашего города. Он творил на улицах Сталинграда - Волгограда почти полвека, став частью городской среды и создал тысячи картин. </a:t>
            </a:r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  <a:p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В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Волгоградском музее изобразительных искусств им. И. И. Машкова хранится более 60 произведений Виктора Лосева.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А в городе проходит ежегодный фестиваль имени художника.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72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2418</TotalTime>
  <Words>2315</Words>
  <Application>Microsoft Office PowerPoint</Application>
  <PresentationFormat>Произвольный</PresentationFormat>
  <Paragraphs>282</Paragraphs>
  <Slides>22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«Человек, украсивший наш город» Сергей Щербаков, скульптор , заслуженный художник России.</vt:lpstr>
      <vt:lpstr>                   </vt:lpstr>
      <vt:lpstr>Презентация PowerPoint</vt:lpstr>
      <vt:lpstr>                    </vt:lpstr>
      <vt:lpstr>  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sotrudnik</dc:creator>
  <cp:lastModifiedBy>admin</cp:lastModifiedBy>
  <cp:revision>227</cp:revision>
  <cp:lastPrinted>2021-11-25T11:38:54Z</cp:lastPrinted>
  <dcterms:created xsi:type="dcterms:W3CDTF">2021-11-18T10:47:08Z</dcterms:created>
  <dcterms:modified xsi:type="dcterms:W3CDTF">2022-04-27T11:22:48Z</dcterms:modified>
</cp:coreProperties>
</file>