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sldIdLst>
    <p:sldId id="293" r:id="rId2"/>
    <p:sldId id="296" r:id="rId3"/>
    <p:sldId id="306" r:id="rId4"/>
    <p:sldId id="307" r:id="rId5"/>
    <p:sldId id="295" r:id="rId6"/>
    <p:sldId id="311" r:id="rId7"/>
    <p:sldId id="305" r:id="rId8"/>
    <p:sldId id="282" r:id="rId9"/>
    <p:sldId id="310" r:id="rId10"/>
    <p:sldId id="275" r:id="rId11"/>
    <p:sldId id="276" r:id="rId12"/>
    <p:sldId id="281" r:id="rId13"/>
    <p:sldId id="312" r:id="rId14"/>
    <p:sldId id="289" r:id="rId15"/>
    <p:sldId id="291" r:id="rId16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E77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94660"/>
  </p:normalViewPr>
  <p:slideViewPr>
    <p:cSldViewPr>
      <p:cViewPr varScale="1">
        <p:scale>
          <a:sx n="83" d="100"/>
          <a:sy n="83" d="100"/>
        </p:scale>
        <p:origin x="-720" y="-77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78802-00FD-46C4-879A-C22A46709715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EB9D8-B72F-43A1-AD2D-0256876235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61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EB9D8-B72F-43A1-AD2D-0256876235E5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73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130427"/>
            <a:ext cx="91811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15B-D09F-4BB4-932C-C4AAFFD60173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AB9-051D-4CEE-B1D6-8D1A2D278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15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15B-D09F-4BB4-932C-C4AAFFD60173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AB9-051D-4CEE-B1D6-8D1A2D278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6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40"/>
            <a:ext cx="243030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74640"/>
            <a:ext cx="711088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15B-D09F-4BB4-932C-C4AAFFD60173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AB9-051D-4CEE-B1D6-8D1A2D278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15B-D09F-4BB4-932C-C4AAFFD60173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AB9-051D-4CEE-B1D6-8D1A2D278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8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5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15B-D09F-4BB4-932C-C4AAFFD60173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AB9-051D-4CEE-B1D6-8D1A2D278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11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600202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600202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15B-D09F-4BB4-932C-C4AAFFD60173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AB9-051D-4CEE-B1D6-8D1A2D278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9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9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7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7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15B-D09F-4BB4-932C-C4AAFFD60173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AB9-051D-4CEE-B1D6-8D1A2D278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15B-D09F-4BB4-932C-C4AAFFD60173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AB9-051D-4CEE-B1D6-8D1A2D278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8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15B-D09F-4BB4-932C-C4AAFFD60173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AB9-051D-4CEE-B1D6-8D1A2D278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32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273052"/>
            <a:ext cx="603825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9" y="1435102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15B-D09F-4BB4-932C-C4AAFFD60173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AB9-051D-4CEE-B1D6-8D1A2D278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74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1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9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15B-D09F-4BB4-932C-C4AAFFD60173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7AB9-051D-4CEE-B1D6-8D1A2D278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91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2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4315B-D09F-4BB4-932C-C4AAFFD60173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2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47AB9-051D-4CEE-B1D6-8D1A2D278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12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6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10" Type="http://schemas.openxmlformats.org/officeDocument/2006/relationships/image" Target="../media/image35.wmf"/><Relationship Id="rId4" Type="http://schemas.openxmlformats.org/officeDocument/2006/relationships/image" Target="../media/image37.jpeg"/><Relationship Id="rId9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4.jpe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jpeg"/><Relationship Id="rId11" Type="http://schemas.openxmlformats.org/officeDocument/2006/relationships/image" Target="../media/image46.png"/><Relationship Id="rId5" Type="http://schemas.openxmlformats.org/officeDocument/2006/relationships/image" Target="../media/image42.jpe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otrudnik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07" y="222310"/>
            <a:ext cx="1224136" cy="100013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2083" y="44624"/>
            <a:ext cx="10729268" cy="911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953735"/>
                </a:solidFill>
                <a:latin typeface="Bahnschrift" panose="020B0502040204020203" pitchFamily="34" charset="0"/>
                <a:cs typeface="Times New Roman" pitchFamily="18" charset="0"/>
              </a:rPr>
              <a:t>          </a:t>
            </a:r>
            <a:r>
              <a:rPr lang="ru-RU" sz="4800" b="1" i="1" dirty="0" smtClean="0">
                <a:solidFill>
                  <a:srgbClr val="953735"/>
                </a:solidFill>
                <a:latin typeface="Bahnschrift" panose="020B0502040204020203" pitchFamily="34" charset="0"/>
                <a:cs typeface="Times New Roman" pitchFamily="18" charset="0"/>
              </a:rPr>
              <a:t>ПРОФЕССОРА ПОЛИТЕХА</a:t>
            </a:r>
          </a:p>
          <a:p>
            <a:r>
              <a:rPr lang="ru-RU" sz="8000" b="1" dirty="0" smtClean="0">
                <a:solidFill>
                  <a:srgbClr val="002060"/>
                </a:solidFill>
                <a:latin typeface="Bahnschrift Light SemiCondensed" pitchFamily="34" charset="0"/>
                <a:cs typeface="Times New Roman" pitchFamily="18" charset="0"/>
              </a:rPr>
              <a:t>         </a:t>
            </a:r>
            <a:r>
              <a:rPr lang="ru-RU" sz="5400" b="1" dirty="0" smtClean="0">
                <a:solidFill>
                  <a:srgbClr val="2D4E77"/>
                </a:solidFill>
                <a:latin typeface="Bahnschrift Light SemiCondensed" pitchFamily="34" charset="0"/>
                <a:cs typeface="Times New Roman" pitchFamily="18" charset="0"/>
              </a:rPr>
              <a:t>Гурьев</a:t>
            </a:r>
          </a:p>
          <a:p>
            <a:r>
              <a:rPr lang="ru-RU" sz="5400" b="1" dirty="0" smtClean="0">
                <a:solidFill>
                  <a:srgbClr val="2D4E77"/>
                </a:solidFill>
                <a:latin typeface="Bahnschrift Light SemiCondensed" pitchFamily="34" charset="0"/>
                <a:cs typeface="Times New Roman" pitchFamily="18" charset="0"/>
              </a:rPr>
              <a:t>           Анатолий </a:t>
            </a:r>
          </a:p>
          <a:p>
            <a:r>
              <a:rPr lang="ru-RU" sz="5400" b="1" dirty="0" smtClean="0">
                <a:solidFill>
                  <a:srgbClr val="2D4E77"/>
                </a:solidFill>
                <a:latin typeface="Bahnschrift Light SemiCondensed" pitchFamily="34" charset="0"/>
                <a:cs typeface="Times New Roman" pitchFamily="18" charset="0"/>
              </a:rPr>
              <a:t>       Валентинович</a:t>
            </a:r>
          </a:p>
          <a:p>
            <a:r>
              <a:rPr lang="ru-RU" sz="6000" dirty="0" smtClean="0">
                <a:solidFill>
                  <a:srgbClr val="2D4E77"/>
                </a:solidFill>
                <a:latin typeface="Bahnschrift Light SemiCondensed" pitchFamily="34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2D4E77"/>
                </a:solidFill>
                <a:latin typeface="Bahnschrift Light SemiCondensed" pitchFamily="34" charset="0"/>
                <a:cs typeface="Times New Roman" pitchFamily="18" charset="0"/>
              </a:rPr>
              <a:t>(30 октября 1923 – 15 ноября 1988)</a:t>
            </a:r>
          </a:p>
          <a:p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i="1" dirty="0" smtClean="0">
                <a:solidFill>
                  <a:srgbClr val="002060"/>
                </a:solidFill>
                <a:latin typeface="Bahnschrift Light SemiCondensed" pitchFamily="34" charset="0"/>
                <a:cs typeface="Times New Roman" pitchFamily="18" charset="0"/>
              </a:rPr>
              <a:t>профессор по кафедре сопротивления материалов</a:t>
            </a:r>
          </a:p>
          <a:p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b="1" i="1" dirty="0" smtClean="0">
                <a:solidFill>
                  <a:srgbClr val="953735"/>
                </a:solidFill>
                <a:latin typeface="Bahnschrift" panose="020B0502040204020203" pitchFamily="34" charset="0"/>
                <a:cs typeface="Times New Roman" pitchFamily="18" charset="0"/>
              </a:rPr>
              <a:t>к 100 – летию со дня рождения</a:t>
            </a:r>
          </a:p>
          <a:p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19" y="1042448"/>
            <a:ext cx="3168352" cy="402644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3" y="381849"/>
            <a:ext cx="2376264" cy="31191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2123" y="3717032"/>
            <a:ext cx="50000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2060"/>
                </a:solidFill>
                <a:latin typeface="Bahnschrift Light SemiCondensed" pitchFamily="34" charset="0"/>
                <a:cs typeface="Times New Roman" pitchFamily="18" charset="0"/>
              </a:rPr>
              <a:t>В пособии изложены основные сведения об упругих свойствах металлических конструкционных материалов. </a:t>
            </a:r>
          </a:p>
          <a:p>
            <a:pPr algn="just"/>
            <a:r>
              <a:rPr lang="ru-RU" i="1" dirty="0">
                <a:solidFill>
                  <a:srgbClr val="002060"/>
                </a:solidFill>
                <a:latin typeface="Bahnschrift Light SemiCondensed" pitchFamily="34" charset="0"/>
                <a:cs typeface="Times New Roman" pitchFamily="18" charset="0"/>
              </a:rPr>
              <a:t>Рассмотрены физико-механические аспекты и закономерности формирования упругих свойств моно- и поликристаллов и возникновения отклонений от «идеального» упругого поведения материала под нагрузкой, приводящих к проявлению неупругости. </a:t>
            </a:r>
            <a:endParaRPr lang="ru-RU" i="1" dirty="0" smtClean="0">
              <a:solidFill>
                <a:srgbClr val="002060"/>
              </a:solidFill>
              <a:latin typeface="Bahnschrift Light SemiCondensed" pitchFamily="34" charset="0"/>
              <a:cs typeface="Times New Roman" pitchFamily="18" charset="0"/>
            </a:endParaRPr>
          </a:p>
          <a:p>
            <a:pPr algn="just"/>
            <a:endParaRPr lang="ru-RU" i="1" dirty="0">
              <a:solidFill>
                <a:srgbClr val="002060"/>
              </a:solidFill>
              <a:latin typeface="Bahnschrift Light SemiCondensed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9053" y="1124744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Bahnschrift Light SemiCondensed" pitchFamily="34" charset="0"/>
                <a:cs typeface="Times New Roman" pitchFamily="18" charset="0"/>
              </a:rPr>
              <a:t>Гурьев, А. В. Упругие и неупругие свойства конструкционных материалов / А. В. Гурьев, Я. А. Гохберг ; ВолгГТУ.  ̶  Волгоград, 1988.  ̶  96 с.  ̶  Текст: непосредственный.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99" y="381849"/>
            <a:ext cx="2646873" cy="346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32723" y="4132530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D4E77"/>
                </a:solidFill>
                <a:latin typeface="Bahnschrift Light SemiCondensed" pitchFamily="34" charset="0"/>
              </a:rPr>
              <a:t>Влияние предварительной термической обработки на усталостную прочность конструкционной стали при электромеханическом упрочнении / А. В. Гурьев, Г. В. Маловечко, С. Н. Паршев, Г. П. Чирков // Металловедение и прочность материалов: Сб. научных трудов / ВолгПИ. – Волгоград, 1985. – C. 8-14.</a:t>
            </a:r>
          </a:p>
        </p:txBody>
      </p:sp>
    </p:spTree>
    <p:extLst>
      <p:ext uri="{BB962C8B-B14F-4D97-AF65-F5344CB8AC3E}">
        <p14:creationId xmlns:p14="http://schemas.microsoft.com/office/powerpoint/2010/main" val="219772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2" y="2326090"/>
            <a:ext cx="2666870" cy="37862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29040" y="2357430"/>
            <a:ext cx="628654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Bahnschrift Light SemiCondensed" pitchFamily="34" charset="0"/>
                <a:cs typeface="Times New Roman" pitchFamily="18" charset="0"/>
              </a:rPr>
              <a:t>Настоящее </a:t>
            </a:r>
            <a:r>
              <a:rPr lang="ru-RU" sz="2000" i="1" dirty="0">
                <a:solidFill>
                  <a:srgbClr val="002060"/>
                </a:solidFill>
                <a:latin typeface="Bahnschrift Light SemiCondensed" pitchFamily="34" charset="0"/>
                <a:cs typeface="Times New Roman" pitchFamily="18" charset="0"/>
              </a:rPr>
              <a:t>пособие содержит методические указания для студентов механических специальностей, рекомендуемые при подготовке и выполнении семестрового задания. </a:t>
            </a:r>
            <a:endParaRPr lang="ru-RU" sz="2000" i="1" dirty="0" smtClean="0">
              <a:solidFill>
                <a:srgbClr val="002060"/>
              </a:solidFill>
              <a:latin typeface="Bahnschrift Light SemiCondensed" pitchFamily="34" charset="0"/>
              <a:cs typeface="Times New Roman" pitchFamily="18" charset="0"/>
            </a:endParaRPr>
          </a:p>
          <a:p>
            <a:pPr algn="just"/>
            <a:endParaRPr lang="ru-RU" sz="2000" i="1" dirty="0" smtClean="0">
              <a:solidFill>
                <a:srgbClr val="002060"/>
              </a:solidFill>
              <a:latin typeface="Bahnschrift Light SemiCondensed" pitchFamily="34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Bahnschrift Light SemiCondensed" pitchFamily="34" charset="0"/>
                <a:cs typeface="Times New Roman" pitchFamily="18" charset="0"/>
              </a:rPr>
              <a:t>В </a:t>
            </a:r>
            <a:r>
              <a:rPr lang="ru-RU" sz="2000" i="1" dirty="0">
                <a:solidFill>
                  <a:srgbClr val="002060"/>
                </a:solidFill>
                <a:latin typeface="Bahnschrift Light SemiCondensed" pitchFamily="34" charset="0"/>
                <a:cs typeface="Times New Roman" pitchFamily="18" charset="0"/>
              </a:rPr>
              <a:t>пособии нашли отражение вопросы касающиеся энергетического метода расчета упругих систем</a:t>
            </a:r>
            <a:r>
              <a:rPr lang="ru-RU" sz="2000" i="1" dirty="0" smtClean="0">
                <a:solidFill>
                  <a:srgbClr val="002060"/>
                </a:solidFill>
                <a:latin typeface="Bahnschrift Light SemiCondensed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i="1" dirty="0" smtClean="0">
              <a:solidFill>
                <a:srgbClr val="002060"/>
              </a:solidFill>
              <a:latin typeface="Bahnschrift Light SemiCondensed" pitchFamily="34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Bahnschrift Light SemiCondensed" pitchFamily="34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Bahnschrift Light SemiCondensed" pitchFamily="34" charset="0"/>
                <a:cs typeface="Times New Roman" pitchFamily="18" charset="0"/>
              </a:rPr>
              <a:t>В приложении подробно рассматриваются решения типовых задач, даны необходимые пояснения.</a:t>
            </a:r>
          </a:p>
        </p:txBody>
      </p:sp>
      <p:pic>
        <p:nvPicPr>
          <p:cNvPr id="4" name="Picture 4" descr="C:\Users\sotrudnik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131" y="476672"/>
            <a:ext cx="1296144" cy="9240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37527" y="476672"/>
            <a:ext cx="81066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Bahnschrift Light SemiCondensed" pitchFamily="34" charset="0"/>
                <a:cs typeface="Times New Roman" pitchFamily="18" charset="0"/>
              </a:rPr>
              <a:t>Расчет упругих систем энергетическим методом : метод. пособие для выполнения 5-го семестр. задания (для студ. механ. спец.) / сост. А. В. Гурьев, П. Я. Коновалов ; ВолгГТУ.  ̶  Волгоград, 1971.  ̶  34 с.  ̶  Текст: непосредственный.</a:t>
            </a:r>
            <a:endParaRPr lang="ru-RU" sz="2000" b="1" dirty="0">
              <a:solidFill>
                <a:srgbClr val="002060"/>
              </a:solidFill>
              <a:latin typeface="Bahnschrift Light Semi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otrudnik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861" y="116632"/>
            <a:ext cx="1041293" cy="86409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7" y="2060848"/>
            <a:ext cx="2214578" cy="33123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25" y="2166048"/>
            <a:ext cx="2252458" cy="31019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5017" y="5603704"/>
            <a:ext cx="9861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Bahnschrift SemiLight" pitchFamily="34" charset="0"/>
                <a:cs typeface="Times New Roman" pitchFamily="18" charset="0"/>
              </a:rPr>
              <a:t>Гурьев, А. В. О коэффициенте поперечной деформации в упругой области / А. В. Гурьев // Журнал технической физики. – 1954. – Т. XXIV, вып. 8. – С. 1441 – 1447.</a:t>
            </a:r>
            <a:endParaRPr lang="ru-RU" sz="2000" b="1" dirty="0">
              <a:solidFill>
                <a:srgbClr val="002060"/>
              </a:solidFill>
              <a:latin typeface="Bahnschrift SemiLight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107" y="415085"/>
            <a:ext cx="102353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i="1" dirty="0" smtClean="0">
                <a:solidFill>
                  <a:srgbClr val="953735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Профессор А. В. Гурьев автор более </a:t>
            </a:r>
          </a:p>
          <a:p>
            <a:pPr algn="ctr"/>
            <a:r>
              <a:rPr lang="ru-RU" sz="3800" b="1" i="1" dirty="0" smtClean="0">
                <a:solidFill>
                  <a:srgbClr val="953735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150 научных публикаций и 10 изобретений</a:t>
            </a:r>
            <a:endParaRPr lang="ru-RU" sz="3800" b="1" i="1" dirty="0">
              <a:solidFill>
                <a:srgbClr val="953735"/>
              </a:solidFill>
              <a:latin typeface="Bahnschrift SemiBold SemiConden" panose="020B0502040204020203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4538" y="3786190"/>
            <a:ext cx="4134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953735"/>
                </a:solidFill>
                <a:latin typeface="Bahnschrift SemiLight" pitchFamily="34" charset="0"/>
                <a:cs typeface="Times New Roman" pitchFamily="18" charset="0"/>
              </a:rPr>
              <a:t>Статья посвящена исследованию поперечных деформаций.</a:t>
            </a:r>
            <a:endParaRPr lang="ru-RU" sz="2400" i="1" dirty="0">
              <a:solidFill>
                <a:srgbClr val="953735"/>
              </a:solidFill>
              <a:latin typeface="Bahnschrift SemiLight" pitchFamily="34" charset="0"/>
              <a:cs typeface="Times New Roman" pitchFamily="18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679236"/>
              </p:ext>
            </p:extLst>
          </p:nvPr>
        </p:nvGraphicFramePr>
        <p:xfrm>
          <a:off x="4709215" y="4841704"/>
          <a:ext cx="108013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9" name="PDF" showAsIcon="1" r:id="rId6" imgW="914400" imgH="771480" progId="FoxitReader.Document">
                  <p:embed/>
                </p:oleObj>
              </mc:Choice>
              <mc:Fallback>
                <p:oleObj name="PDF" showAsIcon="1" r:id="rId6" imgW="914400" imgH="771480" progId="FoxitReader.Document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9215" y="4841704"/>
                        <a:ext cx="108013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 rot="10800000" flipV="1">
            <a:off x="864171" y="6080757"/>
            <a:ext cx="538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Bahnschrift SemiLight SemiConde" pitchFamily="34" charset="0"/>
              </a:rPr>
              <a:t>          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5405790" y="2492897"/>
            <a:ext cx="4891430" cy="1293294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Bahnschrift SemiLight" pitchFamily="34" charset="0"/>
                <a:cs typeface="Times New Roman" pitchFamily="18" charset="0"/>
              </a:rPr>
              <a:t>Первая публикация</a:t>
            </a:r>
            <a:endParaRPr lang="ru-RU" sz="2800" i="1" dirty="0">
              <a:solidFill>
                <a:srgbClr val="002060"/>
              </a:solidFill>
              <a:latin typeface="Bahnschrift SemiLigh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1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otrudnik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6617" y="5671884"/>
            <a:ext cx="1184619" cy="9830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5702" y="119982"/>
            <a:ext cx="102555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53735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Профессор А.В. Гурьев– изобретатель, является автором следующих патентов:</a:t>
            </a:r>
            <a:endParaRPr lang="ru-RU" sz="3200" i="1" dirty="0">
              <a:solidFill>
                <a:srgbClr val="953735"/>
              </a:solidFill>
              <a:latin typeface="Bahnschrift SemiBold SemiConden" panose="020B0502040204020203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864171" y="6080757"/>
            <a:ext cx="538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Bahnschrift SemiLight SemiConde" pitchFamily="34" charset="0"/>
              </a:rPr>
              <a:t>          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7" name="Picture 5" descr="Резьбовой элемент (патент 56786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983" y="2645982"/>
            <a:ext cx="1357321" cy="20002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4759" name="Picture 7" descr="Резьбовой элемент (патент 56786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267" y="4777163"/>
            <a:ext cx="1335341" cy="19288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70585" y="1428734"/>
            <a:ext cx="1543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Резьбовой элемент</a:t>
            </a:r>
            <a:endParaRPr lang="ru-RU" sz="1600" i="1" dirty="0">
              <a:solidFill>
                <a:srgbClr val="002060"/>
              </a:solidFill>
              <a:latin typeface="Bahnschrift SemiBold SemiConden" panose="020B0502040204020203" pitchFamily="34" charset="0"/>
              <a:cs typeface="Times New Roman" pitchFamily="18" charset="0"/>
            </a:endParaRPr>
          </a:p>
        </p:txBody>
      </p:sp>
      <p:pic>
        <p:nvPicPr>
          <p:cNvPr id="74761" name="Picture 9" descr="Способ упрочнения стальных деталий (патент 632738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7911" y="2634511"/>
            <a:ext cx="1357323" cy="20002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4763" name="Picture 11" descr="Способ упрочнения стальных деталий (патент 632738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9337" y="4786322"/>
            <a:ext cx="1357323" cy="19288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1517975" y="1305624"/>
            <a:ext cx="1714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Способ упрочнения стальных деталей</a:t>
            </a:r>
            <a:endParaRPr lang="ru-RU" sz="1600" i="1" dirty="0">
              <a:solidFill>
                <a:srgbClr val="002060"/>
              </a:solidFill>
              <a:latin typeface="Bahnschrift SemiBold SemiConden" panose="020B0502040204020203" pitchFamily="34" charset="0"/>
              <a:cs typeface="Times New Roman" pitchFamily="18" charset="0"/>
            </a:endParaRPr>
          </a:p>
        </p:txBody>
      </p:sp>
      <p:pic>
        <p:nvPicPr>
          <p:cNvPr id="74765" name="Picture 13" descr="Способ заострения концов стального прутка (патент 772642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22224" y="2643182"/>
            <a:ext cx="1465141" cy="20002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8783009" y="1293699"/>
            <a:ext cx="190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Способ заострения концов стального прутка</a:t>
            </a:r>
            <a:endParaRPr lang="ru-RU" sz="1600" b="1" i="1" dirty="0">
              <a:solidFill>
                <a:srgbClr val="002060"/>
              </a:solidFill>
              <a:latin typeface="Bahnschrift SemiBold SemiConden" panose="020B0502040204020203" pitchFamily="34" charset="0"/>
              <a:cs typeface="Times New Roman" pitchFamily="18" charset="0"/>
            </a:endParaRPr>
          </a:p>
        </p:txBody>
      </p:sp>
      <p:pic>
        <p:nvPicPr>
          <p:cNvPr id="74767" name="Picture 15" descr="Способ диффузионного насыщения внутренней поверхности полых изделий из порошкообразных сред (патент 865966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50067" y="2646852"/>
            <a:ext cx="1368152" cy="20086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4769" name="Picture 17" descr="Способ диффузионного насыщения внутренней поверхности полых изделий из порошкообразных сред (патент 865966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84267" y="4786322"/>
            <a:ext cx="1497349" cy="19288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3345821" y="1245191"/>
            <a:ext cx="22860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Способ диффузионного насыщения внутренней поверхности полых изделий из порошкообразных сред</a:t>
            </a:r>
            <a:endParaRPr lang="ru-RU" sz="1400" b="1" i="1" dirty="0">
              <a:solidFill>
                <a:srgbClr val="002060"/>
              </a:solidFill>
              <a:latin typeface="Bahnschrift SemiBold SemiConden" panose="020B0502040204020203" pitchFamily="34" charset="0"/>
              <a:cs typeface="Times New Roman" pitchFamily="18" charset="0"/>
            </a:endParaRPr>
          </a:p>
        </p:txBody>
      </p:sp>
      <p:pic>
        <p:nvPicPr>
          <p:cNvPr id="74771" name="Picture 19" descr="Способ испытания на релаксацию напряжений (патент 1293539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11838" y="2655210"/>
            <a:ext cx="1374335" cy="19530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4773" name="Picture 21" descr="Способ испытания на релаксацию напряжений (патент 1293539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11838" y="4777163"/>
            <a:ext cx="1355632" cy="19304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5" name="Прямоугольник 24"/>
          <p:cNvSpPr/>
          <p:nvPr/>
        </p:nvSpPr>
        <p:spPr>
          <a:xfrm>
            <a:off x="5543551" y="1285860"/>
            <a:ext cx="1643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Способ испытания на релаксацию напряжений</a:t>
            </a:r>
            <a:endParaRPr lang="ru-RU" sz="1600" b="1" i="1" dirty="0">
              <a:solidFill>
                <a:srgbClr val="002060"/>
              </a:solidFill>
              <a:latin typeface="Bahnschrift SemiBold SemiConden" panose="020B0502040204020203" pitchFamily="34" charset="0"/>
              <a:cs typeface="Times New Roman" pitchFamily="18" charset="0"/>
            </a:endParaRPr>
          </a:p>
        </p:txBody>
      </p:sp>
      <p:pic>
        <p:nvPicPr>
          <p:cNvPr id="74775" name="Picture 23" descr="Способ комбинированного упрочнения деталей (патент 1234170)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91150" y="2643182"/>
            <a:ext cx="1464480" cy="20040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4777" name="Picture 25" descr="Способ комбинированного упрочнения деталей (патент 1234170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96825" y="4777163"/>
            <a:ext cx="1505329" cy="19234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7079468" y="1262341"/>
            <a:ext cx="1571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Способ комбинированного упрочнения деталей</a:t>
            </a:r>
            <a:endParaRPr lang="ru-RU" sz="1600" i="1" dirty="0">
              <a:solidFill>
                <a:srgbClr val="002060"/>
              </a:solidFill>
              <a:latin typeface="Bahnschrift SemiBold SemiConden" panose="020B05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19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00338" y="1289954"/>
            <a:ext cx="540067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6387" name="Picture 3" descr="C:\Users\sotrudnik\Desktop\ГУРЬЕВ А.В. СКАНЫ\Проблемы прочности №4 1989г\Проблемы прочности №4 1989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891" y="3071810"/>
            <a:ext cx="2048332" cy="29340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6390" name="Picture 6" descr="C:\Users\sotrudnik\Desktop\ГУРЬЕВ А.В. СКАНЫ\Физика и Химия №1 1994г\Физика и Химия №1 1994г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1823" y="1124744"/>
            <a:ext cx="1965076" cy="26388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1614" y="1124744"/>
            <a:ext cx="41075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Гурьев, А. В. Влияние асимметрии цикла на демпфирующую способность углеродистой стали</a:t>
            </a:r>
            <a:r>
              <a:rPr lang="ru-RU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/А. В. Гурьев, О. В. Кондратьев // Проблемы прочности.  ̶  1989.  ̶  №4.  ̶  C. 70 ̶   74.</a:t>
            </a:r>
            <a:endParaRPr lang="ru-RU" b="1" dirty="0">
              <a:solidFill>
                <a:srgbClr val="002060"/>
              </a:solidFill>
              <a:latin typeface="Bahnschrift SemiBold SemiConden" panose="020B0502040204020203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1222" y="4005064"/>
            <a:ext cx="46807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Влияние режимов обработки на свойства и структуру композиционного материала, армированного стальными сетками трикотажного плетения / В.И. Бакаринова, Б.А. Арефьев, А.В. Гурьев, З.С. Сямиуллин, А.А. Белов, Л.Р. Вишняков, Н.В. Биба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// Физика и химия обработки  материалов.  ̶  1994.  ̶  №1.  ̶  C. 95  ̶  103.</a:t>
            </a:r>
            <a:endParaRPr lang="ru-RU" b="1" dirty="0">
              <a:solidFill>
                <a:srgbClr val="002060"/>
              </a:solidFill>
              <a:latin typeface="Bahnschrift SemiBold SemiConden" panose="020B0502040204020203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1011" y="1134370"/>
            <a:ext cx="1876923" cy="2619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031" y="3071810"/>
            <a:ext cx="2196281" cy="2969387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490509"/>
              </p:ext>
            </p:extLst>
          </p:nvPr>
        </p:nvGraphicFramePr>
        <p:xfrm>
          <a:off x="2614593" y="606583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8" name="PDF" showAsIcon="1" r:id="rId7" imgW="914400" imgH="792360" progId="FoxitReader.Document">
                  <p:embed/>
                </p:oleObj>
              </mc:Choice>
              <mc:Fallback>
                <p:oleObj name="PDF" showAsIcon="1" r:id="rId7" imgW="914400" imgH="792360" progId="FoxitReader.Document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593" y="6065837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777832"/>
              </p:ext>
            </p:extLst>
          </p:nvPr>
        </p:nvGraphicFramePr>
        <p:xfrm>
          <a:off x="9686955" y="2786058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9" name="PDF" showAsIcon="1" r:id="rId9" imgW="914400" imgH="792360" progId="FoxitReader.Document">
                  <p:embed/>
                </p:oleObj>
              </mc:Choice>
              <mc:Fallback>
                <p:oleObj name="PDF" showAsIcon="1" r:id="rId9" imgW="914400" imgH="792360" progId="FoxitReader.Document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6955" y="2786058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39722" y="260648"/>
            <a:ext cx="9462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953735"/>
                </a:solidFill>
                <a:latin typeface="Bahnschrift SemiLight" pitchFamily="34" charset="0"/>
              </a:rPr>
              <a:t>Статьи профессора А.В. Гурьева в журналах:</a:t>
            </a:r>
            <a:endParaRPr lang="ru-RU" sz="3200" b="1" i="1" dirty="0">
              <a:solidFill>
                <a:srgbClr val="953735"/>
              </a:solidFill>
              <a:latin typeface="Bahnschrift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38" y="1499559"/>
            <a:ext cx="2071702" cy="294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pic>
        <p:nvPicPr>
          <p:cNvPr id="43014" name="Picture 6" descr="C:\Users\sotrudnik\Desktop\ГУРЬЕВ А.В. СКАНЫ\Физика металлов и металловедение Т.16 1963г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1454" y="1485847"/>
            <a:ext cx="2088232" cy="28938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iblet"/>
            <a:contourClr>
              <a:srgbClr val="FFFFFF"/>
            </a:contourClr>
          </a:sp3d>
        </p:spPr>
      </p:pic>
      <p:pic>
        <p:nvPicPr>
          <p:cNvPr id="8" name="Picture 2" descr="C:\Users\sotrudnik\Desktop\ГУРЬЕВ А.В. СКАНЫ\Заводская лаборатория №10 1964г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3366" y="1489271"/>
            <a:ext cx="2202053" cy="294635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iblet"/>
            <a:contourClr>
              <a:srgbClr val="FFFFFF"/>
            </a:contourClr>
          </a:sp3d>
        </p:spPr>
      </p:pic>
      <p:pic>
        <p:nvPicPr>
          <p:cNvPr id="9" name="Picture 1" descr="C:\Users\sotrudnik\Desktop\ГУРЬЕВ А.В. СКАНЫ\Заводская лаборатория №11 1964г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4971" y="1465264"/>
            <a:ext cx="2248533" cy="294635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iblet"/>
            <a:contourClr>
              <a:srgbClr val="FFFFFF"/>
            </a:contourClr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477559" y="1484784"/>
            <a:ext cx="7128792" cy="2832612"/>
          </a:xfrm>
        </p:spPr>
        <p:txBody>
          <a:bodyPr>
            <a:noAutofit/>
          </a:bodyPr>
          <a:lstStyle/>
          <a:p>
            <a:pPr algn="l"/>
            <a:r>
              <a:rPr lang="ru-RU" sz="4000" b="1" i="1" dirty="0" smtClean="0">
                <a:solidFill>
                  <a:srgbClr val="953735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953735"/>
                </a:solidFill>
                <a:latin typeface="Bahnschrift SemiBold SemiConden" panose="020B0502040204020203" pitchFamily="34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953735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953735"/>
                </a:solidFill>
                <a:latin typeface="Bahnschrift SemiBold SemiConden" panose="020B0502040204020203" pitchFamily="34" charset="0"/>
                <a:cs typeface="Times New Roman" pitchFamily="18" charset="0"/>
              </a:rPr>
            </a:br>
            <a:endParaRPr lang="ru-RU" sz="4000" b="1" i="1" dirty="0">
              <a:solidFill>
                <a:srgbClr val="953735"/>
              </a:solidFill>
              <a:latin typeface="Bahnschrift SemiBold SemiConden" panose="020B0502040204020203" pitchFamily="34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790212"/>
              </p:ext>
            </p:extLst>
          </p:nvPr>
        </p:nvGraphicFramePr>
        <p:xfrm>
          <a:off x="7848947" y="41511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4" name="PDF" showAsIcon="1" r:id="rId8" imgW="914400" imgH="771480" progId="FoxitReader.Document">
                  <p:embed/>
                </p:oleObj>
              </mc:Choice>
              <mc:Fallback>
                <p:oleObj name="PDF" showAsIcon="1" r:id="rId8" imgW="914400" imgH="771480" progId="FoxitReader.Document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947" y="415115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65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5" y="3530384"/>
            <a:ext cx="2316163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66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07" y="3573016"/>
            <a:ext cx="2530475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67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398" y="3519614"/>
            <a:ext cx="23526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581" y="415115"/>
            <a:ext cx="7161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53735"/>
                </a:solidFill>
                <a:latin typeface="Bahnschrift Light SemiCondensed" pitchFamily="34" charset="0"/>
              </a:rPr>
              <a:t>Список публикаций  А.В</a:t>
            </a:r>
            <a:r>
              <a:rPr lang="ru-RU" sz="3200" b="1" i="1" dirty="0">
                <a:solidFill>
                  <a:srgbClr val="953735"/>
                </a:solidFill>
                <a:latin typeface="Bahnschrift Light SemiCondensed" pitchFamily="34" charset="0"/>
              </a:rPr>
              <a:t>. </a:t>
            </a:r>
            <a:r>
              <a:rPr lang="ru-RU" sz="3200" b="1" i="1" dirty="0" smtClean="0">
                <a:solidFill>
                  <a:srgbClr val="953735"/>
                </a:solidFill>
                <a:latin typeface="Bahnschrift Light SemiCondensed" pitchFamily="34" charset="0"/>
              </a:rPr>
              <a:t>Гурьева</a:t>
            </a:r>
            <a:endParaRPr lang="ru-RU" sz="3200" b="1" i="1" dirty="0">
              <a:solidFill>
                <a:srgbClr val="953735"/>
              </a:solidFill>
              <a:latin typeface="Bahnschrift Light SemiCondensed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7200875" y="578382"/>
            <a:ext cx="504056" cy="37920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1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otrudnik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07" y="260648"/>
            <a:ext cx="1500198" cy="1108820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00014" y="-926743"/>
            <a:ext cx="10401335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9537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9537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b="1" dirty="0" smtClean="0">
                <a:solidFill>
                  <a:srgbClr val="953735"/>
                </a:solidFill>
                <a:latin typeface="Bahnschrift SemiLight" pitchFamily="34" charset="0"/>
                <a:cs typeface="Times New Roman" panose="02020603050405020304" pitchFamily="18" charset="0"/>
              </a:rPr>
              <a:t>Анатолий Валентинович Гурьев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родился 30 октября 1923г.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dirty="0" smtClean="0">
                <a:solidFill>
                  <a:srgbClr val="002060"/>
                </a:solidFill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lang="ru-RU" sz="2400" dirty="0" smtClean="0">
                <a:solidFill>
                  <a:srgbClr val="002060"/>
                </a:solidFill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еле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 Черный Яр Астраханской области.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Его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 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тец, Валентин Павлович, работал инженером-строителем.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Мать, Клавдия Константиновна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 была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 домохозяйкой.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После окончания школы в 1944 г. поступил 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Сталинградский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механический институт,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а в 1949 г. защитил с отличием диплом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инженера-механика по специальности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«Тракторостроение».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Bahnschrift SemiLight" pitchFamily="34" charset="0"/>
                <a:cs typeface="Times New Roman" pitchFamily="18" charset="0"/>
              </a:rPr>
              <a:t>По окончании института в 1949 г. поступил </a:t>
            </a:r>
            <a:endParaRPr lang="ru-RU" sz="2400" dirty="0" smtClean="0">
              <a:solidFill>
                <a:srgbClr val="002060"/>
              </a:solidFill>
              <a:latin typeface="Bahnschrift SemiLight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Bahnschrift SemiLight" pitchFamily="34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Bahnschrift SemiLight" pitchFamily="34" charset="0"/>
                <a:cs typeface="Times New Roman" pitchFamily="18" charset="0"/>
              </a:rPr>
              <a:t>аспирантуру при кафедре сопротивления </a:t>
            </a:r>
            <a:endParaRPr lang="ru-RU" sz="2400" dirty="0" smtClean="0">
              <a:solidFill>
                <a:srgbClr val="002060"/>
              </a:solidFill>
              <a:latin typeface="Bahnschrift SemiLight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Bahnschrift SemiLight" pitchFamily="34" charset="0"/>
                <a:cs typeface="Times New Roman" pitchFamily="18" charset="0"/>
              </a:rPr>
              <a:t>материалов </a:t>
            </a:r>
            <a:r>
              <a:rPr lang="ru-RU" sz="2400" dirty="0">
                <a:solidFill>
                  <a:srgbClr val="002060"/>
                </a:solidFill>
                <a:latin typeface="Bahnschrift SemiLight" pitchFamily="34" charset="0"/>
                <a:cs typeface="Times New Roman" pitchFamily="18" charset="0"/>
              </a:rPr>
              <a:t>к профессору П. В. Мелентьеву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27" y="3789040"/>
            <a:ext cx="3907601" cy="266429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otrudnik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115" y="373832"/>
            <a:ext cx="1080120" cy="936104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60211" y="-592436"/>
            <a:ext cx="9533838" cy="386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085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</a:p>
          <a:p>
            <a:pPr marL="45085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085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</a:p>
          <a:p>
            <a:pPr marL="45085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002060"/>
                </a:solidFill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В это же время,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 по совместительству работал ассистентом    кафедры металловедения (1950–1951), затем – высшей математики (1951–1952), а с 1952 г. – ассистентом кафедры сопротивления материалов.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2060"/>
              </a:solidFill>
              <a:latin typeface="Bahnschrift SemiLigh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hnschrift SemiLigh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53" y="5143512"/>
            <a:ext cx="9753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https://moodle.zp.edu.ua/pluginfile.php/71485/course/overviewfiles/%D0%9D%D0%9E%D0%92%D0%9A%D0%9C%D0%9F%D0%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994" y="2420888"/>
            <a:ext cx="3783688" cy="25729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20155" y="5445224"/>
            <a:ext cx="9649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Bahnschrift SemiLight" pitchFamily="34" charset="0"/>
              </a:rPr>
              <a:t>После защиты диссертации Анатолий  Валентинович продолжил работу на кафедре сопротивления материалов старшим преподавателем.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8587" y="2492896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Bahnschrift SemiLight" pitchFamily="34" charset="0"/>
              </a:rPr>
              <a:t>В 1954 г. в Ленинградском институте  инженеров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ahnschrift SemiLight" pitchFamily="34" charset="0"/>
              </a:rPr>
              <a:t> железнодорожного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Bahnschrift SemiLight" pitchFamily="34" charset="0"/>
              </a:rPr>
              <a:t>транспорта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ahnschrift SemiLight" pitchFamily="34" charset="0"/>
              </a:rPr>
              <a:t>защитил кандидатскую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Bahnschrift SemiLight" pitchFamily="34" charset="0"/>
              </a:rPr>
              <a:t>диссертацию, которая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ahnschrift SemiLight" pitchFamily="34" charset="0"/>
              </a:rPr>
              <a:t>была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Bahnschrift SemiLight" pitchFamily="34" charset="0"/>
              </a:rPr>
              <a:t>посвящена исследованию упругих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ahnschrift SemiLight" pitchFamily="34" charset="0"/>
              </a:rPr>
              <a:t>свойств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Bahnschrift SemiLight" pitchFamily="34" charset="0"/>
              </a:rPr>
              <a:t>конструкционных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33912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otrudnik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481" y="548680"/>
            <a:ext cx="1096738" cy="792088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32123" y="2636912"/>
            <a:ext cx="972107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Работы, выполняемые по заданиям промышленных предприятий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и   научно-исследовательских институтов страны, были направлены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на повышение надежности и долговечности машин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и механизмов, на развитие новых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ресурсосберегающих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технологических упрочняющих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обработок, в том числе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2060"/>
                </a:solidFill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азерных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и электромеханических.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hnschrift SemiLight" pitchFamily="34" charset="0"/>
              <a:cs typeface="Times New Roman" pitchFamily="18" charset="0"/>
            </a:endParaRPr>
          </a:p>
        </p:txBody>
      </p:sp>
      <p:pic>
        <p:nvPicPr>
          <p:cNvPr id="70658" name="Picture 2" descr="https://www.precitec.com/fileadmin/products/laser-welding/YC52/Laserschweissen_Produkte_Detail_YC52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6105" y="3933056"/>
            <a:ext cx="4241074" cy="242888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96219" y="420513"/>
            <a:ext cx="8856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Bahnschrift SemiLight" pitchFamily="34" charset="0"/>
              </a:rPr>
              <a:t>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ahnschrift SemiLight" pitchFamily="34" charset="0"/>
              </a:rPr>
              <a:t>Исследования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Bahnschrift SemiLight" pitchFamily="34" charset="0"/>
              </a:rPr>
              <a:t>, проводившиеся на кафедре под руководством Гурьева А. В., выполнялись по плану важнейших НИР по проблемам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ahnschrift SemiLight" pitchFamily="34" charset="0"/>
              </a:rPr>
              <a:t>«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Bahnschrift SemiLight" pitchFamily="34" charset="0"/>
              </a:rPr>
              <a:t>Физика твердого тела»   и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Bahnschrift SemiLight" pitchFamily="34" charset="0"/>
              </a:rPr>
              <a:t> «Теоретические основы создания конструкционных материалов».</a:t>
            </a:r>
          </a:p>
        </p:txBody>
      </p:sp>
    </p:spTree>
    <p:extLst>
      <p:ext uri="{BB962C8B-B14F-4D97-AF65-F5344CB8AC3E}">
        <p14:creationId xmlns:p14="http://schemas.microsoft.com/office/powerpoint/2010/main" val="33912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otrudnik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07" y="190910"/>
            <a:ext cx="1186148" cy="921284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4131" y="548680"/>
            <a:ext cx="96114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             В 1959 г. Гурьеву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присваивается учёное звание доцента по кафедре сопротивления материалов.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hnschrift SemiLigh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В 1963 г. он защитил докторскую диссертацию, посвященную исследованию неупругих свойств конструкционных материалов и связи неупругости с усталостной прочностью и демпфирующей способностью металлов.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SemiLight" pitchFamily="34" charset="0"/>
                <a:ea typeface="Times New Roman" pitchFamily="18" charset="0"/>
                <a:cs typeface="Times New Roman" pitchFamily="18" charset="0"/>
              </a:rPr>
              <a:t>В 1964 г. был избран на должность заведующего кафедрой сопротивления материалов и утвержден в ученом звании профессора.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hnschrift SemiLight" pitchFamily="34" charset="0"/>
              <a:cs typeface="Times New Roman" pitchFamily="18" charset="0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56" y="4108493"/>
            <a:ext cx="3672407" cy="245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36779" y="4725144"/>
            <a:ext cx="37788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Bahnschrift SemiLight" pitchFamily="34" charset="0"/>
                <a:cs typeface="Times New Roman" panose="02020603050405020304" pitchFamily="18" charset="0"/>
              </a:rPr>
              <a:t>Проф. А. В. Гурьев с аспирантом Л. В. Куксой (впоследствии  д. т. н., профессор) 1968 г.</a:t>
            </a:r>
            <a:endParaRPr lang="ru-RU" sz="2400" i="1" dirty="0">
              <a:solidFill>
                <a:srgbClr val="002060"/>
              </a:solidFill>
              <a:latin typeface="Bahnschrift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48147" y="980728"/>
            <a:ext cx="96817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Bahnschrift SemiLight" pitchFamily="34" charset="0"/>
                <a:cs typeface="Times New Roman" pitchFamily="18" charset="0"/>
              </a:rPr>
              <a:t>В 1964 г., впервые в истории института, Анатолием Валентиновичем Гурьевым была защищена докторская диссертация и с этого момента и до 1988 г. он возглавлял кафедру. </a:t>
            </a:r>
            <a:endParaRPr lang="ru-RU" sz="2400" dirty="0" smtClean="0">
              <a:solidFill>
                <a:srgbClr val="002060"/>
              </a:solidFill>
              <a:latin typeface="Bahnschrift SemiLight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Bahnschrift SemiLight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Bahnschrift SemiLight" pitchFamily="34" charset="0"/>
                <a:cs typeface="Times New Roman" pitchFamily="18" charset="0"/>
              </a:rPr>
              <a:t>Под </a:t>
            </a:r>
            <a:r>
              <a:rPr lang="ru-RU" sz="2400" dirty="0">
                <a:solidFill>
                  <a:srgbClr val="002060"/>
                </a:solidFill>
                <a:latin typeface="Bahnschrift SemiLight" pitchFamily="34" charset="0"/>
                <a:cs typeface="Times New Roman" pitchFamily="18" charset="0"/>
              </a:rPr>
              <a:t>его руководством коллектив кафедры активно работал над переоснащением лабораторий, разработкой учебных пособий, внедрением в учебный процесс программированных методов обучения и контроля знаний студентов.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2060"/>
              </a:solidFill>
              <a:latin typeface="Bahnschrift SemiLight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Bahnschrift SemiLight" pitchFamily="34" charset="0"/>
                <a:cs typeface="Times New Roman" pitchFamily="18" charset="0"/>
              </a:rPr>
              <a:t>Под руководством профессоров А. В. Гурьева и Г. П. Зайцева снова начала работать аспирантура, что дало возможность подготовить </a:t>
            </a:r>
            <a:r>
              <a:rPr lang="ru-RU" sz="2400" dirty="0" smtClean="0">
                <a:solidFill>
                  <a:srgbClr val="002060"/>
                </a:solidFill>
                <a:latin typeface="Bahnschrift SemiLight" pitchFamily="34" charset="0"/>
                <a:cs typeface="Times New Roman" pitchFamily="18" charset="0"/>
              </a:rPr>
              <a:t>более </a:t>
            </a:r>
            <a:r>
              <a:rPr lang="ru-RU" sz="2400" dirty="0">
                <a:solidFill>
                  <a:srgbClr val="002060"/>
                </a:solidFill>
                <a:latin typeface="Bahnschrift SemiLight" pitchFamily="34" charset="0"/>
                <a:cs typeface="Times New Roman" pitchFamily="18" charset="0"/>
              </a:rPr>
              <a:t>20 кандидатов наук.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hnschrift SemiLight" pitchFamily="34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4" y="188641"/>
            <a:ext cx="121119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8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831" y="2285992"/>
            <a:ext cx="2428892" cy="36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8227" y="5905916"/>
            <a:ext cx="7890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953735"/>
                </a:solidFill>
                <a:latin typeface="Bahnschrift SemiLight" pitchFamily="34" charset="0"/>
                <a:cs typeface="Times New Roman" pitchFamily="18" charset="0"/>
              </a:rPr>
              <a:t>Серебряной медалью ВДНХ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Bahnschrift SemiLight" pitchFamily="34" charset="0"/>
                <a:cs typeface="Times New Roman" pitchFamily="18" charset="0"/>
              </a:rPr>
              <a:t>    за разработку лазерных технологий упрочнения</a:t>
            </a:r>
            <a:endParaRPr lang="ru-RU" sz="2000" b="1" i="1" dirty="0">
              <a:solidFill>
                <a:srgbClr val="002060"/>
              </a:solidFill>
              <a:latin typeface="Bahnschrift SemiLight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6" y="0"/>
            <a:ext cx="1080135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953735"/>
                </a:solidFill>
                <a:latin typeface="Bahnschrift SemiLight" pitchFamily="34" charset="0"/>
                <a:cs typeface="Times New Roman" pitchFamily="18" charset="0"/>
              </a:rPr>
              <a:t>А.В. Гурьев был награжден :</a:t>
            </a:r>
          </a:p>
          <a:p>
            <a:endParaRPr lang="ru-RU" sz="2400" b="1" i="1" dirty="0" smtClean="0">
              <a:solidFill>
                <a:srgbClr val="C00000"/>
              </a:solidFill>
              <a:latin typeface="Bahnschrift Light" pitchFamily="34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953735"/>
                </a:solidFill>
                <a:latin typeface="Bahnschrift Light" pitchFamily="34" charset="0"/>
                <a:cs typeface="Times New Roman" pitchFamily="18" charset="0"/>
              </a:rPr>
              <a:t>Орденом Трудового Красного </a:t>
            </a:r>
            <a:r>
              <a:rPr lang="ru-RU" sz="2400" b="1" i="1" dirty="0">
                <a:solidFill>
                  <a:srgbClr val="953735"/>
                </a:solidFill>
                <a:latin typeface="Bahnschrift Light" pitchFamily="34" charset="0"/>
                <a:cs typeface="Times New Roman" pitchFamily="18" charset="0"/>
              </a:rPr>
              <a:t>Знамени    </a:t>
            </a:r>
            <a:r>
              <a:rPr lang="ru-RU" sz="2400" b="1" i="1" dirty="0" smtClean="0">
                <a:solidFill>
                  <a:srgbClr val="953735"/>
                </a:solidFill>
                <a:latin typeface="Bahnschrift Light" pitchFamily="34" charset="0"/>
                <a:cs typeface="Times New Roman" pitchFamily="18" charset="0"/>
              </a:rPr>
              <a:t> Медалью За </a:t>
            </a:r>
            <a:r>
              <a:rPr lang="ru-RU" sz="2400" b="1" i="1" dirty="0">
                <a:solidFill>
                  <a:srgbClr val="953735"/>
                </a:solidFill>
                <a:latin typeface="Bahnschrift Light" pitchFamily="34" charset="0"/>
                <a:cs typeface="Times New Roman" pitchFamily="18" charset="0"/>
              </a:rPr>
              <a:t>доблестный </a:t>
            </a:r>
            <a:r>
              <a:rPr lang="ru-RU" sz="2400" b="1" i="1" dirty="0" smtClean="0">
                <a:solidFill>
                  <a:srgbClr val="953735"/>
                </a:solidFill>
                <a:latin typeface="Bahnschrift Light" pitchFamily="34" charset="0"/>
                <a:cs typeface="Times New Roman" pitchFamily="18" charset="0"/>
              </a:rPr>
              <a:t>труд</a:t>
            </a:r>
            <a:endParaRPr lang="ru-RU" sz="2400" b="1" i="1" dirty="0">
              <a:solidFill>
                <a:srgbClr val="953735"/>
              </a:solidFill>
              <a:latin typeface="Bahnschrift Light" pitchFamily="34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C00000"/>
              </a:solidFill>
              <a:latin typeface="Bahnschrift Light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43551" y="1000109"/>
            <a:ext cx="52577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sotrudnik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131" y="341082"/>
            <a:ext cx="1111489" cy="874470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7" y="2185214"/>
            <a:ext cx="1800200" cy="34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71" y="2420153"/>
            <a:ext cx="1868090" cy="337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74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6" y="3861048"/>
            <a:ext cx="1687241" cy="26642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11825" y="3900534"/>
            <a:ext cx="2880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2060"/>
                </a:solidFill>
                <a:latin typeface="Bahnschrift Light SemiCondensed" pitchFamily="34" charset="0"/>
                <a:cs typeface="Times New Roman" pitchFamily="18" charset="0"/>
              </a:rPr>
              <a:t>В пособии приводятся лабораторные работы по курсу Сопротивления материалов, методика их проведения и содержание правил по технике безопасности по каждой лабораторной работе.</a:t>
            </a:r>
          </a:p>
        </p:txBody>
      </p:sp>
      <p:pic>
        <p:nvPicPr>
          <p:cNvPr id="4" name="Picture 4" descr="C:\Users\sotrudnik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115" y="332656"/>
            <a:ext cx="1131651" cy="9339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5237" y="1772816"/>
            <a:ext cx="486099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Bahnschrift Light SemiCondensed" pitchFamily="34" charset="0"/>
                <a:cs typeface="Times New Roman" pitchFamily="18" charset="0"/>
              </a:rPr>
              <a:t>Гурьев, А. В. Лабораторный практикум по сопротивлению материалов. Ч. 1 / А. В. Гурьев, П. Я. Коновалов ; ВолгГТУ.  ̶  Волгоград, 1973.  ̶  140 с.  ̶  Текст: непосредственный.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56" y="2008036"/>
            <a:ext cx="1947859" cy="271749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798336" y="4731531"/>
            <a:ext cx="471490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Влияние газонасыщенного слоя на коррозионно-механическую прочность титановых сплавов / Ю. Д. Хесин, Н. Н. Щеглов, В. И. Водопьянов, А. В. Гурьев // Сплавы титана с особыми свойствами. – Москва, 1982. – C. 136-139.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hnschrift Light SemiCondensed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099" y="332656"/>
            <a:ext cx="10297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53735"/>
                </a:solidFill>
                <a:latin typeface="Bahnschrift Light SemiCondensed" pitchFamily="34" charset="0"/>
              </a:rPr>
              <a:t>              </a:t>
            </a:r>
            <a:r>
              <a:rPr lang="ru-RU" sz="3600" b="1" i="1" dirty="0" smtClean="0">
                <a:solidFill>
                  <a:srgbClr val="953735"/>
                </a:solidFill>
                <a:latin typeface="Bahnschrift Light SemiCondensed" pitchFamily="34" charset="0"/>
              </a:rPr>
              <a:t>Книги и статьи профессора </a:t>
            </a:r>
            <a:r>
              <a:rPr lang="ru-RU" sz="3600" b="1" i="1" dirty="0">
                <a:solidFill>
                  <a:srgbClr val="953735"/>
                </a:solidFill>
                <a:latin typeface="Bahnschrift Light SemiCondensed" pitchFamily="34" charset="0"/>
              </a:rPr>
              <a:t>Гурьева А. В. </a:t>
            </a:r>
            <a:endParaRPr lang="ru-RU" sz="3600" b="1" i="1" dirty="0" smtClean="0">
              <a:solidFill>
                <a:srgbClr val="953735"/>
              </a:solidFill>
              <a:latin typeface="Bahnschrift Light SemiCondensed" pitchFamily="34" charset="0"/>
            </a:endParaRPr>
          </a:p>
          <a:p>
            <a:pPr algn="ctr"/>
            <a:r>
              <a:rPr lang="ru-RU" sz="3600" b="1" i="1" dirty="0">
                <a:solidFill>
                  <a:srgbClr val="953735"/>
                </a:solidFill>
                <a:latin typeface="Bahnschrift Light SemiCondensed" pitchFamily="34" charset="0"/>
              </a:rPr>
              <a:t> </a:t>
            </a:r>
            <a:r>
              <a:rPr lang="ru-RU" sz="3600" b="1" i="1" dirty="0" smtClean="0">
                <a:solidFill>
                  <a:srgbClr val="953735"/>
                </a:solidFill>
                <a:latin typeface="Bahnschrift Light SemiCondensed" pitchFamily="34" charset="0"/>
              </a:rPr>
              <a:t>       из </a:t>
            </a:r>
            <a:r>
              <a:rPr lang="ru-RU" sz="3600" b="1" i="1" dirty="0">
                <a:solidFill>
                  <a:srgbClr val="953735"/>
                </a:solidFill>
                <a:latin typeface="Bahnschrift Light SemiCondensed" pitchFamily="34" charset="0"/>
              </a:rPr>
              <a:t>фондов ИБЦ ВолгГТУ</a:t>
            </a:r>
          </a:p>
        </p:txBody>
      </p:sp>
    </p:spTree>
    <p:extLst>
      <p:ext uri="{BB962C8B-B14F-4D97-AF65-F5344CB8AC3E}">
        <p14:creationId xmlns:p14="http://schemas.microsoft.com/office/powerpoint/2010/main" val="169339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77" y="712238"/>
            <a:ext cx="2706549" cy="36152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56" y="620616"/>
            <a:ext cx="2499044" cy="34545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85701" y="4612995"/>
            <a:ext cx="53589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Гурьев, А. В. Анализ суммирования усталостных повреждений металла при нестационарных режимах циклических нагружений / А. В. Гурьев, А. Н. Савкин // Металловедение и прочность материалов: Межвуз. сб. научных трудов. – Волгоград, 1981. – C. 3-10.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hnschrift Light SemiCondensed" pitchFamily="34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904731" y="3967466"/>
            <a:ext cx="46085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Гурьев, А. В. Оценка сопротивления неупругому деформированию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многокомпонентного композиционного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Light SemiCondensed" pitchFamily="34" charset="0"/>
                <a:ea typeface="Calibri" pitchFamily="34" charset="0"/>
                <a:cs typeface="Times New Roman" pitchFamily="18" charset="0"/>
              </a:rPr>
              <a:t>материала с однонаправленными высокопрочными волокнами / А.В. Гурьев, Т.Н. Цепляева, М.Х. Шоршоров // Металловедение и прочность материалов: Межвед. сб. научных трудов. – Волгоград, 1983. – C. 3-13.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hnschrift Light SemiCondensed" pitchFamily="34" charset="0"/>
              <a:cs typeface="Arial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6" y="332657"/>
            <a:ext cx="1152128" cy="89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742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1161</Words>
  <Application>Microsoft Office PowerPoint</Application>
  <PresentationFormat>Произвольный</PresentationFormat>
  <Paragraphs>104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</vt:vector>
  </TitlesOfParts>
  <Company>VSTU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sotrudnik</dc:creator>
  <cp:lastModifiedBy>admin</cp:lastModifiedBy>
  <cp:revision>326</cp:revision>
  <dcterms:created xsi:type="dcterms:W3CDTF">2023-06-28T09:26:48Z</dcterms:created>
  <dcterms:modified xsi:type="dcterms:W3CDTF">2023-10-17T10:58:46Z</dcterms:modified>
</cp:coreProperties>
</file>