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56" r:id="rId4"/>
    <p:sldId id="258" r:id="rId5"/>
    <p:sldId id="259" r:id="rId6"/>
    <p:sldId id="266" r:id="rId7"/>
    <p:sldId id="262" r:id="rId8"/>
    <p:sldId id="265" r:id="rId9"/>
    <p:sldId id="264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F94"/>
    <a:srgbClr val="021256"/>
    <a:srgbClr val="6600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63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FC095-5EE2-42DD-9F00-B71D79F43AD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3ED99D7-9172-4751-9198-BB7EE0B51688}" type="pres">
      <dgm:prSet presAssocID="{15DFC095-5EE2-42DD-9F00-B71D79F43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BF18EB9-178E-46D9-AB7F-01794111A153}" type="presOf" srcId="{15DFC095-5EE2-42DD-9F00-B71D79F43ADA}" destId="{83ED99D7-9172-4751-9198-BB7EE0B516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4FBC5-9ADB-48EB-860C-2094F02DB619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68CA7-9340-4A2F-AAE5-75DED831D9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7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8CA7-9340-4A2F-AAE5-75DED831D9C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54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8CA7-9340-4A2F-AAE5-75DED831D9C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1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8CA7-9340-4A2F-AAE5-75DED831D9C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1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6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87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4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9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7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19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5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24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06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6FF2-1ED5-4702-9FBE-67B5A9680CA2}" type="datetimeFigureOut">
              <a:rPr lang="ru-RU" smtClean="0"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8CDB-D543-4775-AD53-8E2106641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59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4.jpeg"/><Relationship Id="rId7" Type="http://schemas.openxmlformats.org/officeDocument/2006/relationships/image" Target="../media/image41.w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3.wmf"/><Relationship Id="rId5" Type="http://schemas.openxmlformats.org/officeDocument/2006/relationships/image" Target="../media/image46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5.jpeg"/><Relationship Id="rId9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3320" y="500579"/>
            <a:ext cx="785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Calibri" panose="020F0502020204030204" pitchFamily="34" charset="0"/>
              </a:rPr>
              <a:t> </a:t>
            </a:r>
            <a:r>
              <a:rPr lang="ru-RU" sz="4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Calibri" panose="020F0502020204030204" pitchFamily="34" charset="0"/>
              </a:rPr>
              <a:t>ПРОФЕССОРА ПОЛИТЕХА</a:t>
            </a:r>
            <a:endParaRPr lang="ru-RU" sz="48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26766" y="1622050"/>
            <a:ext cx="8729242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Мохов</a:t>
            </a:r>
            <a:r>
              <a:rPr kumimoji="0" lang="ru-RU" sz="480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Анатолий Ильич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(04.04.1934 - 27.05.2001) </a:t>
            </a:r>
            <a:endParaRPr lang="ru-RU" sz="3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профессор по кафедре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обработки</a:t>
            </a:r>
            <a:r>
              <a:rPr kumimoji="0" lang="ru-RU" sz="4000" i="1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металлов давлением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   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(к 90 – летию со дня рождения) </a:t>
            </a: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</a:t>
            </a: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 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pic>
        <p:nvPicPr>
          <p:cNvPr id="9218" name="Picture 2" descr="C:\Users\sotrudnik\Desktop\Профессор Мохов А.И\фот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5" y="1630680"/>
            <a:ext cx="3082099" cy="44541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42" y="314032"/>
            <a:ext cx="1254506" cy="101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otrudnik\Desktop\Профессор Мохов А.И\ПАТЕНТЫ\патент 475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6" y="1018308"/>
            <a:ext cx="1583879" cy="22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otrudnik\Desktop\Профессор Мохов А.И\ПАТЕНТЫ\Патент 499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36" y="1027774"/>
            <a:ext cx="1612100" cy="22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otrudnik\Desktop\Профессор Мохов А.И\ПАТЕНТЫ\Патент 508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84" y="1049627"/>
            <a:ext cx="1581210" cy="22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otrudnik\Desktop\Профессор Мохов А.И\ПАТЕНТЫ\Патент 529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76" y="1049627"/>
            <a:ext cx="1612100" cy="22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otrudnik\Desktop\Профессор Мохов А.И\ПАТЕНТЫ\Патент 5599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53" y="1049627"/>
            <a:ext cx="1612100" cy="22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otrudnik\Desktop\Профессор Мохов А.И\ПАТЕНТЫ\Патент 5606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986" y="1049627"/>
            <a:ext cx="1612100" cy="22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otrudnik\Desktop\Профессор Мохов А.И\ПАТЕНТЫ\Патент 6703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7" y="4027376"/>
            <a:ext cx="1629693" cy="23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sotrudnik\Desktop\Профессор Мохов А.И\ПАТЕНТЫ\Патент 6838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91" y="3978027"/>
            <a:ext cx="1664161" cy="23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sotrudnik\Desktop\Профессор Мохов А.И\ПАТЕНТЫ\Патент 96975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65" y="3967377"/>
            <a:ext cx="1671688" cy="23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sotrudnik\Desktop\Профессор Мохов А.И\ПАТЕНТЫ\Патент 10190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5" y="3988084"/>
            <a:ext cx="1664162" cy="23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sotrudnik\Desktop\Профессор Мохов А.И\ПАТЕНТЫ\Патент 10619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59" y="3978027"/>
            <a:ext cx="1697182" cy="240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sotrudnik\Desktop\Профессор Мохов А.И\ПАТЕНТЫ\Патент 14285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383" y="3988085"/>
            <a:ext cx="1665225" cy="23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1192" y="447262"/>
            <a:ext cx="8985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ahnschrift" pitchFamily="34" charset="0"/>
              </a:rPr>
              <a:t>Патенты на изобретения профессора Мохова А.И.</a:t>
            </a:r>
            <a:endParaRPr lang="ru-RU" sz="2400" b="1" i="1" dirty="0">
              <a:solidFill>
                <a:srgbClr val="C00000"/>
              </a:solidFill>
              <a:latin typeface="Bahnschrift" pitchFamily="34" charset="0"/>
            </a:endParaRP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9" y="151830"/>
            <a:ext cx="933523" cy="75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365" y="3365103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Способ ковки </a:t>
            </a:r>
            <a:r>
              <a:rPr lang="ru-RU" sz="1000" dirty="0" smtClean="0">
                <a:latin typeface="Bahnschrift" pitchFamily="34" charset="0"/>
              </a:rPr>
              <a:t>крупных</a:t>
            </a:r>
          </a:p>
          <a:p>
            <a:r>
              <a:rPr lang="ru-RU" sz="1000" dirty="0" smtClean="0">
                <a:latin typeface="Bahnschrift" pitchFamily="34" charset="0"/>
              </a:rPr>
              <a:t>слитков </a:t>
            </a:r>
            <a:r>
              <a:rPr lang="ru-RU" sz="1000" dirty="0">
                <a:latin typeface="Bahnschrift" pitchFamily="34" charset="0"/>
              </a:rPr>
              <a:t>Патент 475207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0384" y="3406055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Способ ковки крупных </a:t>
            </a:r>
            <a:endParaRPr lang="ru-RU" sz="1000" dirty="0" smtClean="0">
              <a:latin typeface="Bahnschrift" pitchFamily="34" charset="0"/>
            </a:endParaRPr>
          </a:p>
          <a:p>
            <a:r>
              <a:rPr lang="ru-RU" sz="1000" dirty="0" smtClean="0">
                <a:latin typeface="Bahnschrift" pitchFamily="34" charset="0"/>
              </a:rPr>
              <a:t>поковок </a:t>
            </a:r>
            <a:r>
              <a:rPr lang="ru-RU" sz="1000" dirty="0">
                <a:latin typeface="Bahnschrift" pitchFamily="34" charset="0"/>
              </a:rPr>
              <a:t>Патент </a:t>
            </a:r>
            <a:r>
              <a:rPr lang="ru-RU" sz="1000" dirty="0" smtClean="0">
                <a:latin typeface="Bahnschrift" pitchFamily="34" charset="0"/>
              </a:rPr>
              <a:t>49902О</a:t>
            </a:r>
            <a:endParaRPr lang="ru-RU" sz="1000" dirty="0">
              <a:latin typeface="Bahnschrif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5352" y="3365103"/>
            <a:ext cx="245908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Устройство для центрирования </a:t>
            </a:r>
            <a:endParaRPr lang="ru-RU" sz="1000" dirty="0" smtClean="0">
              <a:latin typeface="Bahnschrift" pitchFamily="34" charset="0"/>
            </a:endParaRPr>
          </a:p>
          <a:p>
            <a:r>
              <a:rPr lang="ru-RU" sz="1000" dirty="0" smtClean="0">
                <a:latin typeface="Bahnschrift" pitchFamily="34" charset="0"/>
              </a:rPr>
              <a:t>полых заготовок </a:t>
            </a:r>
            <a:r>
              <a:rPr lang="ru-RU" sz="1000" dirty="0">
                <a:latin typeface="Bahnschrift" pitchFamily="34" charset="0"/>
              </a:rPr>
              <a:t>при </a:t>
            </a:r>
            <a:r>
              <a:rPr lang="ru-RU" sz="1000" dirty="0" smtClean="0">
                <a:latin typeface="Bahnschrift" pitchFamily="34" charset="0"/>
              </a:rPr>
              <a:t>обжиме </a:t>
            </a:r>
          </a:p>
          <a:p>
            <a:r>
              <a:rPr lang="ru-RU" sz="1000" dirty="0" smtClean="0">
                <a:latin typeface="Bahnschrift" pitchFamily="34" charset="0"/>
              </a:rPr>
              <a:t>Патент508310</a:t>
            </a:r>
            <a:endParaRPr lang="ru-RU" sz="1000" dirty="0">
              <a:latin typeface="Bahnschrift" pitchFamily="34" charset="0"/>
            </a:endParaRPr>
          </a:p>
          <a:p>
            <a:endParaRPr lang="ru-RU" sz="1100" dirty="0">
              <a:latin typeface="Bahnschrif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1943" y="3389343"/>
            <a:ext cx="1579661" cy="25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Bahnschrift" pitchFamily="34" charset="0"/>
              </a:rPr>
              <a:t>Сталь патент 529258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2465" y="3363857"/>
            <a:ext cx="1923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Конструкционная сталь </a:t>
            </a:r>
            <a:endParaRPr lang="ru-RU" sz="1000" dirty="0" smtClean="0">
              <a:latin typeface="Bahnschrift" pitchFamily="34" charset="0"/>
            </a:endParaRPr>
          </a:p>
          <a:p>
            <a:r>
              <a:rPr lang="ru-RU" sz="1000" dirty="0" smtClean="0">
                <a:latin typeface="Bahnschrift" pitchFamily="34" charset="0"/>
              </a:rPr>
              <a:t>Патент </a:t>
            </a:r>
            <a:r>
              <a:rPr lang="ru-RU" sz="1000" dirty="0">
                <a:latin typeface="Bahnschrift" pitchFamily="34" charset="0"/>
              </a:rPr>
              <a:t>559997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22559" y="3319639"/>
            <a:ext cx="62317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Модифицирующий флюс для </a:t>
            </a:r>
            <a:endParaRPr lang="ru-RU" sz="1000" dirty="0" smtClean="0">
              <a:latin typeface="Bahnschrift" pitchFamily="34" charset="0"/>
            </a:endParaRPr>
          </a:p>
          <a:p>
            <a:r>
              <a:rPr lang="ru-RU" sz="1000" dirty="0" smtClean="0">
                <a:latin typeface="Bahnschrift" pitchFamily="34" charset="0"/>
              </a:rPr>
              <a:t>центробежного </a:t>
            </a:r>
            <a:r>
              <a:rPr lang="ru-RU" sz="1000" dirty="0">
                <a:latin typeface="Bahnschrift" pitchFamily="34" charset="0"/>
              </a:rPr>
              <a:t>литья сплавов </a:t>
            </a:r>
            <a:endParaRPr lang="ru-RU" sz="1000" dirty="0" smtClean="0">
              <a:latin typeface="Bahnschrift" pitchFamily="34" charset="0"/>
            </a:endParaRPr>
          </a:p>
          <a:p>
            <a:r>
              <a:rPr lang="ru-RU" sz="1000" dirty="0" smtClean="0">
                <a:latin typeface="Bahnschrift" pitchFamily="34" charset="0"/>
              </a:rPr>
              <a:t>на </a:t>
            </a:r>
            <a:r>
              <a:rPr lang="ru-RU" sz="1000" dirty="0">
                <a:latin typeface="Bahnschrift" pitchFamily="34" charset="0"/>
              </a:rPr>
              <a:t>железной основе Патент560696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1888" y="6333206"/>
            <a:ext cx="1830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Способ производства стали </a:t>
            </a:r>
            <a:r>
              <a:rPr lang="ru-RU" sz="1000" dirty="0" smtClean="0">
                <a:latin typeface="Bahnschrift" pitchFamily="34" charset="0"/>
              </a:rPr>
              <a:t>Патент </a:t>
            </a:r>
            <a:r>
              <a:rPr lang="ru-RU" sz="1000" dirty="0">
                <a:latin typeface="Bahnschrift" pitchFamily="34" charset="0"/>
              </a:rPr>
              <a:t>670377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32629" y="6373983"/>
            <a:ext cx="2246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Способ изготовления </a:t>
            </a:r>
            <a:r>
              <a:rPr lang="ru-RU" sz="1000" dirty="0" smtClean="0">
                <a:latin typeface="Bahnschrift" pitchFamily="34" charset="0"/>
              </a:rPr>
              <a:t>баллонов</a:t>
            </a:r>
          </a:p>
          <a:p>
            <a:r>
              <a:rPr lang="ru-RU" sz="1000" dirty="0" smtClean="0">
                <a:latin typeface="Bahnschrift" pitchFamily="34" charset="0"/>
              </a:rPr>
              <a:t> </a:t>
            </a:r>
            <a:r>
              <a:rPr lang="ru-RU" sz="1000" dirty="0">
                <a:latin typeface="Bahnschrift" pitchFamily="34" charset="0"/>
              </a:rPr>
              <a:t>Патент 683841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57221" y="6379346"/>
            <a:ext cx="2707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Способ управления </a:t>
            </a:r>
            <a:r>
              <a:rPr lang="ru-RU" sz="1000" dirty="0" smtClean="0">
                <a:latin typeface="Bahnschrift" pitchFamily="34" charset="0"/>
              </a:rPr>
              <a:t>процессом</a:t>
            </a:r>
          </a:p>
          <a:p>
            <a:r>
              <a:rPr lang="ru-RU" sz="1000" dirty="0" err="1" smtClean="0">
                <a:latin typeface="Bahnschrift" pitchFamily="34" charset="0"/>
              </a:rPr>
              <a:t>вакуумирования</a:t>
            </a:r>
            <a:r>
              <a:rPr lang="ru-RU" sz="1000" dirty="0" smtClean="0">
                <a:latin typeface="Bahnschrift" pitchFamily="34" charset="0"/>
              </a:rPr>
              <a:t> </a:t>
            </a:r>
            <a:r>
              <a:rPr lang="ru-RU" sz="1000" dirty="0">
                <a:latin typeface="Bahnschrift" pitchFamily="34" charset="0"/>
              </a:rPr>
              <a:t>стали Патент 969751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07976" y="6385795"/>
            <a:ext cx="15953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Bahnschrift" pitchFamily="34" charset="0"/>
              </a:rPr>
              <a:t>Сталь Патент 1019005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61606" y="6377952"/>
            <a:ext cx="6233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Способ обработки рабочей </a:t>
            </a:r>
            <a:r>
              <a:rPr lang="ru-RU" sz="1000" dirty="0" smtClean="0">
                <a:latin typeface="Bahnschrift" pitchFamily="34" charset="0"/>
              </a:rPr>
              <a:t>поверхности</a:t>
            </a:r>
          </a:p>
          <a:p>
            <a:r>
              <a:rPr lang="ru-RU" sz="1000" dirty="0" smtClean="0">
                <a:latin typeface="Bahnschrift" pitchFamily="34" charset="0"/>
              </a:rPr>
              <a:t>чугунной </a:t>
            </a:r>
            <a:r>
              <a:rPr lang="ru-RU" sz="1000" dirty="0">
                <a:latin typeface="Bahnschrift" pitchFamily="34" charset="0"/>
              </a:rPr>
              <a:t>изложницы Патент 1061914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73179" y="6385794"/>
            <a:ext cx="1718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Bahnschrift" pitchFamily="34" charset="0"/>
              </a:rPr>
              <a:t>Способ ковки поковок из </a:t>
            </a:r>
            <a:r>
              <a:rPr lang="ru-RU" sz="1000" dirty="0" smtClean="0">
                <a:latin typeface="Bahnschrift" pitchFamily="34" charset="0"/>
              </a:rPr>
              <a:t>слитков </a:t>
            </a:r>
            <a:r>
              <a:rPr lang="ru-RU" sz="1000" dirty="0">
                <a:latin typeface="Bahnschrift" pitchFamily="34" charset="0"/>
              </a:rPr>
              <a:t>Патент 1428520</a:t>
            </a:r>
          </a:p>
        </p:txBody>
      </p:sp>
    </p:spTree>
    <p:extLst>
      <p:ext uri="{BB962C8B-B14F-4D97-AF65-F5344CB8AC3E}">
        <p14:creationId xmlns:p14="http://schemas.microsoft.com/office/powerpoint/2010/main" val="12610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trudnik\Desktop\Профессор Мохов А.И\КШП №5,1995\img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9" y="1177629"/>
            <a:ext cx="2128838" cy="2996348"/>
          </a:xfrm>
          <a:prstGeom prst="rect">
            <a:avLst/>
          </a:prstGeom>
          <a:noFill/>
          <a:ln>
            <a:solidFill>
              <a:srgbClr val="041F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trudnik\Desktop\Профессор Мохов А.И\КШП №9, 1996\img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14" y="3328417"/>
            <a:ext cx="2336330" cy="3234528"/>
          </a:xfrm>
          <a:prstGeom prst="rect">
            <a:avLst/>
          </a:prstGeom>
          <a:noFill/>
          <a:ln>
            <a:solidFill>
              <a:srgbClr val="041F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otrudnik\Desktop\Профессор Мохов А.И\КШП №1, 1998\img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43" y="1223241"/>
            <a:ext cx="2078713" cy="2905124"/>
          </a:xfrm>
          <a:prstGeom prst="rect">
            <a:avLst/>
          </a:prstGeom>
          <a:noFill/>
          <a:ln>
            <a:solidFill>
              <a:srgbClr val="041F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1216" y="1456696"/>
            <a:ext cx="603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Bahnschrift" pitchFamily="34" charset="0"/>
              </a:rPr>
              <a:t>Совершенствование технологии ковки крупных плит / А. И. Мохов, В. С. Максимук, А. Ю. Петунии и др. // Кузнечно-штамповочное производство. — 1996. — № 9. — С. 39—40.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96912" y="4288536"/>
            <a:ext cx="4809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Bahnschrift" pitchFamily="34" charset="0"/>
              </a:rPr>
              <a:t>Раскрой слитков и качество металла в условиях рынка ковок / В.А. Тюрин, А.В. Цыганов, Д.В. </a:t>
            </a:r>
            <a:r>
              <a:rPr lang="ru-RU" i="1" dirty="0" err="1">
                <a:latin typeface="Bahnschrift" pitchFamily="34" charset="0"/>
              </a:rPr>
              <a:t>Говядов</a:t>
            </a:r>
            <a:r>
              <a:rPr lang="ru-RU" i="1" dirty="0">
                <a:latin typeface="Bahnschrift" pitchFamily="34" charset="0"/>
              </a:rPr>
              <a:t>, А.И. Мохов </a:t>
            </a:r>
            <a:r>
              <a:rPr lang="ru-RU" i="1" dirty="0" smtClean="0">
                <a:latin typeface="Bahnschrift" pitchFamily="34" charset="0"/>
              </a:rPr>
              <a:t>// Кузнечно-штамповочное </a:t>
            </a:r>
            <a:r>
              <a:rPr lang="ru-RU" i="1" dirty="0">
                <a:latin typeface="Bahnschrift" pitchFamily="34" charset="0"/>
              </a:rPr>
              <a:t>производство </a:t>
            </a:r>
            <a:endParaRPr lang="ru-RU" i="1" dirty="0" smtClean="0">
              <a:latin typeface="Bahnschrift" pitchFamily="34" charset="0"/>
            </a:endParaRPr>
          </a:p>
          <a:p>
            <a:pPr algn="just"/>
            <a:r>
              <a:rPr lang="ru-RU" i="1" dirty="0" smtClean="0">
                <a:latin typeface="Bahnschrift" pitchFamily="34" charset="0"/>
              </a:rPr>
              <a:t>. </a:t>
            </a:r>
            <a:r>
              <a:rPr lang="ru-RU" i="1" dirty="0">
                <a:latin typeface="Bahnschrift" pitchFamily="34" charset="0"/>
              </a:rPr>
              <a:t>— 1988 . — №1. — С. 5— 7.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291876"/>
            <a:ext cx="389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Bahnschrift" pitchFamily="34" charset="0"/>
              </a:rPr>
              <a:t>Повышение качества деформированного металла при ковке крупных поковок валов / А.И. Мохов, В.С. Максимук, А.Ю. Петунин, С.И. Данилин // Кузнечно – штамповочное производство . — 1995 . — №5 . — С.5—7.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49660"/>
              </p:ext>
            </p:extLst>
          </p:nvPr>
        </p:nvGraphicFramePr>
        <p:xfrm>
          <a:off x="2895600" y="341380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PDF" showAsIcon="1" r:id="rId6" imgW="914400" imgH="792360" progId="FoxitReader.Document">
                  <p:embed/>
                </p:oleObj>
              </mc:Choice>
              <mc:Fallback>
                <p:oleObj name="PDF" showAsIcon="1" r:id="rId6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5600" y="341380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84254"/>
              </p:ext>
            </p:extLst>
          </p:nvPr>
        </p:nvGraphicFramePr>
        <p:xfrm>
          <a:off x="5257800" y="253625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PDF" showAsIcon="1" r:id="rId8" imgW="914400" imgH="792360" progId="FoxitReader.Document">
                  <p:embed/>
                </p:oleObj>
              </mc:Choice>
              <mc:Fallback>
                <p:oleObj name="PDF" showAsIcon="1" r:id="rId8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7800" y="253625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61764"/>
              </p:ext>
            </p:extLst>
          </p:nvPr>
        </p:nvGraphicFramePr>
        <p:xfrm>
          <a:off x="8193024" y="328913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PDF" showAsIcon="1" r:id="rId10" imgW="914400" imgH="792360" progId="FoxitReader.Document">
                  <p:embed/>
                </p:oleObj>
              </mc:Choice>
              <mc:Fallback>
                <p:oleObj name="PDF" showAsIcon="1" r:id="rId10" imgW="914400" imgH="792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93024" y="328913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4" y="106109"/>
            <a:ext cx="10668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40" y="255310"/>
            <a:ext cx="10168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Bahnschrift" pitchFamily="34" charset="0"/>
              </a:rPr>
              <a:t>    Статьи </a:t>
            </a:r>
            <a:r>
              <a:rPr lang="ru-RU" sz="2400" b="1" i="1" dirty="0">
                <a:solidFill>
                  <a:srgbClr val="C00000"/>
                </a:solidFill>
                <a:latin typeface="Bahnschrift" pitchFamily="34" charset="0"/>
              </a:rPr>
              <a:t>в периодических </a:t>
            </a:r>
            <a:r>
              <a:rPr lang="ru-RU" sz="2400" b="1" i="1" dirty="0" smtClean="0">
                <a:solidFill>
                  <a:srgbClr val="C00000"/>
                </a:solidFill>
                <a:latin typeface="Bahnschrift" pitchFamily="34" charset="0"/>
              </a:rPr>
              <a:t>изданиях, написанные профессором Моховым А.И.</a:t>
            </a:r>
            <a:endParaRPr lang="ru-RU" sz="2400" b="1" i="1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17249" y="621102"/>
            <a:ext cx="4733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784" y="805767"/>
            <a:ext cx="11237976" cy="211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Bahnschrift" pitchFamily="34" charset="0"/>
              </a:rPr>
              <a:t>Анатолий Ильич Мохов родился </a:t>
            </a:r>
            <a:r>
              <a:rPr lang="ru-RU" dirty="0" smtClean="0">
                <a:latin typeface="Bahnschrift" pitchFamily="34" charset="0"/>
              </a:rPr>
              <a:t>4.04.1934 года, в </a:t>
            </a:r>
            <a:r>
              <a:rPr lang="ru-RU" dirty="0">
                <a:latin typeface="Bahnschrift" pitchFamily="34" charset="0"/>
              </a:rPr>
              <a:t>станице </a:t>
            </a:r>
            <a:r>
              <a:rPr lang="ru-RU" dirty="0" err="1">
                <a:latin typeface="Bahnschrift" pitchFamily="34" charset="0"/>
              </a:rPr>
              <a:t>Нижнечирская</a:t>
            </a:r>
            <a:r>
              <a:rPr lang="ru-RU" dirty="0">
                <a:latin typeface="Bahnschrift" pitchFamily="34" charset="0"/>
              </a:rPr>
              <a:t> </a:t>
            </a:r>
            <a:r>
              <a:rPr lang="ru-RU" dirty="0" err="1">
                <a:latin typeface="Bahnschrift" pitchFamily="34" charset="0"/>
              </a:rPr>
              <a:t>Суровикинского</a:t>
            </a:r>
            <a:r>
              <a:rPr lang="ru-RU" dirty="0">
                <a:latin typeface="Bahnschrift" pitchFamily="34" charset="0"/>
              </a:rPr>
              <a:t> </a:t>
            </a:r>
            <a:r>
              <a:rPr lang="ru-RU" dirty="0" smtClean="0">
                <a:latin typeface="Bahnschrift" pitchFamily="34" charset="0"/>
              </a:rPr>
              <a:t>района </a:t>
            </a:r>
            <a:r>
              <a:rPr lang="ru-RU" dirty="0">
                <a:latin typeface="Bahnschrift" pitchFamily="34" charset="0"/>
              </a:rPr>
              <a:t>Сталинградской области в семье служащих. С 1943 по 1951 г. учился в станичной средней школе. </a:t>
            </a:r>
            <a:endParaRPr lang="ru-RU" dirty="0" smtClean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Bahnschrift" pitchFamily="34" charset="0"/>
              </a:rPr>
              <a:t>В </a:t>
            </a:r>
            <a:r>
              <a:rPr lang="ru-RU" dirty="0">
                <a:latin typeface="Bahnschrift" pitchFamily="34" charset="0"/>
              </a:rPr>
              <a:t>1951 году семья переехала в рабочий посёлок Рудня Сталинградской области, где Анатолий окончил 10-й класс. С 1952 по 1957 год обучался в Московском  институте стали и сплавов, получив квалификацию инженера-металлурга по специальности «Обработка металлов давлением».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7784" y="3172290"/>
            <a:ext cx="70043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Bahnschrift" pitchFamily="34" charset="0"/>
              </a:rPr>
              <a:t>После окончания института работал на заводе «Баррикады»: с 1957 по 1963 </a:t>
            </a:r>
            <a:r>
              <a:rPr lang="ru-RU" dirty="0" smtClean="0">
                <a:latin typeface="Bahnschrift" pitchFamily="34" charset="0"/>
              </a:rPr>
              <a:t>год </a:t>
            </a:r>
            <a:r>
              <a:rPr lang="ru-RU" dirty="0">
                <a:latin typeface="Bahnschrift" pitchFamily="34" charset="0"/>
              </a:rPr>
              <a:t>инженером-технологом в отделе главного металлурга, с 1963 по 1965 </a:t>
            </a:r>
            <a:r>
              <a:rPr lang="ru-RU" dirty="0" smtClean="0">
                <a:latin typeface="Bahnschrift" pitchFamily="34" charset="0"/>
              </a:rPr>
              <a:t>год </a:t>
            </a:r>
            <a:r>
              <a:rPr lang="ru-RU" dirty="0">
                <a:latin typeface="Bahnschrift" pitchFamily="34" charset="0"/>
              </a:rPr>
              <a:t>— заместителем начальника кузнечно-прессового цеха, с 1965 по 1967 </a:t>
            </a:r>
            <a:r>
              <a:rPr lang="ru-RU" dirty="0" smtClean="0">
                <a:latin typeface="Bahnschrift" pitchFamily="34" charset="0"/>
              </a:rPr>
              <a:t>год </a:t>
            </a:r>
            <a:r>
              <a:rPr lang="ru-RU" dirty="0">
                <a:latin typeface="Bahnschrift" pitchFamily="34" charset="0"/>
              </a:rPr>
              <a:t>— заместителем главного металлурга, с 1967 по 1975 </a:t>
            </a:r>
            <a:r>
              <a:rPr lang="ru-RU" dirty="0" smtClean="0">
                <a:latin typeface="Bahnschrift" pitchFamily="34" charset="0"/>
              </a:rPr>
              <a:t>год </a:t>
            </a:r>
            <a:r>
              <a:rPr lang="ru-RU" dirty="0">
                <a:latin typeface="Bahnschrift" pitchFamily="34" charset="0"/>
              </a:rPr>
              <a:t>— главным металлургом, а с 1976 по 1987 </a:t>
            </a:r>
            <a:r>
              <a:rPr lang="ru-RU" dirty="0" smtClean="0">
                <a:latin typeface="Bahnschrift" pitchFamily="34" charset="0"/>
              </a:rPr>
              <a:t>год </a:t>
            </a:r>
            <a:r>
              <a:rPr lang="ru-RU" dirty="0">
                <a:latin typeface="Bahnschrift" pitchFamily="34" charset="0"/>
              </a:rPr>
              <a:t>— генеральным директором этого завода.</a:t>
            </a:r>
          </a:p>
        </p:txBody>
      </p:sp>
      <p:pic>
        <p:nvPicPr>
          <p:cNvPr id="1026" name="Picture 2" descr="C:\Users\sotrudnik\Desktop\Профессор Мохов А.И\завод старые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32" y="3346481"/>
            <a:ext cx="4084962" cy="282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1" y="115484"/>
            <a:ext cx="962469" cy="77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968586"/>
            <a:ext cx="110368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Bahnschrift" pitchFamily="34" charset="0"/>
              </a:rPr>
              <a:t>Работая над проблемой производства качественных крупных поковок колец для тяжелого энергетического машиностроения, Анатолий Ильич Мохов подготовил и в 1974 году защитил кандидатскую диссертацию на тему «Исследование, разработка и внедрение технологии ковки крупных кольцевых поковок ответственного назначения» по специальности «Обработка металлов давлением».</a:t>
            </a:r>
          </a:p>
        </p:txBody>
      </p:sp>
      <p:pic>
        <p:nvPicPr>
          <p:cNvPr id="3075" name="Picture 3" descr="C:\Users\sotrudnik\Desktop\Профессор Мохов А.И\spetsialist-po-obrabotke-metallov-pod-davleniem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69" y="2890089"/>
            <a:ext cx="4206875" cy="241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336" y="3254897"/>
            <a:ext cx="6537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Bahnschrift" pitchFamily="34" charset="0"/>
              </a:rPr>
              <a:t>Мохов был руководителем ряда НИР, выполняемых совместно с крупнейшими НИИ и вузами России, такими как ВИАМ, ЦНИИ «Прометей», ЦНИИМ, </a:t>
            </a:r>
            <a:r>
              <a:rPr lang="ru-RU" dirty="0" err="1">
                <a:latin typeface="Bahnschrift" pitchFamily="34" charset="0"/>
              </a:rPr>
              <a:t>МИСиС</a:t>
            </a:r>
            <a:r>
              <a:rPr lang="ru-RU" dirty="0">
                <a:latin typeface="Bahnschrift" pitchFamily="34" charset="0"/>
              </a:rPr>
              <a:t> и другие. </a:t>
            </a:r>
          </a:p>
        </p:txBody>
      </p:sp>
      <p:pic>
        <p:nvPicPr>
          <p:cNvPr id="4098" name="Picture 2" descr="C:\Users\sotrudnik\Desktop\Профессор Мохов А.И\способ ковки крупных поковок  499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4982819"/>
            <a:ext cx="2035429" cy="1683625"/>
          </a:xfrm>
          <a:prstGeom prst="rect">
            <a:avLst/>
          </a:prstGeom>
          <a:noFill/>
          <a:ln>
            <a:solidFill>
              <a:srgbClr val="041F94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otrudnik\Desktop\Профессор Мохов А.И\способ ковки крупных слитков  к п 475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09" y="4982819"/>
            <a:ext cx="1636014" cy="1658032"/>
          </a:xfrm>
          <a:prstGeom prst="rect">
            <a:avLst/>
          </a:prstGeom>
          <a:noFill/>
          <a:ln>
            <a:solidFill>
              <a:srgbClr val="041F94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trudnik\Desktop\Профессор Мохов А.И\способ упр. процессом вакуумирования стали 9697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71" y="4986158"/>
            <a:ext cx="1455039" cy="1651354"/>
          </a:xfrm>
          <a:prstGeom prst="rect">
            <a:avLst/>
          </a:prstGeom>
          <a:noFill/>
          <a:ln>
            <a:solidFill>
              <a:srgbClr val="041F94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trudnik\Desktop\Профессор Мохов А.И\goryachaya-obemnaya-shtampov-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104" y="4593725"/>
            <a:ext cx="3016024" cy="20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38" y="5024287"/>
            <a:ext cx="2095168" cy="1600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7" y="149318"/>
            <a:ext cx="1017333" cy="81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536" y="1060705"/>
            <a:ext cx="691286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Bahnschrift" pitchFamily="34" charset="0"/>
              </a:rPr>
              <a:t>Под </a:t>
            </a:r>
            <a:r>
              <a:rPr lang="ru-RU" dirty="0">
                <a:latin typeface="Bahnschrift" pitchFamily="34" charset="0"/>
              </a:rPr>
              <a:t>руководством Анатолия Ильича велись разработки по освоению агрегатов наземного оборудования ракетных комплексов и новейших образцов артиллерийского оборудования, осваивались и внедрялись в производство высококачественные крупные поковки ответственного назначения типа валов роторов турбогенераторов, гребных валов атомоходов, заготовок атомных реакторов для подводных и наводных кораблей и многое другое. </a:t>
            </a:r>
            <a:endParaRPr lang="ru-RU" dirty="0" smtClean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Bahnschrift" pitchFamily="34" charset="0"/>
              </a:rPr>
              <a:t>Разработки </a:t>
            </a:r>
            <a:r>
              <a:rPr lang="ru-RU" sz="2000" i="1" dirty="0">
                <a:latin typeface="Bahnschrift" pitchFamily="34" charset="0"/>
              </a:rPr>
              <a:t>Мохова А.И. награждены золотой, серебряной и бронзовой медалями ВДНХ СССР.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66" y="511715"/>
            <a:ext cx="1563432" cy="25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33" y="3973320"/>
            <a:ext cx="1367565" cy="254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14" y="2039239"/>
            <a:ext cx="1465683" cy="26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4525"/>
            <a:ext cx="1069848" cy="8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567" y="4703931"/>
            <a:ext cx="46416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" y="4461748"/>
            <a:ext cx="3026665" cy="2278994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sotrudnik\Desktop\Профессор Мохов А.И\Screenshot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58" y="4461748"/>
            <a:ext cx="3105538" cy="228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7471" y="877823"/>
            <a:ext cx="115737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Bahnschrift" pitchFamily="34" charset="0"/>
              </a:rPr>
              <a:t>В 1991 г. </a:t>
            </a:r>
            <a:r>
              <a:rPr lang="ru-RU" dirty="0" smtClean="0">
                <a:latin typeface="Bahnschrift" pitchFamily="34" charset="0"/>
              </a:rPr>
              <a:t>Мохов А.И.  перешёл </a:t>
            </a:r>
            <a:r>
              <a:rPr lang="ru-RU" dirty="0">
                <a:latin typeface="Bahnschrift" pitchFamily="34" charset="0"/>
              </a:rPr>
              <a:t>на работу в ВолгГТУ и возглавил кафедру «Обработка металлов давлением». При его </a:t>
            </a:r>
            <a:r>
              <a:rPr lang="ru-RU" dirty="0" smtClean="0">
                <a:latin typeface="Bahnschrift" pitchFamily="34" charset="0"/>
              </a:rPr>
              <a:t>участии </a:t>
            </a:r>
            <a:r>
              <a:rPr lang="ru-RU" dirty="0">
                <a:latin typeface="Bahnschrift" pitchFamily="34" charset="0"/>
              </a:rPr>
              <a:t>на кафедре были сформированы основные научные направления работ по кузнечно-штамповочному производству, а также в области прокатки и волочения черных и цветных металлов. П</a:t>
            </a:r>
            <a:r>
              <a:rPr lang="ru-RU" dirty="0" smtClean="0">
                <a:latin typeface="Bahnschrift" pitchFamily="34" charset="0"/>
              </a:rPr>
              <a:t>роводились </a:t>
            </a:r>
            <a:r>
              <a:rPr lang="ru-RU" dirty="0">
                <a:latin typeface="Bahnschrift" pitchFamily="34" charset="0"/>
              </a:rPr>
              <a:t>исследования по технологии пластического деформирования, </a:t>
            </a:r>
            <a:r>
              <a:rPr lang="ru-RU" dirty="0" smtClean="0">
                <a:latin typeface="Bahnschrift" pitchFamily="34" charset="0"/>
              </a:rPr>
              <a:t>были исследованы </a:t>
            </a:r>
            <a:r>
              <a:rPr lang="ru-RU" dirty="0">
                <a:latin typeface="Bahnschrift" pitchFamily="34" charset="0"/>
              </a:rPr>
              <a:t>режимы прокатки и волочения трудно деформируемых сталей и структурно-неоднородных материалов. За период с 1994 по 2000 г. коллективом кафедры во главе с </a:t>
            </a:r>
            <a:r>
              <a:rPr lang="ru-RU" dirty="0" smtClean="0">
                <a:latin typeface="Bahnschrift" pitchFamily="34" charset="0"/>
              </a:rPr>
              <a:t>А.И. Моховым </a:t>
            </a:r>
            <a:r>
              <a:rPr lang="ru-RU" dirty="0">
                <a:latin typeface="Bahnschrift" pitchFamily="34" charset="0"/>
              </a:rPr>
              <a:t>был выполнен и внедрен в производство на ПО «Баррикады» целый ряд уникальных разработок по созданию новых и совершенствованию действующих технологических ресурсосберегающих процессов </a:t>
            </a:r>
            <a:r>
              <a:rPr lang="ru-RU" dirty="0" smtClean="0">
                <a:latin typeface="Bahnschrift" pitchFamily="34" charset="0"/>
              </a:rPr>
              <a:t>производства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Bahnschrift" pitchFamily="34" charset="0"/>
              </a:rPr>
              <a:t>                                                 крупных поковок.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Bahnschrif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1" y="115171"/>
            <a:ext cx="940371" cy="76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567" y="4703931"/>
            <a:ext cx="46416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472" y="1033272"/>
            <a:ext cx="1096365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Bahnschrift" pitchFamily="34" charset="0"/>
              </a:rPr>
              <a:t>По инициативе </a:t>
            </a:r>
            <a:r>
              <a:rPr lang="ru-RU" dirty="0" smtClean="0">
                <a:latin typeface="Bahnschrift" pitchFamily="34" charset="0"/>
              </a:rPr>
              <a:t>профессора Мохова </a:t>
            </a:r>
            <a:r>
              <a:rPr lang="ru-RU" dirty="0">
                <a:latin typeface="Bahnschrift" pitchFamily="34" charset="0"/>
              </a:rPr>
              <a:t>на ПО «Баррикады» был организован филиал кафедры ОМД, что позволило создать учебные и лабораторные аудитории в кузнечно-прессовом цехе, привлечь к преподавательской работе ведущих специалистов предприятия, обеспечить наглядное изучение технологических процессов горячей деформации металлов непосредственно на производственных </a:t>
            </a:r>
            <a:r>
              <a:rPr lang="ru-RU" dirty="0" smtClean="0">
                <a:latin typeface="Bahnschrift" pitchFamily="34" charset="0"/>
              </a:rPr>
              <a:t>участках. </a:t>
            </a:r>
            <a:r>
              <a:rPr lang="ru-RU" dirty="0">
                <a:latin typeface="Bahnschrift" pitchFamily="34" charset="0"/>
              </a:rPr>
              <a:t>Анатолий Ильич </a:t>
            </a:r>
            <a:r>
              <a:rPr lang="ru-RU" dirty="0" smtClean="0">
                <a:latin typeface="Bahnschrift" pitchFamily="34" charset="0"/>
              </a:rPr>
              <a:t>Мохов разрабатывал </a:t>
            </a:r>
            <a:r>
              <a:rPr lang="ru-RU" dirty="0">
                <a:latin typeface="Bahnschrift" pitchFamily="34" charset="0"/>
              </a:rPr>
              <a:t>учебную и учебно-методическую документацию по внедрению системы многоуровневой подготовки бакалавров, инженеров, магистров, аспирантов</a:t>
            </a:r>
            <a:r>
              <a:rPr lang="ru-RU" dirty="0" smtClean="0">
                <a:latin typeface="Bahnschrif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Bahnschrift" pitchFamily="34" charset="0"/>
              </a:rPr>
              <a:t>Анатолий Ильич Мохов был награждён  </a:t>
            </a: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Bahnschrift" pitchFamily="34" charset="0"/>
              </a:rPr>
              <a:t>двумя орденами </a:t>
            </a:r>
            <a:r>
              <a:rPr lang="ru-RU" sz="2000" i="1" dirty="0">
                <a:latin typeface="Bahnschrift" pitchFamily="34" charset="0"/>
              </a:rPr>
              <a:t>Трудового Красного Знамени, </a:t>
            </a:r>
            <a:endParaRPr lang="ru-RU" sz="2000" i="1" dirty="0" smtClean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Bahnschrift" pitchFamily="34" charset="0"/>
              </a:rPr>
              <a:t>медалью </a:t>
            </a:r>
            <a:r>
              <a:rPr lang="ru-RU" sz="2000" i="1" dirty="0">
                <a:latin typeface="Bahnschrift" pitchFamily="34" charset="0"/>
              </a:rPr>
              <a:t>«За трудовую доблесть». </a:t>
            </a:r>
            <a:endParaRPr lang="ru-RU" sz="2000" i="1" dirty="0" smtClean="0"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Bahnschrift" pitchFamily="34" charset="0"/>
              </a:rPr>
              <a:t>Лауреат </a:t>
            </a:r>
            <a:r>
              <a:rPr lang="ru-RU" sz="2000" i="1" dirty="0">
                <a:latin typeface="Bahnschrift" pitchFamily="34" charset="0"/>
              </a:rPr>
              <a:t>Государственной премии СССР.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71" y="3757969"/>
            <a:ext cx="1418907" cy="27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6" y="3757969"/>
            <a:ext cx="1426464" cy="169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200" y="4978586"/>
            <a:ext cx="1386157" cy="16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3" y="168085"/>
            <a:ext cx="10668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57" y="3757969"/>
            <a:ext cx="1544520" cy="27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5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3624" y="181987"/>
            <a:ext cx="10177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C00000"/>
                </a:solidFill>
                <a:latin typeface="Bahnschrift" pitchFamily="34" charset="0"/>
              </a:rPr>
              <a:t>Анатолий Ильич Мохов автор 22 публикаций, 7 учебных пособий, </a:t>
            </a:r>
            <a:endParaRPr lang="ru-RU" sz="2400" b="1" i="1" dirty="0" smtClean="0">
              <a:solidFill>
                <a:srgbClr val="C00000"/>
              </a:solidFill>
              <a:latin typeface="Bahnschrif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Bahnschrift" pitchFamily="34" charset="0"/>
              </a:rPr>
              <a:t>4 учебников и более десятка патентов на изобретения. </a:t>
            </a:r>
          </a:p>
        </p:txBody>
      </p:sp>
      <p:pic>
        <p:nvPicPr>
          <p:cNvPr id="2052" name="Picture 4" descr="C:\Users\sotrudnik\Desktop\Профессор Мохов А.И\КНИГ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2" y="1472184"/>
            <a:ext cx="2063930" cy="304493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1800" y="1573150"/>
            <a:ext cx="8339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ahnschrift" pitchFamily="34" charset="0"/>
              </a:rPr>
              <a:t>Мохов, А. И. Оборудование цехов обработки металлов давлением [Текст] : учебник. Ч. 1 : Прессы / А. И. Мохов, А. Г. Кобелев, В. П. Троицкий ; ВолгГТУ. - Волгоград : РПК "Политехник", 2000. - 416 с. - ISBN 5-230-03817-9.</a:t>
            </a:r>
          </a:p>
          <a:p>
            <a:pPr algn="just"/>
            <a:endParaRPr lang="ru-RU" dirty="0" smtClean="0">
              <a:latin typeface="Bahnschrift" pitchFamily="34" charset="0"/>
            </a:endParaRPr>
          </a:p>
          <a:p>
            <a:pPr algn="just"/>
            <a:r>
              <a:rPr lang="ru-RU" b="1" dirty="0" smtClean="0">
                <a:latin typeface="Bahnschrift" pitchFamily="34" charset="0"/>
              </a:rPr>
              <a:t>Местонахождение</a:t>
            </a:r>
            <a:r>
              <a:rPr lang="ru-RU" dirty="0">
                <a:latin typeface="Bahnschrift" pitchFamily="34" charset="0"/>
              </a:rPr>
              <a:t>: абонемент учебной литературы (ГУК, аудитория 016); студенческий читальный зал (ГУК, аудитория 100); ВГТЗ (ул. Дегтярева,2).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4140214"/>
            <a:ext cx="8263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ahnschrift" pitchFamily="34" charset="0"/>
              </a:rPr>
              <a:t>Мохов, А. И. Расчет деталей и узлов кузнечно-прессовых машин [Текст] : учеб. пособие. Раздел 2 : Расчет элементов главного привода, расчет узлов систем включения кривошипных машин / А. И. Мохов, В. О. </a:t>
            </a:r>
            <a:r>
              <a:rPr lang="ru-RU" dirty="0" err="1">
                <a:latin typeface="Bahnschrift" pitchFamily="34" charset="0"/>
              </a:rPr>
              <a:t>Мосейко</a:t>
            </a:r>
            <a:r>
              <a:rPr lang="ru-RU" dirty="0">
                <a:latin typeface="Bahnschrift" pitchFamily="34" charset="0"/>
              </a:rPr>
              <a:t> ; ВолгГТУ. - Волгоград, 1999. - 74 с. - ISBN 5-230-03704-0.</a:t>
            </a:r>
          </a:p>
          <a:p>
            <a:pPr algn="just"/>
            <a:endParaRPr lang="ru-RU" dirty="0" smtClean="0">
              <a:latin typeface="Bahnschrift" pitchFamily="34" charset="0"/>
            </a:endParaRPr>
          </a:p>
          <a:p>
            <a:pPr algn="just"/>
            <a:r>
              <a:rPr lang="ru-RU" b="1" dirty="0" smtClean="0">
                <a:latin typeface="Bahnschrift" pitchFamily="34" charset="0"/>
              </a:rPr>
              <a:t>Местонахождение</a:t>
            </a:r>
            <a:r>
              <a:rPr lang="ru-RU" dirty="0">
                <a:latin typeface="Bahnschrift" pitchFamily="34" charset="0"/>
              </a:rPr>
              <a:t>: студенческий читальный зал (ГУК, аудитория 100); читальный зал №2 (пр. Ленина, 50); читальный зал №4 (ул. Рокоссовского, 50).</a:t>
            </a:r>
          </a:p>
        </p:txBody>
      </p:sp>
      <p:pic>
        <p:nvPicPr>
          <p:cNvPr id="2053" name="Picture 5" descr="C:\Users\sotrudnik\Desktop\Профессор Мохов А.И\КНИГИ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0" y="3681919"/>
            <a:ext cx="2169038" cy="3004363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3" y="224741"/>
            <a:ext cx="10668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8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trudnik\Desktop\Профессор Мохов А.И\КНИГ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7" y="1186392"/>
            <a:ext cx="2116219" cy="29558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trudnik\Desktop\Профессор Мохов А.И\КНИГИ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1" y="3666744"/>
            <a:ext cx="2114551" cy="29313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4640" y="381720"/>
            <a:ext cx="854506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Bahnschrift" pitchFamily="34" charset="0"/>
              </a:rPr>
              <a:t>Троицкий, В. П. Проектирование цехов обработки металлов давлением [Текст] : учеб. пособие / В. П. Троицкий, А. И. Мохов, А. Г. Кобелев ; ВолгГТУ. - Волгоград : ВолгГТУ, 1998. - 526, [1] с. - ISBN 5-230-03707-0.</a:t>
            </a:r>
          </a:p>
          <a:p>
            <a:pPr algn="just"/>
            <a:endParaRPr lang="ru-RU" dirty="0" smtClean="0">
              <a:latin typeface="Bahnschrift" pitchFamily="34" charset="0"/>
            </a:endParaRPr>
          </a:p>
          <a:p>
            <a:pPr algn="just"/>
            <a:r>
              <a:rPr lang="ru-RU" b="1" dirty="0" smtClean="0">
                <a:latin typeface="Bahnschrift" pitchFamily="34" charset="0"/>
              </a:rPr>
              <a:t>Местонахождение</a:t>
            </a:r>
            <a:r>
              <a:rPr lang="ru-RU" dirty="0">
                <a:latin typeface="Bahnschrift" pitchFamily="34" charset="0"/>
              </a:rPr>
              <a:t>: абонемент учебной литературы (ГУК, аудитория 016); студенческий читальный зал (ГУК, аудитория 100); Красноармейский механико-металлургический факультет (ММФ, пр. Столетова,8.); ВГТЗ (ул. Дегтярева,2); читальный зал №2 (пр. Ленина, 50).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4640" y="3666744"/>
            <a:ext cx="84810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Bahnschrift" pitchFamily="34" charset="0"/>
              </a:rPr>
              <a:t>Тюрин, В. А. Теория обработки металлов давлением [Текст] : учеб. для студ. вузов / В. А. Тюрин, А. И. Мохов ; ВолгГТУ. - Волгоград : РПК "Политехник", 2000. - 416 с. - ISBN 5-230-03817-6</a:t>
            </a:r>
            <a:r>
              <a:rPr lang="ru-RU" dirty="0" smtClean="0">
                <a:latin typeface="Bahnschrift" pitchFamily="34" charset="0"/>
              </a:rPr>
              <a:t>.</a:t>
            </a:r>
          </a:p>
          <a:p>
            <a:pPr algn="just"/>
            <a:endParaRPr lang="ru-RU" dirty="0">
              <a:latin typeface="Bahnschrift" pitchFamily="34" charset="0"/>
            </a:endParaRPr>
          </a:p>
          <a:p>
            <a:pPr algn="just"/>
            <a:r>
              <a:rPr lang="ru-RU" b="1" dirty="0">
                <a:latin typeface="Bahnschrift" pitchFamily="34" charset="0"/>
              </a:rPr>
              <a:t>Местонахождение:</a:t>
            </a:r>
            <a:r>
              <a:rPr lang="ru-RU" dirty="0">
                <a:latin typeface="Bahnschrift" pitchFamily="34" charset="0"/>
              </a:rPr>
              <a:t> абонемент учебной литературы (ГУК, аудитория 016); студенческий читальный зал (ГУК, аудитория 100); ВГТЗ (ул. Дегтярева,2).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5" y="147469"/>
            <a:ext cx="931751" cy="75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76129496"/>
              </p:ext>
            </p:extLst>
          </p:nvPr>
        </p:nvGraphicFramePr>
        <p:xfrm>
          <a:off x="6254497" y="4562856"/>
          <a:ext cx="5395318" cy="21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55392" y="862965"/>
            <a:ext cx="8372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ahnschrift" pitchFamily="34" charset="0"/>
              </a:rPr>
              <a:t>Максимук, В. С. Проектирование кузнечно-штамповочных цехов [Текст] : учеб. пособие. Раздел 3 : Нормативы для расчета состава и количества работающих и основного технологического оборудования в кузнечно-штамповочных цехах / В. С. Максимук, А. И. Мохов ; ВолгГТУ. - Волгоград, 2000. - 53 с. - ISBN 5-230-03741-5</a:t>
            </a:r>
            <a:r>
              <a:rPr lang="ru-RU" dirty="0" smtClean="0">
                <a:latin typeface="Bahnschrift" pitchFamily="34" charset="0"/>
              </a:rPr>
              <a:t>.</a:t>
            </a:r>
          </a:p>
          <a:p>
            <a:pPr algn="just"/>
            <a:endParaRPr lang="ru-RU" dirty="0">
              <a:latin typeface="Bahnschrift" pitchFamily="34" charset="0"/>
            </a:endParaRPr>
          </a:p>
          <a:p>
            <a:pPr algn="just"/>
            <a:r>
              <a:rPr lang="ru-RU" b="1" dirty="0">
                <a:latin typeface="Bahnschrift" pitchFamily="34" charset="0"/>
              </a:rPr>
              <a:t>Местонахождение: </a:t>
            </a:r>
            <a:r>
              <a:rPr lang="ru-RU" dirty="0">
                <a:latin typeface="Bahnschrift" pitchFamily="34" charset="0"/>
              </a:rPr>
              <a:t>студенческий читальный зал (ГУК, аудитория 100); читальный зал №2 (пр. Ленина, 50); читальный зал №4 (ул. Рокоссовского, 50).</a:t>
            </a:r>
          </a:p>
        </p:txBody>
      </p:sp>
      <p:pic>
        <p:nvPicPr>
          <p:cNvPr id="3074" name="Picture 2" descr="C:\Users\sotrudnik\Desktop\Профессор Мохов А.И\КНИГИ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5" y="1338453"/>
            <a:ext cx="1949049" cy="2721483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5976" y="3993910"/>
            <a:ext cx="84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ahnschrift" pitchFamily="34" charset="0"/>
              </a:rPr>
              <a:t>Кобелев, А. Г. Оборудование цехов обработки металлов давлением [Текст] : учеб. для студ. вузов по спец. "Обработка металлов давлением". Ч. 2 : Молоты. Машины специального назначения / А. Г. Кобелев, В. П. Троицкий, А. И. Мохов. - Волгоград : РПК "Политехник", 2001. - 288 с. - ISBN 5-230-03893-4.</a:t>
            </a:r>
          </a:p>
          <a:p>
            <a:pPr algn="just"/>
            <a:endParaRPr lang="ru-RU" dirty="0" smtClean="0">
              <a:latin typeface="Bahnschrift" pitchFamily="34" charset="0"/>
            </a:endParaRPr>
          </a:p>
          <a:p>
            <a:pPr algn="just"/>
            <a:r>
              <a:rPr lang="ru-RU" b="1" dirty="0" smtClean="0">
                <a:latin typeface="Bahnschrift" pitchFamily="34" charset="0"/>
              </a:rPr>
              <a:t>Местонахождение</a:t>
            </a:r>
            <a:r>
              <a:rPr lang="ru-RU" dirty="0">
                <a:latin typeface="Bahnschrift" pitchFamily="34" charset="0"/>
              </a:rPr>
              <a:t>: абонемент учебной литературы (ГУК, аудитория 016); студенческий читальный зал.</a:t>
            </a:r>
          </a:p>
        </p:txBody>
      </p:sp>
      <p:pic>
        <p:nvPicPr>
          <p:cNvPr id="3075" name="Picture 3" descr="C:\Users\sotrudnik\Desktop\Профессор Мохов А.И\КНИГИ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4" y="3659981"/>
            <a:ext cx="2017328" cy="297618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8" y="206693"/>
            <a:ext cx="10668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1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1291</Words>
  <Application>Microsoft Office PowerPoint</Application>
  <PresentationFormat>Произвольный</PresentationFormat>
  <Paragraphs>91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81</cp:revision>
  <dcterms:created xsi:type="dcterms:W3CDTF">2023-11-23T10:41:41Z</dcterms:created>
  <dcterms:modified xsi:type="dcterms:W3CDTF">2024-03-21T06:36:03Z</dcterms:modified>
</cp:coreProperties>
</file>