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234" y="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Relationship Id="rId6" Type="http://schemas.openxmlformats.org/officeDocument/2006/relationships/image" Target="../media/image58.wmf"/><Relationship Id="rId5" Type="http://schemas.openxmlformats.org/officeDocument/2006/relationships/image" Target="../media/image57.wmf"/><Relationship Id="rId4" Type="http://schemas.openxmlformats.org/officeDocument/2006/relationships/image" Target="../media/image5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C60BFE2-85FF-4C50-8585-F2C15711399D}" type="datetimeFigureOut">
              <a:rPr lang="ru-RU" smtClean="0"/>
              <a:pPr/>
              <a:t>10.04.2025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4190440-728D-4871-878A-7F84B17894B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C60BFE2-85FF-4C50-8585-F2C15711399D}" type="datetimeFigureOut">
              <a:rPr lang="ru-RU" smtClean="0"/>
              <a:pPr/>
              <a:t>10.04.2025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4190440-728D-4871-878A-7F84B17894B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C60BFE2-85FF-4C50-8585-F2C15711399D}" type="datetimeFigureOut">
              <a:rPr lang="ru-RU" smtClean="0"/>
              <a:pPr/>
              <a:t>10.04.2025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4190440-728D-4871-878A-7F84B17894B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C60BFE2-85FF-4C50-8585-F2C15711399D}" type="datetimeFigureOut">
              <a:rPr lang="ru-RU" smtClean="0"/>
              <a:pPr/>
              <a:t>10.04.2025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4190440-728D-4871-878A-7F84B17894B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C60BFE2-85FF-4C50-8585-F2C15711399D}" type="datetimeFigureOut">
              <a:rPr lang="ru-RU" smtClean="0"/>
              <a:pPr/>
              <a:t>10.04.2025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4190440-728D-4871-878A-7F84B17894B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C60BFE2-85FF-4C50-8585-F2C15711399D}" type="datetimeFigureOut">
              <a:rPr lang="ru-RU" smtClean="0"/>
              <a:pPr/>
              <a:t>10.04.2025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4190440-728D-4871-878A-7F84B17894B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C60BFE2-85FF-4C50-8585-F2C15711399D}" type="datetimeFigureOut">
              <a:rPr lang="ru-RU" smtClean="0"/>
              <a:pPr/>
              <a:t>10.04.2025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4190440-728D-4871-878A-7F84B17894B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C60BFE2-85FF-4C50-8585-F2C15711399D}" type="datetimeFigureOut">
              <a:rPr lang="ru-RU" smtClean="0"/>
              <a:pPr/>
              <a:t>10.04.2025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4190440-728D-4871-878A-7F84B17894B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C60BFE2-85FF-4C50-8585-F2C15711399D}" type="datetimeFigureOut">
              <a:rPr lang="ru-RU" smtClean="0"/>
              <a:pPr/>
              <a:t>10.04.2025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4190440-728D-4871-878A-7F84B17894B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C60BFE2-85FF-4C50-8585-F2C15711399D}" type="datetimeFigureOut">
              <a:rPr lang="ru-RU" smtClean="0"/>
              <a:pPr/>
              <a:t>10.04.2025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4190440-728D-4871-878A-7F84B17894B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C60BFE2-85FF-4C50-8585-F2C15711399D}" type="datetimeFigureOut">
              <a:rPr lang="ru-RU" smtClean="0"/>
              <a:pPr/>
              <a:t>10.04.2025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4190440-728D-4871-878A-7F84B17894B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9C60BFE2-85FF-4C50-8585-F2C15711399D}" type="datetimeFigureOut">
              <a:rPr lang="ru-RU" smtClean="0"/>
              <a:pPr/>
              <a:t>10.04.2025</a:t>
            </a:fld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34190440-728D-4871-878A-7F84B17894B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55.png"/><Relationship Id="rId18" Type="http://schemas.openxmlformats.org/officeDocument/2006/relationships/oleObject" Target="../embeddings/oleObject6.bin"/><Relationship Id="rId3" Type="http://schemas.openxmlformats.org/officeDocument/2006/relationships/image" Target="../media/image10.jpeg"/><Relationship Id="rId7" Type="http://schemas.openxmlformats.org/officeDocument/2006/relationships/image" Target="../media/image53.png"/><Relationship Id="rId12" Type="http://schemas.openxmlformats.org/officeDocument/2006/relationships/oleObject" Target="../embeddings/oleObject3.bin"/><Relationship Id="rId17" Type="http://schemas.openxmlformats.org/officeDocument/2006/relationships/image" Target="../media/image57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5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61.jpeg"/><Relationship Id="rId5" Type="http://schemas.openxmlformats.org/officeDocument/2006/relationships/image" Target="../media/image59.jpeg"/><Relationship Id="rId15" Type="http://schemas.openxmlformats.org/officeDocument/2006/relationships/image" Target="../media/image56.wmf"/><Relationship Id="rId10" Type="http://schemas.openxmlformats.org/officeDocument/2006/relationships/image" Target="../media/image54.png"/><Relationship Id="rId19" Type="http://schemas.openxmlformats.org/officeDocument/2006/relationships/image" Target="../media/image58.wmf"/><Relationship Id="rId4" Type="http://schemas.openxmlformats.org/officeDocument/2006/relationships/image" Target="../media/image45.png"/><Relationship Id="rId9" Type="http://schemas.openxmlformats.org/officeDocument/2006/relationships/oleObject" Target="../embeddings/oleObject2.bin"/><Relationship Id="rId14" Type="http://schemas.openxmlformats.org/officeDocument/2006/relationships/oleObject" Target="../embeddings/oleObject4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1.png"/><Relationship Id="rId18" Type="http://schemas.openxmlformats.org/officeDocument/2006/relationships/image" Target="../media/image62.wmf"/><Relationship Id="rId3" Type="http://schemas.openxmlformats.org/officeDocument/2006/relationships/image" Target="../media/image10.jpeg"/><Relationship Id="rId21" Type="http://schemas.openxmlformats.org/officeDocument/2006/relationships/oleObject" Target="../embeddings/oleObject9.bin"/><Relationship Id="rId7" Type="http://schemas.microsoft.com/office/2007/relationships/hdphoto" Target="../media/hdphoto6.wdp"/><Relationship Id="rId12" Type="http://schemas.openxmlformats.org/officeDocument/2006/relationships/image" Target="../media/image70.png"/><Relationship Id="rId17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6" Type="http://schemas.microsoft.com/office/2007/relationships/hdphoto" Target="../media/hdphoto8.wdp"/><Relationship Id="rId20" Type="http://schemas.openxmlformats.org/officeDocument/2006/relationships/image" Target="../media/image63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66.png"/><Relationship Id="rId11" Type="http://schemas.microsoft.com/office/2007/relationships/hdphoto" Target="../media/hdphoto7.wdp"/><Relationship Id="rId5" Type="http://schemas.openxmlformats.org/officeDocument/2006/relationships/image" Target="../media/image65.png"/><Relationship Id="rId15" Type="http://schemas.openxmlformats.org/officeDocument/2006/relationships/image" Target="../media/image73.png"/><Relationship Id="rId10" Type="http://schemas.openxmlformats.org/officeDocument/2006/relationships/image" Target="../media/image69.png"/><Relationship Id="rId19" Type="http://schemas.openxmlformats.org/officeDocument/2006/relationships/oleObject" Target="../embeddings/oleObject8.bin"/><Relationship Id="rId4" Type="http://schemas.openxmlformats.org/officeDocument/2006/relationships/image" Target="../media/image45.png"/><Relationship Id="rId9" Type="http://schemas.openxmlformats.org/officeDocument/2006/relationships/image" Target="../media/image68.png"/><Relationship Id="rId14" Type="http://schemas.openxmlformats.org/officeDocument/2006/relationships/image" Target="../media/image72.png"/><Relationship Id="rId22" Type="http://schemas.openxmlformats.org/officeDocument/2006/relationships/image" Target="../media/image6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microsoft.com/office/2007/relationships/hdphoto" Target="../media/hdphoto4.wdp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jpeg"/><Relationship Id="rId7" Type="http://schemas.openxmlformats.org/officeDocument/2006/relationships/image" Target="../media/image2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5.wdp"/><Relationship Id="rId10" Type="http://schemas.openxmlformats.org/officeDocument/2006/relationships/image" Target="../media/image32.jpeg"/><Relationship Id="rId4" Type="http://schemas.openxmlformats.org/officeDocument/2006/relationships/image" Target="../media/image27.jpeg"/><Relationship Id="rId9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trudnik\Desktop\Выставки НЧЗ 19.01. 2023\Камаев_Валерий_Анатольевич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8" y="571480"/>
            <a:ext cx="2143140" cy="2571768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285720" y="500042"/>
            <a:ext cx="650085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                       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ПРОФЕССОРА ПОЛИТЕХА </a:t>
            </a:r>
          </a:p>
          <a:p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                            </a:t>
            </a:r>
          </a:p>
          <a:p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                           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КАМАЕВ </a:t>
            </a:r>
          </a:p>
          <a:p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        ВАЛЕРИЙ АНАТОЛЬЕВИЧ</a:t>
            </a:r>
          </a:p>
          <a:p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             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к 85 – летию со дня рождения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57950" y="3214686"/>
            <a:ext cx="2571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 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(30.05.1940 – 13.09.2016) </a:t>
            </a:r>
            <a:endParaRPr lang="ru-RU" sz="1100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2297" y="2244055"/>
            <a:ext cx="5857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СОВЕТСКИЙ И РОССИЙСКИЙ УЧЕНЫЙ, ЗАСЛУЖЕННЫЙ ДЕЯТЕЛЬ НАУКИ РОССИЙСКОЙ ФЕДЕРАЦИИ, ДОКТОР ТЕХНИЧЕСКИХ НАУК, ПРОФЕССОР, ЗАВЕДУЮЩИЙ КАФЕДРОЙ «СИСТЕМЫ АВТОМАТИЗИРОВАННОГО ПРОЕКТИРОВАНИЯ И ПОИСКОВОГО КОНСТРУИРОВАНИЯ» ВОЛГОГРАДСКОГО ГОСУДАРСТВЕННОГО ТЕХНИЧЕСКОГО УНИВЕРСИТЕТА. </a:t>
            </a:r>
          </a:p>
          <a:p>
            <a:pPr algn="just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АВТОР БОЛЕЕ 400 НАУЧНЫХ РАБОТ.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04" y="3786190"/>
            <a:ext cx="1428760" cy="1928826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09" y="1787"/>
            <a:ext cx="648528" cy="434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sotrudnik\Desktop\Выставки НЧЗ 19.01. 2023\20250325_102502.jpg"/>
          <p:cNvPicPr>
            <a:picLocks noChangeAspect="1" noChangeArrowheads="1"/>
          </p:cNvPicPr>
          <p:nvPr/>
        </p:nvPicPr>
        <p:blipFill>
          <a:blip r:embed="rId6">
            <a:lum bright="-10000" contrast="30000"/>
          </a:blip>
          <a:srcRect/>
          <a:stretch>
            <a:fillRect/>
          </a:stretch>
        </p:blipFill>
        <p:spPr bwMode="auto">
          <a:xfrm>
            <a:off x="6072198" y="3786190"/>
            <a:ext cx="1428760" cy="1928826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C:\Users\sotrudnik\Desktop\Выставки НЧЗ 19.01. 2023\20250325_093829.jpg"/>
          <p:cNvPicPr>
            <a:picLocks noChangeAspect="1" noChangeArrowheads="1"/>
          </p:cNvPicPr>
          <p:nvPr/>
        </p:nvPicPr>
        <p:blipFill>
          <a:blip r:embed="rId7">
            <a:lum contrast="10000"/>
          </a:blip>
          <a:srcRect/>
          <a:stretch>
            <a:fillRect/>
          </a:stretch>
        </p:blipFill>
        <p:spPr bwMode="auto">
          <a:xfrm>
            <a:off x="3143240" y="4214818"/>
            <a:ext cx="2796287" cy="1928826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6" descr="C:\Users\sotrudnik\Desktop\20250207_15030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4286256"/>
            <a:ext cx="1450228" cy="1928826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5" name="Picture 1" descr="C:\Users\sotrudnik\Desktop\Выставки НЧЗ 19.01. 2023\20250325_101236.jpg"/>
          <p:cNvPicPr>
            <a:picLocks noChangeAspect="1" noChangeArrowheads="1"/>
          </p:cNvPicPr>
          <p:nvPr/>
        </p:nvPicPr>
        <p:blipFill>
          <a:blip r:embed="rId9">
            <a:lum bright="-10000" contrast="30000"/>
          </a:blip>
          <a:srcRect/>
          <a:stretch>
            <a:fillRect/>
          </a:stretch>
        </p:blipFill>
        <p:spPr bwMode="auto">
          <a:xfrm>
            <a:off x="7215206" y="4357694"/>
            <a:ext cx="1428760" cy="1857388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476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sotrudnik\Desktop\фон 10.jpg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357158" y="357166"/>
            <a:ext cx="8429684" cy="6143668"/>
          </a:xfrm>
          <a:prstGeom prst="rect">
            <a:avLst/>
          </a:prstGeom>
          <a:noFill/>
          <a:ln w="38100">
            <a:solidFill>
              <a:schemeClr val="accent6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930"/>
            <a:ext cx="539552" cy="393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sotrudnik\Desktop\Выставки НЧЗ 19.01. 2023\20250327_143912.jpg"/>
          <p:cNvPicPr>
            <a:picLocks noChangeAspect="1" noChangeArrowheads="1"/>
          </p:cNvPicPr>
          <p:nvPr/>
        </p:nvPicPr>
        <p:blipFill>
          <a:blip r:embed="rId4">
            <a:lum bright="-10000" contrast="10000"/>
          </a:blip>
          <a:srcRect/>
          <a:stretch>
            <a:fillRect/>
          </a:stretch>
        </p:blipFill>
        <p:spPr bwMode="auto">
          <a:xfrm>
            <a:off x="514924" y="493477"/>
            <a:ext cx="1357322" cy="1857388"/>
          </a:xfrm>
          <a:prstGeom prst="rect">
            <a:avLst/>
          </a:prstGeom>
          <a:ln w="19050">
            <a:solidFill>
              <a:schemeClr val="accent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sotrudnik\Desktop\Выставки НЧЗ 19.01. 2023\20250328_143317.jpg"/>
          <p:cNvPicPr>
            <a:picLocks noChangeAspect="1" noChangeArrowheads="1"/>
          </p:cNvPicPr>
          <p:nvPr/>
        </p:nvPicPr>
        <p:blipFill>
          <a:blip r:embed="rId5">
            <a:lum bright="-10000" contrast="10000"/>
          </a:blip>
          <a:srcRect/>
          <a:stretch>
            <a:fillRect/>
          </a:stretch>
        </p:blipFill>
        <p:spPr bwMode="auto">
          <a:xfrm>
            <a:off x="641009" y="1546204"/>
            <a:ext cx="1357322" cy="1857388"/>
          </a:xfrm>
          <a:prstGeom prst="rect">
            <a:avLst/>
          </a:prstGeom>
          <a:ln w="19050">
            <a:solidFill>
              <a:schemeClr val="accent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sotrudnik\Desktop\Выставки НЧЗ 19.01. 2023\20250325_102502.jpg"/>
          <p:cNvPicPr>
            <a:picLocks noChangeAspect="1" noChangeArrowheads="1"/>
          </p:cNvPicPr>
          <p:nvPr/>
        </p:nvPicPr>
        <p:blipFill>
          <a:blip r:embed="rId6">
            <a:lum bright="-10000" contrast="10000"/>
          </a:blip>
          <a:srcRect/>
          <a:stretch>
            <a:fillRect/>
          </a:stretch>
        </p:blipFill>
        <p:spPr bwMode="auto">
          <a:xfrm>
            <a:off x="7215206" y="3214686"/>
            <a:ext cx="1428760" cy="1822138"/>
          </a:xfrm>
          <a:prstGeom prst="rect">
            <a:avLst/>
          </a:prstGeom>
          <a:ln w="19050">
            <a:solidFill>
              <a:schemeClr val="accent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sotrudnik\Desktop\Выставки НЧЗ 19.01. 2023\20250325_102714.jpg"/>
          <p:cNvPicPr>
            <a:picLocks noChangeAspect="1" noChangeArrowheads="1"/>
          </p:cNvPicPr>
          <p:nvPr/>
        </p:nvPicPr>
        <p:blipFill>
          <a:blip r:embed="rId7">
            <a:lum bright="-10000" contrast="10000"/>
          </a:blip>
          <a:srcRect/>
          <a:stretch>
            <a:fillRect/>
          </a:stretch>
        </p:blipFill>
        <p:spPr bwMode="auto">
          <a:xfrm>
            <a:off x="7072330" y="4448196"/>
            <a:ext cx="1428760" cy="1857388"/>
          </a:xfrm>
          <a:prstGeom prst="rect">
            <a:avLst/>
          </a:prstGeom>
          <a:ln w="19050">
            <a:solidFill>
              <a:schemeClr val="accent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2143108" y="571480"/>
            <a:ext cx="6500858" cy="57150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214546" y="1928802"/>
            <a:ext cx="6429420" cy="7143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00034" y="3643314"/>
            <a:ext cx="6429420" cy="7143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00034" y="4857760"/>
            <a:ext cx="6429420" cy="7143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43108" y="571480"/>
            <a:ext cx="642942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Гришин, В. А., Камаев, В. А. Математическое моделирование изделий и технологий : учеб. пособие / В. А. Гришин, В. А. Камаев ; Волгоград. политехн. ин-т. - Волгоград, 1986. - 192 с. - Текст : непосредственный.</a:t>
            </a:r>
          </a:p>
          <a:p>
            <a:pPr algn="just"/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В пособии изложены общесистемные понятия о моделировании, свойствах моделей и их построении.</a:t>
            </a:r>
            <a:endParaRPr lang="ru-RU" sz="1050" b="1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71670" y="1214422"/>
            <a:ext cx="65722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b="1" u="sng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Местонахождение:</a:t>
            </a:r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студенческий читальный зал (ГУК, ауд. 100); абонемент учебной литературы (ГУК, ауд. 016); чит. зал №2 (пр. Ленина, 50); чит. зал №4 (ул. Рокоссовского, 50); ВГТЗ (ул. Дегтярева, 2). </a:t>
            </a:r>
            <a:endParaRPr lang="ru-RU" sz="1050" dirty="0"/>
          </a:p>
        </p:txBody>
      </p:sp>
      <p:sp>
        <p:nvSpPr>
          <p:cNvPr id="14" name="TextBox 13"/>
          <p:cNvSpPr txBox="1"/>
          <p:nvPr/>
        </p:nvSpPr>
        <p:spPr>
          <a:xfrm>
            <a:off x="2214546" y="1928802"/>
            <a:ext cx="642942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Камаев, В. А. Информационные технологии для повышения качества подготовки специалистов : лекция-доклад / В. А. Камаев. - Москва : НИТУ-МИСИиС, 2010. - 39 с. - Текст : непосредственный.</a:t>
            </a:r>
          </a:p>
          <a:p>
            <a:pPr algn="just"/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Представленная лекция-доклад описывает опыт работы кафедры САПР и ПК ВолгГТУ по использованию и развитию информационных технологий в учебном процессе.</a:t>
            </a:r>
          </a:p>
          <a:p>
            <a:pPr algn="just"/>
            <a:endParaRPr lang="ru-RU" sz="1050" b="1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43108" y="2714620"/>
            <a:ext cx="64294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b="1" u="sng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Местонахождение:</a:t>
            </a:r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научный читальный зал (ГУК, ауд. 200); студенческий читальный зал (ГУК, ауд. 100); Красноармейский механико-металлургический факультет (ММФ, пр. Столетова, 8).</a:t>
            </a:r>
          </a:p>
          <a:p>
            <a:r>
              <a:rPr lang="ru-RU" sz="1050" b="1" u="sng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endParaRPr lang="ru-RU" sz="1050" dirty="0" smtClean="0"/>
          </a:p>
          <a:p>
            <a:pPr algn="just"/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ru-RU" sz="1050" b="1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0034" y="3643314"/>
            <a:ext cx="64294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Воронин, Ю. Ф., Камаев, В. А. Экспертная оценка качества литья. Черные сплавы / Ю. Ф. Воронин, В. А. Камаев. - Москва : Машиностроение-1, 2006. - 179 с. - ISBN 5-94275-289-3. - Текст : непосредственный.</a:t>
            </a:r>
          </a:p>
          <a:p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Подробно рассматриваются разновидности дефектов, впервые используется матричный метод по определению наиболее вероятных причин возникновения дефектов.</a:t>
            </a:r>
            <a:endParaRPr lang="ru-RU" sz="1050" b="1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596" y="4429132"/>
            <a:ext cx="65722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b="1" u="sng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Местонахождение:  </a:t>
            </a:r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научный читальный зал (ГУК, ауд. 200); студенческий читальный зал (ГУК, ауд. 100).</a:t>
            </a:r>
            <a:endParaRPr lang="ru-RU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0034" y="4857760"/>
            <a:ext cx="64294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Воронин, Ю. Ф., Камаев, В. А. Атлас литейных дефектов: черные сплавы  / Ю. Ф. Воронин, В. А. Камаев. - Москва : Машиностроение-1, 2005. - 328 с. : ил. - ISBN 5-94275-183-8. - Текст : непосредственный.</a:t>
            </a:r>
          </a:p>
          <a:p>
            <a:pPr algn="just"/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В книге представлены материалы, позволяющие быстро определить рассматриваемый дефект отливки, причины его возникновения и способы ликвидации.</a:t>
            </a:r>
            <a:endParaRPr lang="ru-RU" sz="1050" b="1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596" y="5643578"/>
            <a:ext cx="6500858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b="1" u="sng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Местонахождение: </a:t>
            </a:r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научный читальный зал (ГУК, ауд. 200); студенческий читальный зал (ГУК, ауд. 100); абонемент учебной литературы (ГУК, ауд. 016); Красноармейский механико-металлургический факультет (ММФ, пр. Столетова, 8).</a:t>
            </a:r>
          </a:p>
          <a:p>
            <a:r>
              <a:rPr lang="ru-RU" b="1" u="sng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947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sotrudnik\Desktop\фон 10.jpg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321439" y="357166"/>
            <a:ext cx="8429684" cy="6143668"/>
          </a:xfrm>
          <a:prstGeom prst="rect">
            <a:avLst/>
          </a:prstGeom>
          <a:noFill/>
          <a:ln w="38100">
            <a:solidFill>
              <a:schemeClr val="accent6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7279" cy="40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Табличка 4"/>
          <p:cNvSpPr/>
          <p:nvPr/>
        </p:nvSpPr>
        <p:spPr>
          <a:xfrm>
            <a:off x="428596" y="428604"/>
            <a:ext cx="8286808" cy="357190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00034" y="428604"/>
            <a:ext cx="8072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СТАТЬИ В. А. КАМАЕВА В ЖУРНАЛАХ</a:t>
            </a:r>
            <a:endParaRPr lang="ru-RU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771800" y="1568823"/>
            <a:ext cx="5800728" cy="70804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7279" y="3357562"/>
            <a:ext cx="5906929" cy="57150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771801" y="4929198"/>
            <a:ext cx="5809194" cy="7320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5084" y="3351985"/>
            <a:ext cx="590692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Мультиагентный подход к распределенной обработке данных в беспроводной сенсорной сети</a:t>
            </a:r>
            <a:r>
              <a:rPr lang="en-US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/</a:t>
            </a:r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В. А. Камаев, А. Г. Финогеев, А. М. Бершадский, И. С. Нефедова, Е. А. Финогеев </a:t>
            </a:r>
            <a:r>
              <a:rPr lang="en-US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// </a:t>
            </a:r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Вестник компьютерных и информационных технологий. – 2015. - № 12. – С. 37 – 43.</a:t>
            </a:r>
            <a:endParaRPr lang="ru-RU" sz="1050" b="1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71800" y="1538208"/>
            <a:ext cx="57221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Камаев, В. А. Анализ анкетных данных и получение оценки прогнозного решения к задаче управления </a:t>
            </a:r>
            <a:r>
              <a:rPr lang="en-US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/ </a:t>
            </a:r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В. А. Камаев, А. В. Мельников </a:t>
            </a:r>
            <a:r>
              <a:rPr lang="en-US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//</a:t>
            </a:r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Изв. ВолгГТУ. Серия «Актуальные проблемы управления, вычислительной техники и информатики в технических системах». Вып. 15 : межвуз. сб. науч. ст. </a:t>
            </a:r>
            <a:r>
              <a:rPr lang="en-US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/ </a:t>
            </a:r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ВолгГТУ. – Волгоград, 2012. - № 15 (102). – С. 90 - 96.</a:t>
            </a:r>
            <a:endParaRPr lang="ru-RU" sz="1050" b="1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32517" y="4929198"/>
            <a:ext cx="5848477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Камаев, В. А. </a:t>
            </a:r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Онтологические предпосылки проектной деятельности и САПР </a:t>
            </a:r>
            <a:r>
              <a:rPr lang="en-US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/ </a:t>
            </a:r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В. А. Камаев, Ю. В. Кандырин </a:t>
            </a:r>
            <a:r>
              <a:rPr lang="en-US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//</a:t>
            </a:r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Изв</a:t>
            </a:r>
            <a:r>
              <a:rPr lang="ru-RU" sz="105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. ВолгГТУ. Серия «Актуальные проблемы управления, вычислительной техники и информатики в технических системах</a:t>
            </a:r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». Вып. 20 </a:t>
            </a:r>
            <a:r>
              <a:rPr lang="ru-RU" sz="105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: межвуз. сб. науч. ст. / ВолгГТУ. – Волгоград, </a:t>
            </a:r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2014. </a:t>
            </a:r>
            <a:r>
              <a:rPr lang="ru-RU" sz="105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- № </a:t>
            </a:r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6 </a:t>
            </a:r>
            <a:r>
              <a:rPr lang="ru-RU" sz="105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(</a:t>
            </a:r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133). </a:t>
            </a:r>
            <a:r>
              <a:rPr lang="ru-RU" sz="105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– С. </a:t>
            </a:r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97 </a:t>
            </a:r>
            <a:r>
              <a:rPr lang="ru-RU" sz="105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- </a:t>
            </a:r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101.</a:t>
            </a:r>
            <a:endParaRPr lang="ru-RU" sz="1050" b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  <a:p>
            <a:pPr algn="just"/>
            <a:endParaRPr lang="ru-RU" sz="1050" b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18" name="Picture 2" descr="F:\ДИНЕ\8880002.jpg"/>
          <p:cNvPicPr>
            <a:picLocks noChangeAspect="1" noChangeArrowheads="1"/>
          </p:cNvPicPr>
          <p:nvPr/>
        </p:nvPicPr>
        <p:blipFill>
          <a:blip r:embed="rId5">
            <a:lum contrast="30000"/>
          </a:blip>
          <a:srcRect/>
          <a:stretch>
            <a:fillRect/>
          </a:stretch>
        </p:blipFill>
        <p:spPr bwMode="auto">
          <a:xfrm>
            <a:off x="1071538" y="980728"/>
            <a:ext cx="1357322" cy="1872208"/>
          </a:xfrm>
          <a:prstGeom prst="rect">
            <a:avLst/>
          </a:prstGeom>
          <a:ln w="19050">
            <a:solidFill>
              <a:schemeClr val="accent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037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3811798"/>
              </p:ext>
            </p:extLst>
          </p:nvPr>
        </p:nvGraphicFramePr>
        <p:xfrm>
          <a:off x="537279" y="1340768"/>
          <a:ext cx="1384997" cy="1850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6" name="PDF" r:id="rId6" imgW="0" imgH="0" progId="FoxitReader.Document">
                  <p:embed/>
                </p:oleObj>
              </mc:Choice>
              <mc:Fallback>
                <p:oleObj name="PDF" r:id="rId6" imgW="0" imgH="0" progId="FoxitReader.Document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279" y="1340768"/>
                        <a:ext cx="1384997" cy="1850579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996633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3" descr="F:\ДИНЕ\8880003.jpg"/>
          <p:cNvPicPr>
            <a:picLocks noChangeAspect="1" noChangeArrowheads="1"/>
          </p:cNvPicPr>
          <p:nvPr/>
        </p:nvPicPr>
        <p:blipFill>
          <a:blip r:embed="rId8">
            <a:lum contrast="30000"/>
          </a:blip>
          <a:srcRect/>
          <a:stretch>
            <a:fillRect/>
          </a:stretch>
        </p:blipFill>
        <p:spPr bwMode="auto">
          <a:xfrm>
            <a:off x="981430" y="4086448"/>
            <a:ext cx="1447429" cy="1857388"/>
          </a:xfrm>
          <a:prstGeom prst="rect">
            <a:avLst/>
          </a:prstGeom>
          <a:ln w="19050">
            <a:solidFill>
              <a:schemeClr val="accent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038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7231656"/>
              </p:ext>
            </p:extLst>
          </p:nvPr>
        </p:nvGraphicFramePr>
        <p:xfrm>
          <a:off x="557556" y="4444596"/>
          <a:ext cx="1342652" cy="18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" name="PDF" r:id="rId9" imgW="0" imgH="0" progId="FoxitReader.Document">
                  <p:embed/>
                </p:oleObj>
              </mc:Choice>
              <mc:Fallback>
                <p:oleObj name="PDF" r:id="rId9" imgW="0" imgH="0" progId="FoxitReader.Document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556" y="4444596"/>
                        <a:ext cx="1342652" cy="180020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996633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4" descr="F:\ДИНЕ\8880001.jpg"/>
          <p:cNvPicPr>
            <a:picLocks noChangeAspect="1" noChangeArrowheads="1"/>
          </p:cNvPicPr>
          <p:nvPr/>
        </p:nvPicPr>
        <p:blipFill>
          <a:blip r:embed="rId11">
            <a:lum contrast="20000"/>
          </a:blip>
          <a:srcRect/>
          <a:stretch>
            <a:fillRect/>
          </a:stretch>
        </p:blipFill>
        <p:spPr bwMode="auto">
          <a:xfrm>
            <a:off x="7246828" y="2487938"/>
            <a:ext cx="1426709" cy="1882123"/>
          </a:xfrm>
          <a:prstGeom prst="rect">
            <a:avLst/>
          </a:prstGeom>
          <a:ln w="19050">
            <a:solidFill>
              <a:schemeClr val="accent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039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8557110"/>
              </p:ext>
            </p:extLst>
          </p:nvPr>
        </p:nvGraphicFramePr>
        <p:xfrm>
          <a:off x="6804248" y="2924944"/>
          <a:ext cx="1368152" cy="1869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" name="PDF" r:id="rId12" imgW="0" imgH="0" progId="FoxitReader.Document">
                  <p:embed/>
                </p:oleObj>
              </mc:Choice>
              <mc:Fallback>
                <p:oleObj name="PDF" r:id="rId12" imgW="0" imgH="0" progId="FoxitReader.Document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248" y="2924944"/>
                        <a:ext cx="1368152" cy="1869309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996633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9571763"/>
              </p:ext>
            </p:extLst>
          </p:nvPr>
        </p:nvGraphicFramePr>
        <p:xfrm>
          <a:off x="2538748" y="2420888"/>
          <a:ext cx="91440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9" name="PDF" showAsIcon="1" r:id="rId14" imgW="914400" imgH="792360" progId="FoxitReader.Document">
                  <p:embed/>
                </p:oleObj>
              </mc:Choice>
              <mc:Fallback>
                <p:oleObj name="PDF" showAsIcon="1" r:id="rId14" imgW="914400" imgH="792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538748" y="2420888"/>
                        <a:ext cx="914400" cy="79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9641627"/>
              </p:ext>
            </p:extLst>
          </p:nvPr>
        </p:nvGraphicFramePr>
        <p:xfrm>
          <a:off x="5796136" y="4041163"/>
          <a:ext cx="91440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0" name="PDF" showAsIcon="1" r:id="rId16" imgW="914400" imgH="792360" progId="FoxitReader.Document">
                  <p:embed/>
                </p:oleObj>
              </mc:Choice>
              <mc:Fallback>
                <p:oleObj name="PDF" showAsIcon="1" r:id="rId16" imgW="914400" imgH="792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796136" y="4041163"/>
                        <a:ext cx="914400" cy="79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9299281"/>
              </p:ext>
            </p:extLst>
          </p:nvPr>
        </p:nvGraphicFramePr>
        <p:xfrm>
          <a:off x="2486274" y="4086448"/>
          <a:ext cx="91440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" name="PDF" showAsIcon="1" r:id="rId18" imgW="914400" imgH="792360" progId="FoxitReader.Document">
                  <p:embed/>
                </p:oleObj>
              </mc:Choice>
              <mc:Fallback>
                <p:oleObj name="PDF" showAsIcon="1" r:id="rId18" imgW="914400" imgH="792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486274" y="4086448"/>
                        <a:ext cx="914400" cy="79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441465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sotrudnik\Desktop\фон 10.jpg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369828" y="288144"/>
            <a:ext cx="8408640" cy="6237200"/>
          </a:xfrm>
          <a:prstGeom prst="rect">
            <a:avLst/>
          </a:prstGeom>
          <a:noFill/>
          <a:ln w="38100">
            <a:solidFill>
              <a:schemeClr val="accent6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3" y="0"/>
            <a:ext cx="536576" cy="40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28" y="2185193"/>
            <a:ext cx="2054225" cy="248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782093"/>
            <a:ext cx="1380445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6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598" y="3762698"/>
            <a:ext cx="2060575" cy="2497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8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767" y="294480"/>
            <a:ext cx="2054225" cy="248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90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172" y="906586"/>
            <a:ext cx="140017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91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026567"/>
            <a:ext cx="6120680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92" name="Picture 1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218097"/>
            <a:ext cx="6048672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95" name="Picture 1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65" y="4974146"/>
            <a:ext cx="6048671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97" name="Picture 21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171" y="4377772"/>
            <a:ext cx="1400175" cy="1866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9884875"/>
              </p:ext>
            </p:extLst>
          </p:nvPr>
        </p:nvGraphicFramePr>
        <p:xfrm>
          <a:off x="5724128" y="1991045"/>
          <a:ext cx="91440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PDF" showAsIcon="1" r:id="rId17" imgW="914400" imgH="792360" progId="FoxitReader.Document">
                  <p:embed/>
                </p:oleObj>
              </mc:Choice>
              <mc:Fallback>
                <p:oleObj name="PDF" showAsIcon="1" r:id="rId17" imgW="914400" imgH="792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724128" y="1991045"/>
                        <a:ext cx="914400" cy="79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4194292"/>
              </p:ext>
            </p:extLst>
          </p:nvPr>
        </p:nvGraphicFramePr>
        <p:xfrm>
          <a:off x="2555776" y="3831430"/>
          <a:ext cx="91440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PDF" showAsIcon="1" r:id="rId19" imgW="914400" imgH="792360" progId="FoxitReader.Document">
                  <p:embed/>
                </p:oleObj>
              </mc:Choice>
              <mc:Fallback>
                <p:oleObj name="PDF" showAsIcon="1" r:id="rId19" imgW="914400" imgH="792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555776" y="3831430"/>
                        <a:ext cx="914400" cy="79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7958533"/>
              </p:ext>
            </p:extLst>
          </p:nvPr>
        </p:nvGraphicFramePr>
        <p:xfrm>
          <a:off x="5856771" y="5733181"/>
          <a:ext cx="91440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PDF" showAsIcon="1" r:id="rId21" imgW="914400" imgH="792360" progId="FoxitReader.Document">
                  <p:embed/>
                </p:oleObj>
              </mc:Choice>
              <mc:Fallback>
                <p:oleObj name="PDF" showAsIcon="1" r:id="rId21" imgW="914400" imgH="792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5856771" y="5733181"/>
                        <a:ext cx="914400" cy="79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6054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4340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4342" name="AutoShape 6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4345" name="AutoShape 9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4347" name="AutoShape 11" descr="https://avatars.mds.yandex.net/i?id=d09549c52c6210a87a32837187778f818fce7fa0-9598980-images-thumbs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4349" name="AutoShape 13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4353" name="AutoShape 17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33" name="Picture 5" descr="C:\Users\sotrudnik\Desktop\фон 10.jpg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357158" y="357166"/>
            <a:ext cx="8501122" cy="6143668"/>
          </a:xfrm>
          <a:prstGeom prst="rect">
            <a:avLst/>
          </a:prstGeom>
          <a:noFill/>
          <a:ln w="38100">
            <a:solidFill>
              <a:schemeClr val="accent6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4" name="Picture 18" descr="F:\омск 50-е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500034" y="500042"/>
            <a:ext cx="3143272" cy="2232762"/>
          </a:xfrm>
          <a:prstGeom prst="rect">
            <a:avLst/>
          </a:prstGeom>
          <a:noFill/>
          <a:ln w="38100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5" name="Picture 21" descr="F:\БИТМ 1.jpg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5580112" y="3429000"/>
            <a:ext cx="3135292" cy="2232762"/>
          </a:xfrm>
          <a:prstGeom prst="rect">
            <a:avLst/>
          </a:prstGeom>
          <a:noFill/>
          <a:ln w="38100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6" name="Скругленный прямоугольник 35"/>
          <p:cNvSpPr/>
          <p:nvPr/>
        </p:nvSpPr>
        <p:spPr>
          <a:xfrm>
            <a:off x="3849897" y="593719"/>
            <a:ext cx="4857784" cy="76357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3857620" y="1785926"/>
            <a:ext cx="4857784" cy="8572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500034" y="3429000"/>
            <a:ext cx="4858606" cy="100013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500034" y="4786322"/>
            <a:ext cx="4853062" cy="8572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TextBox 39"/>
          <p:cNvSpPr txBox="1"/>
          <p:nvPr/>
        </p:nvSpPr>
        <p:spPr>
          <a:xfrm>
            <a:off x="3857620" y="620688"/>
            <a:ext cx="4857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В. А. Камаев родился 30 мая 1940 г., в г. Омск. С серебряной медалью окончил школу в Брянске, и там же, в 1962 году, с отличием – институт транспортного машиностроения (БИТМ). 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857620" y="1785926"/>
            <a:ext cx="4857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С 1962 г. Валерий Анатольевич работал на Брянском машиностроительном  заводе инженером, начальником бюро технических расчетов в отделе главного конструктора по тепловозостроению.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94490" y="3413469"/>
            <a:ext cx="48586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Через пять лет, в 1967 году, молодой специалист стал  кандидатом, а через восемь, в 1975 году, - доктором технических наук.  В 1978 году, в составе коллектива был награжден премией Совета Министров СССР за создание принципиально новой ходовой части тепловоза ТЭМ7.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00034" y="4786322"/>
            <a:ext cx="4857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В 1967 – 1983 гг. основные научные работы В. А. Камаева посвящены оптимальному конструированию подвижного состава железных дорог. Он занимался созданием теории и практики комплексного моделирования железнодорожных экипажей.</a:t>
            </a:r>
            <a:endParaRPr lang="ru-RU" sz="1200" b="1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1142976" y="2714620"/>
            <a:ext cx="1785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г. Омск. 50-е г. </a:t>
            </a:r>
            <a:r>
              <a:rPr lang="en-US" sz="12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XX</a:t>
            </a:r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в.</a:t>
            </a:r>
            <a:endParaRPr lang="ru-RU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5715008" y="5715016"/>
            <a:ext cx="29289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 Брянский институт транспортного машиностроения. (БИТМ) 50-е г. </a:t>
            </a:r>
            <a:r>
              <a:rPr lang="en-US" sz="12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XX</a:t>
            </a:r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в.</a:t>
            </a:r>
            <a:endParaRPr lang="ru-RU" sz="1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572294" cy="383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940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C:\Users\sotrudnik\Desktop\%D0%BB%D0%BE%D0%B3%D0%BE 1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AutoShape 2" descr="C:\Users\sotrudnik\Desktop\%D0%BB%D0%BE%D0%B31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2" name="Picture 5" descr="C:\Users\sotrudnik\Desktop\фон 10.jpg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357158" y="357166"/>
            <a:ext cx="8429684" cy="6143668"/>
          </a:xfrm>
          <a:prstGeom prst="rect">
            <a:avLst/>
          </a:prstGeom>
          <a:noFill/>
          <a:ln w="38100">
            <a:solidFill>
              <a:schemeClr val="accent6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5" name="Прямоугольник 24"/>
          <p:cNvSpPr/>
          <p:nvPr/>
        </p:nvSpPr>
        <p:spPr>
          <a:xfrm>
            <a:off x="5929322" y="5786454"/>
            <a:ext cx="27146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ru-RU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512195" y="2806935"/>
            <a:ext cx="5152086" cy="64294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Под его руководством в БИТМ (1967-1973), был создан центр моделирования, включающий несколько десятков аналоговых машин; серию стендов физического моделирования.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500033" y="4509120"/>
            <a:ext cx="5152085" cy="62579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3563888" y="3643314"/>
            <a:ext cx="5080078" cy="64978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С 1975 г. Валерий Анатольевич проводит активные исследования в области САПР (зам. руководителя САПР машиностроения программы САПР  Минвуза РСФСР). </a:t>
            </a:r>
            <a:endParaRPr lang="ru-RU" sz="1200" dirty="0"/>
          </a:p>
        </p:txBody>
      </p:sp>
      <p:sp>
        <p:nvSpPr>
          <p:cNvPr id="44" name="TextBox 43"/>
          <p:cNvSpPr txBox="1"/>
          <p:nvPr/>
        </p:nvSpPr>
        <p:spPr>
          <a:xfrm>
            <a:off x="524358" y="4488581"/>
            <a:ext cx="5127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С 1984 г. Минвузом России ученый был переведен в Волгоградский политехнический институт на должность  проректора по научной работе и заведующего кафедрой  «Высшая математика».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3635896" y="5429264"/>
            <a:ext cx="5008070" cy="64633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635896" y="5429264"/>
            <a:ext cx="5008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При его непосредственном участии вычислительный центр ВПИ и кафедры начали активно оснащаться  современной вычислительной техникой.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313" name="Picture 1" descr="C:\Users\sotrudnik\Desktop\сапр 15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4601" y="656535"/>
            <a:ext cx="2030474" cy="1315119"/>
          </a:xfrm>
          <a:prstGeom prst="rect">
            <a:avLst/>
          </a:prstGeom>
          <a:noFill/>
          <a:ln w="28575"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6" name="Picture 2" descr="C:\Users\sotrudnik\Desktop\20250310_10234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467474"/>
            <a:ext cx="2714644" cy="2000264"/>
          </a:xfrm>
          <a:prstGeom prst="rect">
            <a:avLst/>
          </a:prstGeom>
          <a:noFill/>
          <a:ln w="28575"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3" name="Picture 2" descr="C:\Users\sotrudnik\Desktop\кад.jpg"/>
          <p:cNvPicPr>
            <a:picLocks noChangeAspect="1" noChangeArrowheads="1"/>
          </p:cNvPicPr>
          <p:nvPr/>
        </p:nvPicPr>
        <p:blipFill>
          <a:blip r:embed="rId5">
            <a:lum bright="-10000" contrast="-10000"/>
          </a:blip>
          <a:srcRect/>
          <a:stretch>
            <a:fillRect/>
          </a:stretch>
        </p:blipFill>
        <p:spPr bwMode="auto">
          <a:xfrm>
            <a:off x="6549140" y="672470"/>
            <a:ext cx="2094810" cy="1327536"/>
          </a:xfrm>
          <a:prstGeom prst="rect">
            <a:avLst/>
          </a:prstGeom>
          <a:noFill/>
          <a:ln w="19050"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8" name="Picture 4" descr="C:\Users\sotrudnik\Desktop\рисунок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4218" y="1308166"/>
            <a:ext cx="2054798" cy="1326976"/>
          </a:xfrm>
          <a:prstGeom prst="rect">
            <a:avLst/>
          </a:prstGeom>
          <a:noFill/>
          <a:ln w="19050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9" y="7937"/>
            <a:ext cx="492108" cy="349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C:\Users\sotrudnik\Desktop\аналог.jpg"/>
          <p:cNvPicPr>
            <a:picLocks noChangeAspect="1" noChangeArrowheads="1"/>
          </p:cNvPicPr>
          <p:nvPr/>
        </p:nvPicPr>
        <p:blipFill>
          <a:blip r:embed="rId9" cstate="print">
            <a:lum contrast="-10000"/>
          </a:blip>
          <a:srcRect/>
          <a:stretch>
            <a:fillRect/>
          </a:stretch>
        </p:blipFill>
        <p:spPr bwMode="auto">
          <a:xfrm>
            <a:off x="6103927" y="1811634"/>
            <a:ext cx="2199742" cy="1377344"/>
          </a:xfrm>
          <a:prstGeom prst="rect">
            <a:avLst/>
          </a:prstGeom>
          <a:noFill/>
          <a:ln w="28575"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95695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42910" y="2285992"/>
            <a:ext cx="364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5" name="Picture 5" descr="C:\Users\sotrudnik\Desktop\фон 10.jpg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357158" y="357166"/>
            <a:ext cx="8429684" cy="6143668"/>
          </a:xfrm>
          <a:prstGeom prst="rect">
            <a:avLst/>
          </a:prstGeom>
          <a:noFill/>
          <a:ln w="38100">
            <a:solidFill>
              <a:schemeClr val="accent6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 cstate="print">
            <a:lum contrast="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393273" y="432024"/>
            <a:ext cx="2357454" cy="2856380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8" name="Скругленный прямоугольник 27"/>
          <p:cNvSpPr/>
          <p:nvPr/>
        </p:nvSpPr>
        <p:spPr>
          <a:xfrm>
            <a:off x="642910" y="3500438"/>
            <a:ext cx="5857916" cy="64294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В 1990 г. Валерий Анатольевич стал заведующим кафедрой «Системы автоматизированного проектирования и поискового конструирования», которой руководил  25 лет.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285852" y="4500570"/>
            <a:ext cx="6215106" cy="57150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1285852" y="4500570"/>
            <a:ext cx="6143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Им была сформирована научная школа по концептуальному проектированию  и моделированию сложных неоднородных систем методами искусственного интеллекта.</a:t>
            </a:r>
            <a:endParaRPr lang="ru-RU" sz="1200" dirty="0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857356" y="5357826"/>
            <a:ext cx="6786610" cy="64294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TextBox 32"/>
          <p:cNvSpPr txBox="1"/>
          <p:nvPr/>
        </p:nvSpPr>
        <p:spPr>
          <a:xfrm>
            <a:off x="1928794" y="5357826"/>
            <a:ext cx="6643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С 1999 г. ученый развивает новое научное направление по прагматическому моделированию литейных процессов. С 2002 г. он возглавляет межвузовский коллектив по моделированию устойчивого развития Волгограда.</a:t>
            </a:r>
            <a:endParaRPr lang="ru-RU" sz="1200" dirty="0"/>
          </a:p>
        </p:txBody>
      </p:sp>
      <p:pic>
        <p:nvPicPr>
          <p:cNvPr id="1028" name="Picture 4" descr="C:\Users\sotrudnik\Desktop\поас 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7519" y="572050"/>
            <a:ext cx="2128320" cy="1428190"/>
          </a:xfrm>
          <a:prstGeom prst="rect">
            <a:avLst/>
          </a:prstGeom>
          <a:noFill/>
          <a:ln w="12700"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030" name="AutoShape 6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032" name="Picture 8" descr="C:\Users\sotrudnik\Desktop\сапр.jpg"/>
          <p:cNvPicPr>
            <a:picLocks noChangeAspect="1" noChangeArrowheads="1"/>
          </p:cNvPicPr>
          <p:nvPr/>
        </p:nvPicPr>
        <p:blipFill>
          <a:blip r:embed="rId6">
            <a:lum contrast="10000"/>
          </a:blip>
          <a:srcRect/>
          <a:stretch>
            <a:fillRect/>
          </a:stretch>
        </p:blipFill>
        <p:spPr bwMode="auto">
          <a:xfrm>
            <a:off x="6515646" y="596369"/>
            <a:ext cx="2128320" cy="1379552"/>
          </a:xfrm>
          <a:prstGeom prst="rect">
            <a:avLst/>
          </a:prstGeom>
          <a:noFill/>
          <a:ln w="12700"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14624" y="1860214"/>
            <a:ext cx="2130600" cy="1424770"/>
          </a:xfrm>
          <a:prstGeom prst="rect">
            <a:avLst/>
          </a:prstGeom>
          <a:noFill/>
          <a:ln w="12700">
            <a:solidFill>
              <a:schemeClr val="accent6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35" name="Picture 11" descr="C:\Users\sotrudnik\Desktop\сапр 20.jpg"/>
          <p:cNvPicPr>
            <a:picLocks noChangeAspect="1" noChangeArrowheads="1"/>
          </p:cNvPicPr>
          <p:nvPr/>
        </p:nvPicPr>
        <p:blipFill>
          <a:blip r:embed="rId8" cstate="print">
            <a:lum contrast="10000"/>
          </a:blip>
          <a:srcRect/>
          <a:stretch>
            <a:fillRect/>
          </a:stretch>
        </p:blipFill>
        <p:spPr bwMode="auto">
          <a:xfrm>
            <a:off x="5911800" y="1841974"/>
            <a:ext cx="2171070" cy="1443010"/>
          </a:xfrm>
          <a:prstGeom prst="rect">
            <a:avLst/>
          </a:prstGeom>
          <a:noFill/>
          <a:ln w="12700"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92"/>
            <a:ext cx="536576" cy="359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440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055" name="AutoShape 7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066" name="AutoShape 18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1269" name="Picture 5" descr="C:\Users\sotrudnik\Desktop\фон 10.jpg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357158" y="357166"/>
            <a:ext cx="8429684" cy="6143668"/>
          </a:xfrm>
          <a:prstGeom prst="rect">
            <a:avLst/>
          </a:prstGeom>
          <a:noFill/>
          <a:ln w="38100">
            <a:solidFill>
              <a:schemeClr val="accent6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2" name="Скругленный прямоугольник 21"/>
          <p:cNvSpPr/>
          <p:nvPr/>
        </p:nvSpPr>
        <p:spPr>
          <a:xfrm>
            <a:off x="2123728" y="2928934"/>
            <a:ext cx="6448800" cy="64633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291" name="AutoShape 3" descr="Picture background"/>
          <p:cNvSpPr>
            <a:spLocks noChangeAspect="1" noChangeArrowheads="1"/>
          </p:cNvSpPr>
          <p:nvPr/>
        </p:nvSpPr>
        <p:spPr bwMode="auto">
          <a:xfrm>
            <a:off x="142844" y="14285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500166" y="4077072"/>
            <a:ext cx="6715172" cy="64633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71472" y="5143512"/>
            <a:ext cx="7286676" cy="83099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23728" y="2928934"/>
            <a:ext cx="644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С 1994 года Валерий Анатольевич – председатель совета по защите кандидатских и докторских диссертаций при ВолгГТУ, и одновременно является членом диссертационных советов при Астраханском классическом и техническом университетах.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00166" y="4077072"/>
            <a:ext cx="6715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Всего им было опубликовано свыше 400 научных работ, из них 49 изобретений; 13 монографий, 2 учебника, 15 учебных пособий. Под его руководством  защитилось  67 кандидатов  и 11 докторов технических наук.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1472" y="5130824"/>
            <a:ext cx="7286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Профессор являлся членом редколлегии многих научных журналов: «Вестник компьютерных и информационных технологий</a:t>
            </a:r>
            <a:r>
              <a:rPr lang="ru-RU" sz="1200" dirty="0" smtClean="0"/>
              <a:t>», </a:t>
            </a:r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«Известия ВолгГТУ, серия «Актуальные проблемы управления, вычислительной техники и информации в технических системах»; Прикаспийский журнал: «Управление и высокие технологии», Journal of computer science and cybernetics Вьетнамской академии наук.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 descr="C:\Users\sotrudnik\Desktop\Выставки НЧЗ 19.01. 2023\20250310_0902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428604"/>
            <a:ext cx="1643074" cy="2214578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27" name="Picture 3" descr="C:\Users\sotrudnik\Desktop\диссертация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526826" y="908720"/>
            <a:ext cx="1096466" cy="1411090"/>
          </a:xfrm>
          <a:prstGeom prst="rect">
            <a:avLst/>
          </a:prstGeom>
          <a:noFill/>
          <a:ln w="12700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28" name="Picture 4" descr="C:\Users\sotrudnik\Desktop\вестник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36096" y="1213318"/>
            <a:ext cx="1090730" cy="1443730"/>
          </a:xfrm>
          <a:prstGeom prst="rect">
            <a:avLst/>
          </a:prstGeom>
          <a:noFill/>
          <a:ln w="12700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31" name="Picture 7" descr="C:\Users\sotrudnik\Desktop\прикаспий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62608" y="1196753"/>
            <a:ext cx="1060740" cy="1411902"/>
          </a:xfrm>
          <a:prstGeom prst="rect">
            <a:avLst/>
          </a:prstGeom>
          <a:noFill/>
          <a:ln w="12700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27" y="7937"/>
            <a:ext cx="590899" cy="395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sotrudnik\Desktop\Выставки НЧЗ 19.01. 2023\20250327_102024.jpg"/>
          <p:cNvPicPr>
            <a:picLocks noChangeAspect="1" noChangeArrowheads="1"/>
          </p:cNvPicPr>
          <p:nvPr/>
        </p:nvPicPr>
        <p:blipFill>
          <a:blip r:embed="rId9">
            <a:lum contrast="10000"/>
          </a:blip>
          <a:srcRect/>
          <a:stretch>
            <a:fillRect/>
          </a:stretch>
        </p:blipFill>
        <p:spPr bwMode="auto">
          <a:xfrm>
            <a:off x="7596336" y="458027"/>
            <a:ext cx="1080120" cy="1462466"/>
          </a:xfrm>
          <a:prstGeom prst="rect">
            <a:avLst/>
          </a:prstGeom>
          <a:noFill/>
          <a:ln w="19050"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" name="Picture 4" descr="C:\Users\sotrudnik\Desktop\вестник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468" y="428604"/>
            <a:ext cx="1119068" cy="1481240"/>
          </a:xfrm>
          <a:prstGeom prst="rect">
            <a:avLst/>
          </a:prstGeom>
          <a:noFill/>
          <a:ln w="12700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1" name="Picture 6" descr="C:\Users\sotrudnik\Desktop\известия.jpg"/>
          <p:cNvPicPr>
            <a:picLocks noChangeAspect="1" noChangeArrowheads="1"/>
          </p:cNvPicPr>
          <p:nvPr/>
        </p:nvPicPr>
        <p:blipFill>
          <a:blip r:embed="rId10">
            <a:lum bright="-10000" contrast="20000"/>
          </a:blip>
          <a:srcRect/>
          <a:stretch>
            <a:fillRect/>
          </a:stretch>
        </p:blipFill>
        <p:spPr bwMode="auto">
          <a:xfrm>
            <a:off x="1500166" y="865782"/>
            <a:ext cx="1051548" cy="1411090"/>
          </a:xfrm>
          <a:prstGeom prst="rect">
            <a:avLst/>
          </a:prstGeom>
          <a:noFill/>
          <a:ln w="19050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82994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sotrudnik\Desktop\фон 10.jpg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357158" y="357166"/>
            <a:ext cx="8429684" cy="6143668"/>
          </a:xfrm>
          <a:prstGeom prst="rect">
            <a:avLst/>
          </a:prstGeom>
          <a:noFill/>
          <a:ln w="38100">
            <a:solidFill>
              <a:schemeClr val="accent6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642910" y="4929198"/>
            <a:ext cx="7858180" cy="107157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357290" y="3789040"/>
            <a:ext cx="6143668" cy="7200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Picture 1" descr="C:\Users\sotrudnik\Desktop\Выставки НЧЗ 19.01. 2023\20250310_085810.jpg"/>
          <p:cNvPicPr>
            <a:picLocks noChangeAspect="1" noChangeArrowheads="1"/>
          </p:cNvPicPr>
          <p:nvPr/>
        </p:nvPicPr>
        <p:blipFill>
          <a:blip r:embed="rId3">
            <a:lum bright="10000" contrast="20000"/>
          </a:blip>
          <a:srcRect/>
          <a:stretch>
            <a:fillRect/>
          </a:stretch>
        </p:blipFill>
        <p:spPr bwMode="auto">
          <a:xfrm>
            <a:off x="6643702" y="500042"/>
            <a:ext cx="1928826" cy="2786082"/>
          </a:xfrm>
          <a:prstGeom prst="rect">
            <a:avLst/>
          </a:prstGeom>
          <a:noFill/>
          <a:ln w="12700"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2" name="Скругленный прямоугольник 11"/>
          <p:cNvSpPr/>
          <p:nvPr/>
        </p:nvSpPr>
        <p:spPr>
          <a:xfrm>
            <a:off x="642910" y="2714620"/>
            <a:ext cx="5643602" cy="57150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81609" y="3789040"/>
            <a:ext cx="60950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Под руководством В. А. Камаева были проведены научные и научно-методические работы с рядом университетов западной Европы: Франции, Шотландии, Финляндии, Германии, Италии, Бельгии, Греции, Португалии, Болгарии, Латвии и Вьетнама.</a:t>
            </a:r>
            <a:b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</a:br>
            <a:endParaRPr lang="ru-RU" sz="1200" b="1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2910" y="4929198"/>
            <a:ext cx="78581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За активную общественную и научную работу Валерий Анатольевич Камаев неоднократно награждался грамотами университета, знаком «Изобретатель СССР», грамотами и почетными знаками Министерства образования РФ, медалями и дипломами ВДНХ СССР и ВВЦ РФ, награждён медалью ордена «За заслуги перед Отечеством» </a:t>
            </a:r>
            <a:r>
              <a:rPr lang="en-US" sz="12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II</a:t>
            </a:r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степени». Одна из его работ по созданию восьмиосного тепловоза ТЭМ7 удостоена в 1976 году премии Совета Министров СССР. В 2000 году ему присвоено звание «Заслуженный деятель науки РФ».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" name="Picture 2" descr="C:\Users\sotrudnik\Desktop\вднх 1.pn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5500694" y="785794"/>
            <a:ext cx="857256" cy="1357322"/>
          </a:xfrm>
          <a:prstGeom prst="rect">
            <a:avLst/>
          </a:prstGeom>
          <a:noFill/>
          <a:ln w="12700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2" name="Picture 2" descr="C:\Users\sotrudnik\Desktop\изобретатель 2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85918" y="928670"/>
            <a:ext cx="785818" cy="1357322"/>
          </a:xfrm>
          <a:prstGeom prst="rect">
            <a:avLst/>
          </a:prstGeom>
          <a:noFill/>
          <a:ln w="12700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3" name="Picture 2" descr="C:\Users\sotrudnik\Desktop\деятель.png"/>
          <p:cNvPicPr>
            <a:picLocks noChangeAspect="1" noChangeArrowheads="1"/>
          </p:cNvPicPr>
          <p:nvPr/>
        </p:nvPicPr>
        <p:blipFill>
          <a:blip r:embed="rId6">
            <a:lum bright="20000" contrast="20000"/>
          </a:blip>
          <a:srcRect/>
          <a:stretch>
            <a:fillRect/>
          </a:stretch>
        </p:blipFill>
        <p:spPr bwMode="auto">
          <a:xfrm>
            <a:off x="2857488" y="714356"/>
            <a:ext cx="1214446" cy="1500010"/>
          </a:xfrm>
          <a:prstGeom prst="rect">
            <a:avLst/>
          </a:prstGeom>
          <a:noFill/>
          <a:ln w="12700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4" name="Picture 3" descr="C:\Users\sotrudnik\Desktop\медаль.png"/>
          <p:cNvPicPr>
            <a:picLocks noChangeAspect="1" noChangeArrowheads="1"/>
          </p:cNvPicPr>
          <p:nvPr/>
        </p:nvPicPr>
        <p:blipFill>
          <a:blip r:embed="rId7">
            <a:lum bright="-10000" contrast="20000"/>
          </a:blip>
          <a:srcRect/>
          <a:stretch>
            <a:fillRect/>
          </a:stretch>
        </p:blipFill>
        <p:spPr bwMode="auto">
          <a:xfrm>
            <a:off x="642910" y="785794"/>
            <a:ext cx="857256" cy="1363526"/>
          </a:xfrm>
          <a:prstGeom prst="rect">
            <a:avLst/>
          </a:prstGeom>
          <a:noFill/>
          <a:ln w="12700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5" name="TextBox 24"/>
          <p:cNvSpPr txBox="1"/>
          <p:nvPr/>
        </p:nvSpPr>
        <p:spPr>
          <a:xfrm>
            <a:off x="857224" y="2143116"/>
            <a:ext cx="4035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ru-RU" sz="1100" b="1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28794" y="2214554"/>
            <a:ext cx="546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2.</a:t>
            </a:r>
            <a:endParaRPr lang="ru-RU" sz="1000" b="1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14678" y="2143116"/>
            <a:ext cx="546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3.</a:t>
            </a:r>
            <a:endParaRPr lang="ru-RU" sz="1000" b="1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00562" y="2178032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4.</a:t>
            </a:r>
            <a:endParaRPr lang="ru-RU" sz="1000" b="1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643570" y="2071678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5.</a:t>
            </a:r>
            <a:endParaRPr lang="ru-RU" sz="1000" b="1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2910" y="2714620"/>
            <a:ext cx="5643602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just"/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1. Медаль ордена «За заслуги перед Отечеством» </a:t>
            </a:r>
            <a:r>
              <a:rPr lang="en-US" sz="10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II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степени». 2. Знак «Изобретатель СССР».</a:t>
            </a:r>
          </a:p>
          <a:p>
            <a:pPr marL="228600" indent="-228600" algn="just"/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3. Государственная награда Российской Федерации «Заслуженный  деятель науки».</a:t>
            </a:r>
          </a:p>
          <a:p>
            <a:pPr marL="228600" indent="-228600" algn="just"/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4. Серебряная медаль ВДНХ СССР. 5. Золотая медаль ВДНХ СССР.</a:t>
            </a:r>
          </a:p>
          <a:p>
            <a:pPr marL="228600" indent="-228600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endParaRPr lang="ru-RU" sz="1100" b="1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1" name="Picture 3" descr="C:\Users\sotrudnik\Desktop\вднх серебро.jpg"/>
          <p:cNvPicPr>
            <a:picLocks noChangeAspect="1" noChangeArrowheads="1"/>
          </p:cNvPicPr>
          <p:nvPr/>
        </p:nvPicPr>
        <p:blipFill>
          <a:blip r:embed="rId8">
            <a:lum contrast="20000"/>
          </a:blip>
          <a:srcRect/>
          <a:stretch>
            <a:fillRect/>
          </a:stretch>
        </p:blipFill>
        <p:spPr bwMode="auto">
          <a:xfrm>
            <a:off x="4357686" y="928671"/>
            <a:ext cx="928694" cy="1357322"/>
          </a:xfrm>
          <a:prstGeom prst="rect">
            <a:avLst/>
          </a:prstGeom>
          <a:noFill/>
          <a:ln w="12700"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89"/>
            <a:ext cx="536576" cy="359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128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sotrudnik\Desktop\фон 10.jpg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357158" y="357166"/>
            <a:ext cx="8429684" cy="6143668"/>
          </a:xfrm>
          <a:prstGeom prst="rect">
            <a:avLst/>
          </a:prstGeom>
          <a:noFill/>
          <a:ln w="38100">
            <a:solidFill>
              <a:schemeClr val="accent6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7" name="Табличка 16"/>
          <p:cNvSpPr/>
          <p:nvPr/>
        </p:nvSpPr>
        <p:spPr>
          <a:xfrm>
            <a:off x="428596" y="428604"/>
            <a:ext cx="8286808" cy="357190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428596" y="428604"/>
            <a:ext cx="8286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НАУЧНЫЕ РАБОТЫ В. А. КАМАЕВА ИЗ ФОНДОВ ИБЦ ВолгГТУ</a:t>
            </a:r>
            <a:endParaRPr lang="ru-RU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9552" cy="36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sotrudnik\Desktop\Выставки НЧЗ 19.01. 2023\20250325_093903.jpg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/>
          <a:stretch>
            <a:fillRect/>
          </a:stretch>
        </p:blipFill>
        <p:spPr bwMode="auto">
          <a:xfrm>
            <a:off x="500034" y="928670"/>
            <a:ext cx="1357322" cy="1857388"/>
          </a:xfrm>
          <a:prstGeom prst="rect">
            <a:avLst/>
          </a:prstGeom>
          <a:ln w="19050">
            <a:solidFill>
              <a:schemeClr val="accent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2000232" y="1142984"/>
            <a:ext cx="6643734" cy="8572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00232" y="1142984"/>
            <a:ext cx="657229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Воронин, Ю. Ф., Камаев, В. А. Синтез процессов повышения качества литья : монография / Ю. Ф. Воронин, В. А. Камаев. - Москва : Машиностроение, 2009. - 195 с. + Альбом рис. - ISBN 978-5-94275-457-0. – Текст : непосредственный.</a:t>
            </a:r>
          </a:p>
          <a:p>
            <a:pPr algn="just"/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В монографии изложены материалы по использованию методологии выявления и ликвидации дефектов отливок из чугуна и стали.</a:t>
            </a:r>
          </a:p>
          <a:p>
            <a:pPr algn="just"/>
            <a:endParaRPr lang="ru-RU" sz="1100" b="1" dirty="0" smtClean="0">
              <a:latin typeface="Calibri" pitchFamily="34" charset="0"/>
              <a:cs typeface="Calibri" pitchFamily="34" charset="0"/>
            </a:endParaRPr>
          </a:p>
          <a:p>
            <a:pPr algn="just"/>
            <a:endParaRPr lang="ru-RU" sz="11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00232" y="2143116"/>
            <a:ext cx="65008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b="1" u="sng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Местонахождение:</a:t>
            </a:r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научный читальный зал (ГУК, ауд. 200); абонемент учебной литературы (ГУК, ауд. 016); студенческий читальный зал (ГУК, ауд. 100). </a:t>
            </a:r>
            <a:endParaRPr lang="ru-RU" sz="1050" b="1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 descr="C:\Users\sotrudnik\Desktop\Выставки НЧЗ 19.01. 2023\20250210_134753.jpg"/>
          <p:cNvPicPr>
            <a:picLocks noChangeAspect="1" noChangeArrowheads="1"/>
          </p:cNvPicPr>
          <p:nvPr/>
        </p:nvPicPr>
        <p:blipFill>
          <a:blip r:embed="rId5">
            <a:lum contrast="20000"/>
          </a:blip>
          <a:srcRect/>
          <a:stretch>
            <a:fillRect/>
          </a:stretch>
        </p:blipFill>
        <p:spPr bwMode="auto">
          <a:xfrm>
            <a:off x="7286644" y="2714620"/>
            <a:ext cx="1347216" cy="1857388"/>
          </a:xfrm>
          <a:prstGeom prst="rect">
            <a:avLst/>
          </a:prstGeom>
          <a:ln w="19050">
            <a:solidFill>
              <a:schemeClr val="accent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500034" y="2928934"/>
            <a:ext cx="6643734" cy="92869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34" y="2928934"/>
            <a:ext cx="6643734" cy="1069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Воронин, Ю. Ф., Камаев В. А. Распознавание разновидностей дефектов отливок, причин их возникновения и способов ликвидации. Железоуглеродистые сплавы : монография / Ю.Ф. Воронин, В. А. Камаев ; ВолгГТУ. - Волгоград : ВолгГТУ, 2016. - 221, [1] с. - ISBN 978-5-9948-2303-3. – Текст : непосредственный.</a:t>
            </a:r>
          </a:p>
          <a:p>
            <a:pPr algn="just"/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В монографии впервые, на примере отливок из черных сплавов, сформирована методология системного анализа по визуально-логическому распознаванию и ликвидации дефектов отливок.</a:t>
            </a:r>
          </a:p>
          <a:p>
            <a:pPr algn="just"/>
            <a:endParaRPr lang="ru-RU" sz="1100" b="1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0034" y="3929066"/>
            <a:ext cx="671517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b="1" u="sng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Местонахождение: </a:t>
            </a:r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научный читальный зал (ГУК, ауд. 200); студенческий читальный зал (ГУК, ауд. 100); абонемент учебной литературы (ГУК, ауд. 016); абонемент научной литературы (Корп. В, ауд. 208); ВГТЗ (ул. Дегтярева, 2); Красноармейский механико-металлургический факультет (ММФ, пр. Столетова, 8).</a:t>
            </a:r>
          </a:p>
          <a:p>
            <a:endParaRPr lang="ru-RU" sz="1100" b="1" dirty="0" smtClean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 </a:t>
            </a:r>
            <a:endParaRPr lang="ru-RU" sz="1100" b="1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7" name="Picture 3" descr="C:\Users\sotrudnik\Desktop\Выставки НЧЗ 19.01. 2023\20250325_101236.jpg"/>
          <p:cNvPicPr>
            <a:picLocks noChangeAspect="1" noChangeArrowheads="1"/>
          </p:cNvPicPr>
          <p:nvPr/>
        </p:nvPicPr>
        <p:blipFill>
          <a:blip r:embed="rId6">
            <a:lum contrast="22000"/>
          </a:blip>
          <a:srcRect/>
          <a:stretch>
            <a:fillRect/>
          </a:stretch>
        </p:blipFill>
        <p:spPr bwMode="auto">
          <a:xfrm>
            <a:off x="500034" y="4572008"/>
            <a:ext cx="1285884" cy="1785950"/>
          </a:xfrm>
          <a:prstGeom prst="rect">
            <a:avLst/>
          </a:prstGeom>
          <a:ln w="19050">
            <a:solidFill>
              <a:schemeClr val="accent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2000232" y="4786322"/>
            <a:ext cx="6643734" cy="92869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00232" y="4786322"/>
            <a:ext cx="6643734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Воронин, Ю. Ф., Камаев, В. А., Матохина А. В. Выявление и ликвидация усадочных раковин и неметаллических включений. Черные сплавы : монография / Ю. Ф. Воронин, В. А. Камаев, А. В. Матохина ; ВолгГТУ. - Волгоград : ВолгГТУ, 2014. - 166, [1] с. - ISBN 978-5-9948-1495-6. – Текст : непосредственный. </a:t>
            </a:r>
          </a:p>
          <a:p>
            <a:pPr algn="just"/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В монографии представлены материалы, позволяющие быстро определить рассматриваемый дефект отливки, причины его возникновения и способы ликвидации.</a:t>
            </a:r>
            <a:endParaRPr lang="ru-RU" sz="1050" b="1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28794" y="5786454"/>
            <a:ext cx="66437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b="1" u="sng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Местонахождение:</a:t>
            </a:r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научный читальный зал (ГУК, ауд. 200); студенческий читальный зал (ГУК, ауд. 100); абонемент учебной литературы (ГУК, ауд. 016); абонемент научной литературы (Корп. В, ауд. 208).  </a:t>
            </a:r>
            <a:endParaRPr lang="ru-RU" sz="1050" b="1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89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5563" y="296652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78392" y="170133"/>
            <a:ext cx="8034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ru-RU" sz="28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5" descr="C:\Users\sotrudnik\Desktop\фон 10.jpg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357158" y="357166"/>
            <a:ext cx="8429684" cy="6143668"/>
          </a:xfrm>
          <a:prstGeom prst="rect">
            <a:avLst/>
          </a:prstGeom>
          <a:noFill/>
          <a:ln w="38100">
            <a:solidFill>
              <a:schemeClr val="accent6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" y="0"/>
            <a:ext cx="537279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sotrudnik\Desktop\Выставки НЧЗ 19.01. 2023\20250325_101338.jpg"/>
          <p:cNvPicPr>
            <a:picLocks noChangeAspect="1" noChangeArrowheads="1"/>
          </p:cNvPicPr>
          <p:nvPr/>
        </p:nvPicPr>
        <p:blipFill>
          <a:blip r:embed="rId4">
            <a:lum contrast="-20000"/>
          </a:blip>
          <a:srcRect/>
          <a:stretch>
            <a:fillRect/>
          </a:stretch>
        </p:blipFill>
        <p:spPr bwMode="auto">
          <a:xfrm>
            <a:off x="555308" y="557747"/>
            <a:ext cx="1385204" cy="1920846"/>
          </a:xfrm>
          <a:prstGeom prst="rect">
            <a:avLst/>
          </a:prstGeom>
          <a:ln w="19050">
            <a:solidFill>
              <a:schemeClr val="accent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2339752" y="571480"/>
            <a:ext cx="6304214" cy="92869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463936" y="4357694"/>
            <a:ext cx="6180030" cy="107157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428860" y="2571744"/>
            <a:ext cx="6215106" cy="92869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7" name="Picture 3" descr="C:\Users\sotrudnik\Desktop\Выставки НЧЗ 19.01. 2023\20250325_10143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3568" y="2422028"/>
            <a:ext cx="1371645" cy="1935666"/>
          </a:xfrm>
          <a:prstGeom prst="rect">
            <a:avLst/>
          </a:prstGeom>
          <a:ln w="19050">
            <a:solidFill>
              <a:schemeClr val="accent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sotrudnik\Desktop\Выставки НЧЗ 19.01. 2023\20250325_093711.jpg"/>
          <p:cNvPicPr>
            <a:picLocks noChangeAspect="1" noChangeArrowheads="1"/>
          </p:cNvPicPr>
          <p:nvPr/>
        </p:nvPicPr>
        <p:blipFill>
          <a:blip r:embed="rId6">
            <a:lum bright="10000" contrast="10000"/>
          </a:blip>
          <a:srcRect/>
          <a:stretch>
            <a:fillRect/>
          </a:stretch>
        </p:blipFill>
        <p:spPr bwMode="auto">
          <a:xfrm>
            <a:off x="857224" y="4221088"/>
            <a:ext cx="1357322" cy="1856501"/>
          </a:xfrm>
          <a:prstGeom prst="rect">
            <a:avLst/>
          </a:prstGeom>
          <a:ln w="19050">
            <a:solidFill>
              <a:schemeClr val="accent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339752" y="571480"/>
            <a:ext cx="6304214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Исаев, А. В., Кравец, А. Г., Камаев, В. А. Индивидуализированный подход к моделированию образовательного процесса в вузе : монография / А. В. Исаев, А. Г. Кравец, В. А. Камаев ; ВолгГТУ . -Волгоград : ВолгГТУ, 2013. - 138, [2] с. - ISBN 978-5-9948-1174-0. – Текст : непосредственный. </a:t>
            </a:r>
          </a:p>
          <a:p>
            <a:pPr algn="just"/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В монографии рассмотрены основные тенденции развития современного образования и их информационных систем поддержки.</a:t>
            </a:r>
            <a:endParaRPr lang="ru-RU" sz="1050" b="1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5984" y="1571612"/>
            <a:ext cx="63579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b="1" u="sng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Местонахождение: </a:t>
            </a:r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научный читальный зал (ГУК, ауд. 200); студенческий читальный зал (ГУК, ауд. 100); абонемент учебной литературы (ГУК, ауд. 016); абонемент научной литературы (Корп. В, ауд. 208); ВГТЗ (ул. Дегтярева, 2); Красноармейский механико-металлургический факультет (ММФ, пр. Столетова, 8).</a:t>
            </a:r>
          </a:p>
          <a:p>
            <a:r>
              <a:rPr lang="ru-RU" sz="1050" b="1" u="sng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endParaRPr lang="ru-RU" sz="1050" dirty="0"/>
          </a:p>
        </p:txBody>
      </p:sp>
      <p:sp>
        <p:nvSpPr>
          <p:cNvPr id="16" name="TextBox 15"/>
          <p:cNvSpPr txBox="1"/>
          <p:nvPr/>
        </p:nvSpPr>
        <p:spPr>
          <a:xfrm>
            <a:off x="2463936" y="2571744"/>
            <a:ext cx="62151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Управление качеством электронных обучающих систем в контексте развития современного высшего профессионального образования : монография / П. Н. Воробкалов [и др.] ; ВолгГТУ, НИТУ "МИСиС". – Москва : Изд-во НИТУ "МИСиС", 2011. - 112 с. – Текст : непосредственный.</a:t>
            </a:r>
          </a:p>
          <a:p>
            <a:pPr algn="just"/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Монография посвящена исследованию развития системы образования в высшей школе России и разработке методов управления качеством электронных обучающих систем.</a:t>
            </a:r>
          </a:p>
          <a:p>
            <a:pPr algn="just"/>
            <a:endParaRPr lang="ru-RU" sz="1100" b="1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39752" y="3571876"/>
            <a:ext cx="62327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b="1" u="sng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Местонахождение: </a:t>
            </a:r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научный читальный зал (ГУК, ауд. 200); студенческий читальный зал (ГУК, ауд.  100); абонемент научной литературы (Корп. В, ауд. 208).</a:t>
            </a:r>
            <a:endParaRPr lang="ru-RU" sz="1050" dirty="0"/>
          </a:p>
        </p:txBody>
      </p:sp>
      <p:sp>
        <p:nvSpPr>
          <p:cNvPr id="17" name="TextBox 16"/>
          <p:cNvSpPr txBox="1"/>
          <p:nvPr/>
        </p:nvSpPr>
        <p:spPr>
          <a:xfrm>
            <a:off x="2501506" y="4356329"/>
            <a:ext cx="614245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Камаев, В. А. Костерин, В. В. Технологии программирования : учебник / В. А. Камаев, В. В. Костерин. - 2-е изд., перераб. и доп. - Москва : Высш. шк., 2006. - 454 с. - ISBN 5-06-004870-5. – Текст : непосредственный. </a:t>
            </a:r>
          </a:p>
          <a:p>
            <a:pPr algn="just"/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В учебнике изложены технологии структурного программирования, объектно-ориентированного проектирования, визуального программирования. Рассмотрено использование средств автоматизации проведения программных разработок.</a:t>
            </a:r>
            <a:endParaRPr lang="ru-RU" sz="1050" b="1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71809" y="5500702"/>
            <a:ext cx="623277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b="1" u="sng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Местонахождение:</a:t>
            </a:r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студенческий читальный зал (ГУК, ауд. 100); абонемент учебной литературы (ГУК, ауд. 016); ВГТЗ (ул. Дегтярева, 2); Красноармейский механико-металлургический факультет (ММФ, пр. Столетова, 8); чит. зал №2 (пр. Ленина, 50); чит. зал № 4 (ул. Рокоссовского, 50).</a:t>
            </a:r>
          </a:p>
          <a:p>
            <a:r>
              <a:rPr lang="ru-RU" b="1" u="sng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623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sotrudnik\Desktop\фон 10.jpg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357158" y="357166"/>
            <a:ext cx="8429684" cy="6143668"/>
          </a:xfrm>
          <a:prstGeom prst="rect">
            <a:avLst/>
          </a:prstGeom>
          <a:noFill/>
          <a:ln w="38100">
            <a:solidFill>
              <a:schemeClr val="accent6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6576" cy="40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sotrudnik\Desktop\Выставки НЧЗ 19.01. 2023\20250327_142953.jpg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/>
          <a:stretch>
            <a:fillRect/>
          </a:stretch>
        </p:blipFill>
        <p:spPr bwMode="auto">
          <a:xfrm>
            <a:off x="7236296" y="571480"/>
            <a:ext cx="1368152" cy="1921416"/>
          </a:xfrm>
          <a:prstGeom prst="rect">
            <a:avLst/>
          </a:prstGeom>
          <a:ln w="19050">
            <a:solidFill>
              <a:schemeClr val="accent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sotrudnik\Desktop\Выставки НЧЗ 19.01. 2023\20250327_142944.jpg"/>
          <p:cNvPicPr>
            <a:picLocks noChangeAspect="1" noChangeArrowheads="1"/>
          </p:cNvPicPr>
          <p:nvPr/>
        </p:nvPicPr>
        <p:blipFill>
          <a:blip r:embed="rId5">
            <a:lum contrast="20000"/>
          </a:blip>
          <a:srcRect/>
          <a:stretch>
            <a:fillRect/>
          </a:stretch>
        </p:blipFill>
        <p:spPr bwMode="auto">
          <a:xfrm>
            <a:off x="6938053" y="2428868"/>
            <a:ext cx="1428760" cy="1857388"/>
          </a:xfrm>
          <a:prstGeom prst="rect">
            <a:avLst/>
          </a:prstGeom>
          <a:ln w="19050">
            <a:solidFill>
              <a:schemeClr val="accent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sotrudnik\Desktop\Выставки НЧЗ 19.01. 2023\20250327_143842.jpg"/>
          <p:cNvPicPr>
            <a:picLocks noChangeAspect="1" noChangeArrowheads="1"/>
          </p:cNvPicPr>
          <p:nvPr/>
        </p:nvPicPr>
        <p:blipFill>
          <a:blip r:embed="rId6">
            <a:lum contrast="20000"/>
          </a:blip>
          <a:srcRect/>
          <a:stretch>
            <a:fillRect/>
          </a:stretch>
        </p:blipFill>
        <p:spPr bwMode="auto">
          <a:xfrm>
            <a:off x="6804248" y="4221088"/>
            <a:ext cx="1368152" cy="1879048"/>
          </a:xfrm>
          <a:prstGeom prst="rect">
            <a:avLst/>
          </a:prstGeom>
          <a:ln w="19050">
            <a:solidFill>
              <a:schemeClr val="accent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500034" y="571480"/>
            <a:ext cx="6143668" cy="8572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0034" y="2428868"/>
            <a:ext cx="6143668" cy="8572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00034" y="4286256"/>
            <a:ext cx="6072230" cy="9429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6576" y="549985"/>
            <a:ext cx="614366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Аверченков, В. И. Камаев, В. А.  Основы построения САПР : учеб. пособие / В. И. Аверченков, В. А. Камаев. - Волгоград : ВПИ, 1984. - 120 с.  - Текст : непосредственный. </a:t>
            </a:r>
          </a:p>
          <a:p>
            <a:pPr algn="just"/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Пособие посвящено рассмотрению состава и назначения САПР. Описано техническое, математическое, лингвистическое, программное, информационное и другие виды обеспечения САПР.</a:t>
            </a:r>
            <a:endParaRPr lang="ru-RU" sz="1050" b="1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34" y="2428868"/>
            <a:ext cx="614366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Камаев, В. А. Методы нелинейного программирования в транспортном машиностроении : учеб. пособие / В. А. Камаев ; ВПИ. - Волгоград : [б. и.], 1984. - 86 с. - Текст : непосредственный.</a:t>
            </a:r>
          </a:p>
          <a:p>
            <a:pPr algn="just"/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В учебном пособии приведены теоретические основы, алгоритмы и программы на ЭЦВМ методов нелинейного программирования, применяемых в конструировании и технологии изготовления локомотивов и вагонов.</a:t>
            </a:r>
            <a:endParaRPr lang="ru-RU" sz="1050" b="1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34" y="4299411"/>
            <a:ext cx="607223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Камаев, В. А., Сипливая, М. Б., Козлов, А. А.   Методы и алгоритмы оптимизации детерминированных потоков в сетях : учеб. пособие / В. А. Камаев, М. Б. Сипливая, А. А. Козлов ; ВолгГТУ. - Волгоград : РПК "Политехник", 2000. - 80 с. - ISBN 5-230-03767. - Текст : непосредственный.</a:t>
            </a:r>
          </a:p>
          <a:p>
            <a:pPr algn="just"/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В пособии изложены методы и алгоритмы решения следующих типов сетевых задач: нахождение кратчайшего пути , максимального потока, управления проектами.</a:t>
            </a:r>
          </a:p>
          <a:p>
            <a:pPr algn="just"/>
            <a:endParaRPr lang="ru-RU" sz="1050" b="1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0034" y="1532188"/>
            <a:ext cx="616840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b="1" u="sng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Местонахождение:</a:t>
            </a:r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студенческий читальный зал (ГУК, ауд. 100); абонемент учебной литературы (ГУК, ауд. 016); чит. зал №2 (пр. Ленина, 50); чит. зал №4 (ул. Рокоссовского, 50); ВГТЗ (ул. Дегтярева, 2). </a:t>
            </a:r>
            <a:endParaRPr lang="ru-RU" sz="105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00034" y="3429000"/>
            <a:ext cx="607223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b="1" u="sng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Местонахождение:</a:t>
            </a:r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студенческий читальный зал (ГУК, ауд. 100); абонемент учебной литературы (ГУК, ауд. 016); чит. зал №2 (пр. Ленина, 50); чит. зал №4 (ул. Рокоссовского, 50); ВГТЗ (ул. Дегтярева, 2). </a:t>
            </a:r>
            <a:endParaRPr lang="ru-RU" sz="105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36576" y="5372911"/>
            <a:ext cx="592935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b="1" u="sng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Местонахождение:</a:t>
            </a:r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студенческий читальный зал (ГУК, ауд. 100); абонемент учебной литературы (ГУК, ауд. 016); чит. зал №2 (пр. Ленина, 50).</a:t>
            </a: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189561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4494</TotalTime>
  <Words>1881</Words>
  <Application>Microsoft Office PowerPoint</Application>
  <PresentationFormat>Экран (4:3)</PresentationFormat>
  <Paragraphs>105</Paragraphs>
  <Slides>12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4" baseType="lpstr">
      <vt:lpstr>Аспект</vt:lpstr>
      <vt:lpstr>PDF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VSTU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sotrudnik</dc:creator>
  <cp:lastModifiedBy>admin</cp:lastModifiedBy>
  <cp:revision>447</cp:revision>
  <dcterms:created xsi:type="dcterms:W3CDTF">2021-04-19T10:53:16Z</dcterms:created>
  <dcterms:modified xsi:type="dcterms:W3CDTF">2025-04-10T09:04:23Z</dcterms:modified>
</cp:coreProperties>
</file>