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56" r:id="rId4"/>
    <p:sldId id="258" r:id="rId5"/>
    <p:sldId id="269" r:id="rId6"/>
    <p:sldId id="262" r:id="rId7"/>
    <p:sldId id="265" r:id="rId8"/>
    <p:sldId id="264" r:id="rId9"/>
    <p:sldId id="270" r:id="rId10"/>
    <p:sldId id="271" r:id="rId11"/>
    <p:sldId id="272" r:id="rId12"/>
    <p:sldId id="273" r:id="rId13"/>
    <p:sldId id="274" r:id="rId14"/>
    <p:sldId id="275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256"/>
    <a:srgbClr val="041F94"/>
    <a:srgbClr val="66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317" autoAdjust="0"/>
  </p:normalViewPr>
  <p:slideViewPr>
    <p:cSldViewPr snapToGrid="0" showGuides="1">
      <p:cViewPr varScale="1">
        <p:scale>
          <a:sx n="83" d="100"/>
          <a:sy n="83" d="100"/>
        </p:scale>
        <p:origin x="-6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FC095-5EE2-42DD-9F00-B71D79F43A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ED99D7-9172-4751-9198-BB7EE0B51688}" type="pres">
      <dgm:prSet presAssocID="{15DFC095-5EE2-42DD-9F00-B71D79F43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BF18EB9-178E-46D9-AB7F-01794111A153}" type="presOf" srcId="{15DFC095-5EE2-42DD-9F00-B71D79F43ADA}" destId="{83ED99D7-9172-4751-9198-BB7EE0B516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FC095-5EE2-42DD-9F00-B71D79F43A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ED99D7-9172-4751-9198-BB7EE0B51688}" type="pres">
      <dgm:prSet presAssocID="{15DFC095-5EE2-42DD-9F00-B71D79F43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49CD0-9B28-412C-B0E9-98D645953186}" type="presOf" srcId="{15DFC095-5EE2-42DD-9F00-B71D79F43ADA}" destId="{83ED99D7-9172-4751-9198-BB7EE0B516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FC095-5EE2-42DD-9F00-B71D79F43A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ED99D7-9172-4751-9198-BB7EE0B51688}" type="pres">
      <dgm:prSet presAssocID="{15DFC095-5EE2-42DD-9F00-B71D79F43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7CE89-DC38-4CF6-A24A-3E0AB266ACA5}" type="presOf" srcId="{15DFC095-5EE2-42DD-9F00-B71D79F43ADA}" destId="{83ED99D7-9172-4751-9198-BB7EE0B516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DFC095-5EE2-42DD-9F00-B71D79F43A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ED99D7-9172-4751-9198-BB7EE0B51688}" type="pres">
      <dgm:prSet presAssocID="{15DFC095-5EE2-42DD-9F00-B71D79F43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1BFC4-7357-42E4-94A3-B3DEAA6403EC}" type="presOf" srcId="{15DFC095-5EE2-42DD-9F00-B71D79F43ADA}" destId="{83ED99D7-9172-4751-9198-BB7EE0B516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DFC095-5EE2-42DD-9F00-B71D79F43A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ED99D7-9172-4751-9198-BB7EE0B51688}" type="pres">
      <dgm:prSet presAssocID="{15DFC095-5EE2-42DD-9F00-B71D79F43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DCC13-87FC-4A8E-8A11-14CEFA570692}" type="presOf" srcId="{15DFC095-5EE2-42DD-9F00-B71D79F43ADA}" destId="{83ED99D7-9172-4751-9198-BB7EE0B516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DFC095-5EE2-42DD-9F00-B71D79F43A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ED99D7-9172-4751-9198-BB7EE0B51688}" type="pres">
      <dgm:prSet presAssocID="{15DFC095-5EE2-42DD-9F00-B71D79F43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3AC5F-E309-4A0E-AB6E-56C54A7DCCC0}" type="presOf" srcId="{15DFC095-5EE2-42DD-9F00-B71D79F43ADA}" destId="{83ED99D7-9172-4751-9198-BB7EE0B516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4FBC5-9ADB-48EB-860C-2094F02DB619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68CA7-9340-4A2F-AAE5-75DED831D9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7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8CA7-9340-4A2F-AAE5-75DED831D9C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54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8CA7-9340-4A2F-AAE5-75DED831D9C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87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4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9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19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5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24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06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6FF2-1ED5-4702-9FBE-67B5A9680CA2}" type="datetimeFigureOut">
              <a:rPr lang="ru-RU" smtClean="0"/>
              <a:t>05.03.2025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59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6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8.png"/><Relationship Id="rId4" Type="http://schemas.openxmlformats.org/officeDocument/2006/relationships/image" Target="../media/image35.jpeg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1.jpeg"/><Relationship Id="rId10" Type="http://schemas.openxmlformats.org/officeDocument/2006/relationships/image" Target="../media/image38.wmf"/><Relationship Id="rId4" Type="http://schemas.openxmlformats.org/officeDocument/2006/relationships/image" Target="../media/image40.jpeg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9464" y="319728"/>
            <a:ext cx="9217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Calibri" panose="020F0502020204030204" pitchFamily="34" charset="0"/>
              </a:rPr>
              <a:t>         </a:t>
            </a:r>
            <a:r>
              <a:rPr lang="ru-RU" sz="4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Calibri" panose="020F0502020204030204" pitchFamily="34" charset="0"/>
              </a:rPr>
              <a:t>ПРОФЕССОРА ПОЛИТЕХА</a:t>
            </a:r>
            <a:endParaRPr lang="ru-RU" sz="48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17036" y="1262751"/>
            <a:ext cx="897331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Кучер</a:t>
            </a: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ов</a:t>
            </a:r>
            <a:r>
              <a:rPr kumimoji="0" lang="ru-RU" sz="480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Виктор Григорьевич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(22.03.1930—19.08.2016)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профессор по кафедре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автоматических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установок, </a:t>
            </a:r>
            <a:endParaRPr lang="ru-RU" sz="24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член-корреспондент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Международной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академии наук </a:t>
            </a:r>
            <a:endParaRPr lang="ru-RU" sz="24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педагогического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образования </a:t>
            </a:r>
            <a:endParaRPr lang="ru-RU" sz="24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        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(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к 95 – летию со дня рождения) 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 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4" y="319728"/>
            <a:ext cx="1254506" cy="101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otrudnik\Desktop\Кучеров В.Г. Профессора\фо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4" y="1461376"/>
            <a:ext cx="3652379" cy="491211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99" y="6128016"/>
            <a:ext cx="761355" cy="61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09160201"/>
              </p:ext>
            </p:extLst>
          </p:nvPr>
        </p:nvGraphicFramePr>
        <p:xfrm>
          <a:off x="6254497" y="4562856"/>
          <a:ext cx="5395318" cy="21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83408" y="288965"/>
            <a:ext cx="87843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Кучеров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, В. Г. Расчёт и конструирование противооткатных устройств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: учеб. пособие / В. Г. Кучеров ; ВолгГТУ. — Волгоград : ВолгГТУ, 2015.  —83, [1] c.  —ISBN 978-5-9948-2024-7. — Текст: непосредственный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 учебном пособии изложены рекомендации по выбору и обоснованию технических решений для выполнения курсовых и дипломных проектов при проектировании противооткатных устройств артиллерийских орудий. Особое внимание обращено на физические основы функционирования накатников, тормозов отката и тормозов наката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endParaRPr lang="ru-RU" sz="1200" dirty="0">
              <a:latin typeface="Bahnschrift" pitchFamily="34" charset="0"/>
            </a:endParaRPr>
          </a:p>
          <a:p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Местонахождение: 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студенческий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 </a:t>
            </a:r>
            <a:endParaRPr lang="ru-RU" sz="1600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408" y="3641385"/>
            <a:ext cx="886663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Боеприпасы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артиллерийского и стрелкового оружия  : учеб. пособие / В. Г. Кучеров [и др.] ; ВолгГТУ. — Волгоград : ВолгГТУ, 2013. — 62, [1] с. — ISBN 978-5-9948-1279-2. — Текст: непосредственный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pPr algn="just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Представлены описания элементов боеприпасов артиллерийского, стрелкового и охотничьего оружия; даны вопросы для самопроверки усвоения материала по каждой лабораторной работе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pPr algn="just"/>
            <a:endParaRPr lang="ru-RU" sz="1200" dirty="0">
              <a:latin typeface="Bahnschrift" pitchFamily="34" charset="0"/>
            </a:endParaRPr>
          </a:p>
          <a:p>
            <a:pPr algn="just"/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Местонахождение: ЭБС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ВолгГТУ (электронная версия);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студенческий 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100); ВГТЗ (ул. Дегтярева,2).</a:t>
            </a:r>
          </a:p>
          <a:p>
            <a:pPr algn="just"/>
            <a:endParaRPr lang="ru-RU" b="1" dirty="0" smtClean="0">
              <a:latin typeface="Bahnschrift" pitchFamily="34" charset="0"/>
            </a:endParaRPr>
          </a:p>
          <a:p>
            <a:pPr algn="just"/>
            <a:endParaRPr lang="ru-RU" b="1" dirty="0">
              <a:latin typeface="Bahnschrift" pitchFamily="34" charset="0"/>
            </a:endParaRPr>
          </a:p>
        </p:txBody>
      </p:sp>
      <p:pic>
        <p:nvPicPr>
          <p:cNvPr id="8194" name="Picture 2" descr="C:\Users\sotrudnik\Desktop\Кучеров В.Г. Профессора\Я КНИГИ\6 Расчёт и конструирование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8" y="411479"/>
            <a:ext cx="2151016" cy="3129321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otrudnik\Desktop\Кучеров В.Г. Профессора\Я КНИГИ\7 Боеприпасы аритилерийског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9" y="3275266"/>
            <a:ext cx="2157647" cy="3216973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27697341"/>
              </p:ext>
            </p:extLst>
          </p:nvPr>
        </p:nvGraphicFramePr>
        <p:xfrm>
          <a:off x="6254497" y="4562856"/>
          <a:ext cx="5395318" cy="21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30752" y="636437"/>
            <a:ext cx="79369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Кучеров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, В. Г. Эффективность машин : учеб. пособие / В. Г. Кучеров, В. И. Садовников ; ВолгГТУ.  — Волгоград, 1994.  —103 с. — Текст: непосредственный.</a:t>
            </a:r>
          </a:p>
          <a:p>
            <a:endParaRPr lang="ru-RU" b="1" dirty="0" smtClean="0">
              <a:latin typeface="Bahnschrift" pitchFamily="34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Местонахождение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: 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студенческий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100).</a:t>
            </a:r>
          </a:p>
          <a:p>
            <a:endParaRPr lang="ru-RU" sz="1600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4760" y="3641385"/>
            <a:ext cx="7955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Кучеров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, В. Г. Комплексные испытания автоматических установок : учеб. пособие / В. Г. Кучеров ; Волгоград. политехн. ин-т.  — Волгоград, 1985. — 102, [1] с. — Текст: непосредственный.</a:t>
            </a:r>
          </a:p>
          <a:p>
            <a:pPr algn="just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Местонахождение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: 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студенческий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100); ВГТЗ (ул. Дегтярева,2);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№2 (пр. Ленина, 50);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№4 (ул. Рокоссовского, 50).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 </a:t>
            </a:r>
          </a:p>
          <a:p>
            <a:pPr algn="just"/>
            <a:endParaRPr lang="ru-RU" b="1" dirty="0">
              <a:latin typeface="Bahnschrif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390" y="6071616"/>
            <a:ext cx="7556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sotrudnik\Desktop\Кучеров В.Г. Профессора\Я КНИГИ\8 Эффективность маши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9" y="590652"/>
            <a:ext cx="2427351" cy="3476639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otrudnik\Desktop\Кучеров В.Г. Профессора\Я КНИГИ\9 Комплексные испытания АУ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02" y="3165451"/>
            <a:ext cx="2293554" cy="3296983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0752" y="636437"/>
            <a:ext cx="79369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Кучеров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, В. Г. Организация учебного процесса в вузе  : конспект лекций : учеб. пособие / В. Г. Кучеров. - Волгоград : РПК "Политехник", 2006.  — 40 с. —  ISBN 5-230-04869-7. — Текст: непосредственный.</a:t>
            </a:r>
          </a:p>
          <a:p>
            <a:endParaRPr lang="ru-RU" b="1" dirty="0" smtClean="0">
              <a:latin typeface="Bahnschrift" pitchFamily="34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Местонахождение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: абонемент учебной литературы (ГУК, аудитория 016); студенческий читальный зал (ГУК, аудитория 100).</a:t>
            </a:r>
          </a:p>
          <a:p>
            <a:endParaRPr lang="ru-RU" sz="1600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4760" y="3339633"/>
            <a:ext cx="7808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Научно-методические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основы и практика организации учебного процесса в вузе  : учеб. пособие / И. А. Новаков [и др.] ; ВолгГТУ. - Волгоград : РПК "Политехник", 2003. — 316 с. — ISBN 5-230-04127-7. — Текст: непосредственный.</a:t>
            </a:r>
          </a:p>
          <a:p>
            <a:pPr algn="just"/>
            <a:endParaRPr lang="ru-RU" b="1" dirty="0" smtClean="0">
              <a:latin typeface="Bahnschrift" pitchFamily="34" charset="0"/>
            </a:endParaRP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Местонахождение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: абонемент учебной литературы (ГУК, аудитория 016);научный читальный зал (ГУК, аудитория 200); студенческий читальный зал (ГУК, аудитория 100); абонемент научной литературы (Корпус В, аудитория 208). </a:t>
            </a:r>
          </a:p>
        </p:txBody>
      </p:sp>
      <p:pic>
        <p:nvPicPr>
          <p:cNvPr id="2050" name="Picture 2" descr="C:\Users\sotrudnik\Desktop\Кучеров В.Г. Профессора\Я КНИГИ\11 Организация учебного процес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299085"/>
            <a:ext cx="2489574" cy="3660267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trudnik\Desktop\Кучеров В.Г. Профессора\Я КНИГИ\14 Научно методические осно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34" y="3173730"/>
            <a:ext cx="2404132" cy="3446526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86" y="5997956"/>
            <a:ext cx="7556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00980431"/>
              </p:ext>
            </p:extLst>
          </p:nvPr>
        </p:nvGraphicFramePr>
        <p:xfrm>
          <a:off x="6254497" y="4562856"/>
          <a:ext cx="5395318" cy="21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92424" y="393192"/>
            <a:ext cx="8503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Многоуровневая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структура образования: Научно-методические основы и практика  : учеб. пособие / Ю. В. Попов [и др.] ; ВолгГТУ. — Волгоград : ВолгГТУ, 1997. — 108 с. — ISBN 5-230-03704-0. — Текст: непосредственный</a:t>
            </a:r>
            <a:r>
              <a:rPr lang="ru-RU" b="1" dirty="0" smtClean="0">
                <a:latin typeface="Bahnschrift" pitchFamily="34" charset="0"/>
              </a:rPr>
              <a:t>.</a:t>
            </a:r>
          </a:p>
          <a:p>
            <a:pPr algn="just"/>
            <a:endParaRPr lang="ru-RU" b="1" dirty="0">
              <a:latin typeface="Bahnschrift" pitchFamily="34" charset="0"/>
            </a:endParaRPr>
          </a:p>
          <a:p>
            <a:pPr algn="just"/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Местонахождение: 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студенческий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100); Красноармейский механико-металлургический факультет (ММФ, пр. Столетова,8.); ВГТЗ (ул. Дегтярева,2);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№2 (пр. Ленина, 50);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№4 (ул. Рокоссовского, 50).</a:t>
            </a:r>
          </a:p>
          <a:p>
            <a:pPr algn="just"/>
            <a:r>
              <a:rPr lang="ru-RU" b="1" i="1" dirty="0" smtClean="0">
                <a:latin typeface="Bahnschrift" pitchFamily="34" charset="0"/>
              </a:rPr>
              <a:t> </a:t>
            </a:r>
            <a:endParaRPr lang="ru-RU" sz="1600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5576" y="2978513"/>
            <a:ext cx="8284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Компетентностный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подход при реализации учебного процесса в вузе : учеб. пособие / И. А. Новаков [и др.] ; ВолгГТУ. — Волгоград : ВолгГТУ, 2009. — 168 с. — ISBN 978-5-9948-0335-6. — Текст: непосредственный.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Излагается весь комплекс вопросов, связанных с проблемами качества инновациями и компетентностным подходом к образовательной деятельности вузов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pPr algn="just"/>
            <a:endParaRPr lang="ru-RU" b="1" dirty="0">
              <a:latin typeface="Bahnschrift" pitchFamily="34" charset="0"/>
            </a:endParaRPr>
          </a:p>
          <a:p>
            <a:pPr algn="just"/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Местонахождение: 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абонемент научной литературы (Корпус В,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208); студенческий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100);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№4 (ул. Рокоссовского, 50); ВГТЗ (ул. Дегтярева,2); Красноармейский механико-металлургический факультет (ММФ, пр. Столетова,8.); Кировский вечерний факультет (КВФ, ул. Армавирская, 15</a:t>
            </a:r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).</a:t>
            </a:r>
          </a:p>
          <a:p>
            <a:pPr algn="just"/>
            <a:endParaRPr lang="ru-RU" b="1" dirty="0">
              <a:latin typeface="Bahnschrift" pitchFamily="34" charset="0"/>
            </a:endParaRPr>
          </a:p>
        </p:txBody>
      </p:sp>
      <p:pic>
        <p:nvPicPr>
          <p:cNvPr id="3075" name="Picture 3" descr="C:\Users\sotrudnik\Desktop\Кучеров В.Г. Профессора\Я КНИГИ\13 Многоуровневая структура образо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2" y="393192"/>
            <a:ext cx="2379155" cy="3172206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6" y="2978515"/>
            <a:ext cx="2389188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7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87792537"/>
              </p:ext>
            </p:extLst>
          </p:nvPr>
        </p:nvGraphicFramePr>
        <p:xfrm>
          <a:off x="6254497" y="4562856"/>
          <a:ext cx="5395318" cy="21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92424" y="457533"/>
            <a:ext cx="83941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Кучеров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, В. Г. Преддипломная практика и дипломное проектирование по специальности 170102 "Стрелково-пушечное, артиллерийское и ракетное оружие" : учеб. пособие / В. Г. Кучеров, С. Е. Червонцев ; ВолгГТУ. — Волгоград : ВолгГТУ, 2011. — 44 с. — ISBN 978-5-9948-0693-7. — Текст: непосредственный.</a:t>
            </a:r>
          </a:p>
          <a:p>
            <a:pPr algn="just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Излагаются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требования ГОС с профессиональным качествам выпускников, порядок прохождения и содержание преддипломной практики, примерная тематика дипломных проектов и требования по их оформлению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pPr algn="just"/>
            <a:endParaRPr lang="ru-RU" b="1" dirty="0">
              <a:latin typeface="Bahnschrift" pitchFamily="34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Местонахождение: студенческий </a:t>
            </a:r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100); </a:t>
            </a:r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зал №4 (ул. Рокоссовского, 50); ВГТЗ (ул. Дегтярева,2).</a:t>
            </a:r>
          </a:p>
          <a:p>
            <a:pPr algn="just"/>
            <a:endParaRPr lang="ru-RU" sz="1600" dirty="0">
              <a:solidFill>
                <a:srgbClr val="C00000"/>
              </a:solidFill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2152" y="4011785"/>
            <a:ext cx="8284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Bahnschrift" pitchFamily="34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Самостоятельная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работа студентов в техническом вузе: Научно-методические основы и практик : учеб. пособие / В. Г. Кучеров [и др.] ; ВолгГТУ. - Волгоград : РПК "Политехник", 1999. — 116, [1] с. — ISBN 5-230-03704-0. — Текст: непосредственный.</a:t>
            </a:r>
          </a:p>
          <a:p>
            <a:pPr algn="just"/>
            <a:endParaRPr lang="ru-RU" b="1" dirty="0" smtClean="0">
              <a:latin typeface="Bahnschrift" pitchFamily="34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Местонахождение</a:t>
            </a:r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: студенческий </a:t>
            </a:r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100); </a:t>
            </a:r>
            <a:r>
              <a:rPr lang="ru-RU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dirty="0">
                <a:solidFill>
                  <a:srgbClr val="C00000"/>
                </a:solidFill>
                <a:latin typeface="Bahnschrift" pitchFamily="34" charset="0"/>
              </a:rPr>
              <a:t>зал №2 (пр. Ленина, 50).</a:t>
            </a:r>
          </a:p>
          <a:p>
            <a:pPr algn="just"/>
            <a:endParaRPr lang="ru-RU" b="1" dirty="0">
              <a:latin typeface="Bahnschrift" pitchFamily="34" charset="0"/>
            </a:endParaRPr>
          </a:p>
        </p:txBody>
      </p:sp>
      <p:pic>
        <p:nvPicPr>
          <p:cNvPr id="4098" name="Picture 2" descr="C:\Users\sotrudnik\Desktop\Кучеров В.Г. Профессора\Я КНИГИ\11 Преддипломная практи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457533"/>
            <a:ext cx="2431664" cy="3398804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trudnik\Desktop\Кучеров В.Г. Профессора\Я КНИГИ\12 Самостоятельная работ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6" y="3310935"/>
            <a:ext cx="2333108" cy="3202305"/>
          </a:xfrm>
          <a:prstGeom prst="rect">
            <a:avLst/>
          </a:prstGeom>
          <a:noFill/>
          <a:ln>
            <a:solidFill>
              <a:srgbClr val="02125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00" y="6053074"/>
            <a:ext cx="7556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5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0792" y="1856232"/>
            <a:ext cx="7552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Рейтинговая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система / Ю.В. Попов, В.Н. Подлеснов, В.И. Садовников, Е.Р. Андросюк, В.Г. Кучеров // Высшее образование в России. - 2001. - N4. - C. 131-137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8304" y="4513136"/>
            <a:ext cx="679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Мониторинг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образовательного качества / И.А. Новаков, Ю.В. Попов, В.Н. Подлеснов, В.И. Садовников, В.Г. Кучеров, Е.Р. Андросюк // Высшее образование в России. - 2003. - № 6. - C. 15-23.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4" y="106109"/>
            <a:ext cx="10668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40" y="255310"/>
            <a:ext cx="1041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ahnschrift" pitchFamily="34" charset="0"/>
              </a:rPr>
              <a:t>           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Статьи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в периодических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изданиях, написанные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профессором Виктором Григорьевичем  Кучеровым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5122" name="Picture 2" descr="C:\Users\sotrudnik\Desktop\Кучеров В.Г. Профессора\ВОВР №4,2001\img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4" y="1346577"/>
            <a:ext cx="2543399" cy="35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33406"/>
              </p:ext>
            </p:extLst>
          </p:nvPr>
        </p:nvGraphicFramePr>
        <p:xfrm>
          <a:off x="3136392" y="24510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PDF" showAsIcon="1" r:id="rId5" imgW="914400" imgH="792360" progId="FoxitReader.Document">
                  <p:embed/>
                </p:oleObj>
              </mc:Choice>
              <mc:Fallback>
                <p:oleObj name="PDF" showAsIcon="1" r:id="rId5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6392" y="24510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 descr="C:\Users\sotrudnik\Desktop\Кучеров В.Г. Профессора\ВОВР №6,2003\img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3343783"/>
            <a:ext cx="2317347" cy="33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60616"/>
              </p:ext>
            </p:extLst>
          </p:nvPr>
        </p:nvGraphicFramePr>
        <p:xfrm>
          <a:off x="4562871" y="576807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PDF" showAsIcon="1" r:id="rId8" imgW="914400" imgH="792360" progId="FoxitReader.Document">
                  <p:embed/>
                </p:oleObj>
              </mc:Choice>
              <mc:Fallback>
                <p:oleObj name="PDF" showAsIcon="1" r:id="rId8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62871" y="576807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646" y="6043676"/>
            <a:ext cx="7556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1215" y="1182460"/>
            <a:ext cx="603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Выбор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рациональной схемы установки коренных шестерен механизма поворота / В.И. Садовников, В.Г. Кучеров, В.Ф. Зубков, В.В. Ханакин // Сборка в машиностроении, приборостроении. - 2002. - N5. - C. 13-15..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50024" y="4470769"/>
            <a:ext cx="465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Кучеров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, В.Г. Обеспечение стабильности работы демпфирующих устройств рабочих органов промышленных роботов / В.Г. Кучеров, Е.В. Шалыгина // Сборка в машиностроении, приборостроении. - 2008. - № 11. - C. 10-12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624" y="4288536"/>
            <a:ext cx="4050792" cy="231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Анализ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и оценка технологичности сборки конструкций в курсовых и дипломных проектах / В.И. Садовников, В.Г. Кучеров, В.Н. Подлеснов, Е.Р. Андросюк // 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Сборка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 машиностроении, приборостроении. - 2009. - № 2. - C. 30-32.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4" y="106109"/>
            <a:ext cx="10668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40" y="255310"/>
            <a:ext cx="10168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ahnschrift" pitchFamily="34" charset="0"/>
              </a:rPr>
              <a:t>    </a:t>
            </a:r>
            <a:endParaRPr lang="ru-RU" sz="2400" b="1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6146" name="Picture 2" descr="C:\Users\sotrudnik\Desktop\Кучеров В.Г. Профессора\Сборка №2,2009\img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42" y="2694939"/>
            <a:ext cx="2277799" cy="31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trudnik\Desktop\Кучеров В.Г. Профессора\Сборка №5,2002\img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3" y="1182459"/>
            <a:ext cx="2116741" cy="29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otrudnik\Desktop\Кучеров В.Г. Профессора\Сборка №11,2008\img3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572" y="1182460"/>
            <a:ext cx="2192070" cy="31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41525"/>
              </p:ext>
            </p:extLst>
          </p:nvPr>
        </p:nvGraphicFramePr>
        <p:xfrm>
          <a:off x="2740152" y="333942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PDF" showAsIcon="1" r:id="rId7" imgW="914400" imgH="792360" progId="FoxitReader.Document">
                  <p:embed/>
                </p:oleObj>
              </mc:Choice>
              <mc:Fallback>
                <p:oleObj name="PDF" showAsIcon="1" r:id="rId7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0152" y="333942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37278"/>
              </p:ext>
            </p:extLst>
          </p:nvPr>
        </p:nvGraphicFramePr>
        <p:xfrm>
          <a:off x="8449055" y="341077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PDF" showAsIcon="1" r:id="rId9" imgW="914400" imgH="792360" progId="FoxitReader.Document">
                  <p:embed/>
                </p:oleObj>
              </mc:Choice>
              <mc:Fallback>
                <p:oleObj name="PDF" showAsIcon="1" r:id="rId9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49055" y="341077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38101"/>
              </p:ext>
            </p:extLst>
          </p:nvPr>
        </p:nvGraphicFramePr>
        <p:xfrm>
          <a:off x="5994361" y="595665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PDF" showAsIcon="1" r:id="rId11" imgW="914400" imgH="792360" progId="FoxitReader.Document">
                  <p:embed/>
                </p:oleObj>
              </mc:Choice>
              <mc:Fallback>
                <p:oleObj name="PDF" showAsIcon="1" r:id="rId11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4361" y="595665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9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7249" y="621102"/>
            <a:ext cx="4733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784" y="313305"/>
            <a:ext cx="11237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         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Виктор Григорьевич Кучеров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родился 22 марта 1930 года, в селе Зубовка Черноярского р-она Астраханской области. В 1948 году окончил школу и поступил на специальный факультет МВТУ им. Баумана, которое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окончил в 1954 г. с присвоением квалификации «Инженер-механик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».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После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учёбы молодой специалист был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направлен на работу в Харьковскую область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конструкторское артиллерийское бюро. Через год стал ведущим инженером, однако тяга к преподавательской деятельности перевесила, поэтому в 1957 г. переехал в Ижевск на работу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молодой механический институт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(ИМИ).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784" y="3563623"/>
            <a:ext cx="825938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Был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заместителем декана машиностроительного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факультета.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 1966—1967 гг. был руководителем курсов повышения квалификации руководящих работников Министерства оборонной промышленности СССР при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ИМИ.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После защиты кандидатской диссертации в 1968 г. был избран заведующим кафедрой проектирования машин и механизмов (ныне кафедра «Стрелковое оружие»).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А ещё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возглавлял спортивный клуб института и принимал участие в самодеятельности.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1" y="115484"/>
            <a:ext cx="962469" cy="77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otrudnik\Desktop\Кучеров В.Г. Профессора\ижев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822" y="2968299"/>
            <a:ext cx="1834298" cy="35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365082"/>
            <a:ext cx="1103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                           Виктор Григорьевич Кучеров 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1970 г. по конкурсу был принят на работу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Волгоградский Политехнический Институт (ВПИ).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Кучеров организовал чтение учебных дисциплин новой специальности «Импульсные тепловые машины», читал лекции по «Баллистике», «Проектированию машин», «Механизации машин», «Физическим основам устройства и функционирования артиллерийского оружия», «Эффективности машин». По его инициативе был разработан и введен в учебный процесс курс «Основы научных исследований». С 1980 года работал заведующим кафедрой ВолгГТУ, с 1995-го Виктор Григорьевич – профессор кафедры «Автоматические установки».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7" y="149318"/>
            <a:ext cx="1017333" cy="81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2336" y="3905416"/>
            <a:ext cx="6483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Большая учебная работа успешно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сочеталась им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 общественной: секретарь партийного (КПСС) бюро факультета, председатель профсоюзного комитета ВолгГТУ 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1975—1989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), председатель ревизионной комиссии Волгоградского областного комитета профсоюза работников народного образования и науки (1990—2005).</a:t>
            </a:r>
          </a:p>
        </p:txBody>
      </p:sp>
      <p:pic>
        <p:nvPicPr>
          <p:cNvPr id="3074" name="Picture 2" descr="C:\Users\sotrudnik\Desktop\Кучеров В.Г. Профессора\фото ву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01" y="3905416"/>
            <a:ext cx="4267771" cy="26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504" y="555305"/>
            <a:ext cx="973836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Научные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исследования Виктора Григорьевича Кучерова в ВолгГТУ связаны с решением вопросов повышения эффективности спецмашин за счет механизации и автоматизации их работы. Кафедра установила прочные связи с ведущими предприятиями отрасли (ЦНИИ-Точмаш — Климовск Московской обл., ЦНИИ «Буревестник» — Нижний Новгород, ЦКБ «Титан» — Волгоград и др.).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Bahnschrift" pitchFamily="34" charset="0"/>
              </a:rPr>
              <a:t> 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225109"/>
            <a:ext cx="1069848" cy="8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0984" y="2770632"/>
            <a:ext cx="81838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 1993 года профессор  уделял основное внимание учебно-методической работе. При его непосредственном участии в ВолгГТУ разработаны и осуществлены принципы многоуровневой подготовки специалистов и магистров на базе бакалавриата. Им разработана система организации самостоятельной работы студентов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Виктор Григорьевич Кучеров являлся членом Учебно-методического объединения вузов по университетскому политехническому образованию, членом —  корреспондентом  Международной академии наук педагогического образования.</a:t>
            </a:r>
          </a:p>
        </p:txBody>
      </p:sp>
      <p:pic>
        <p:nvPicPr>
          <p:cNvPr id="5122" name="Picture 2" descr="C:\Users\sotrudnik\Desktop\Кучеров В.Г. Профессора\2025-02-19_13-20-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9" y="2871407"/>
            <a:ext cx="28003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480" y="374493"/>
            <a:ext cx="989380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400" dirty="0" smtClean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Под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руководством профессора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Кучерова защищено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3 кандидатские диссертации, им получено 29 авторских свидетельств на изобретения в области механизации работы спецмашин.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Награды учёного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: Медаль ордена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«За заслуги перед Отечеством» II степени» (2000), медали «За доблестный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труд. В ознаменование 100-летия со дня рождения В. И. Ленина» (1970), «За трудовую доблесть» (1980), 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Ветеран труда» (1985</a:t>
            </a:r>
            <a:r>
              <a:rPr lang="ru-RU" dirty="0" smtClean="0">
                <a:latin typeface="Bahnschrift" pitchFamily="34" charset="0"/>
              </a:rPr>
              <a:t>).</a:t>
            </a:r>
            <a:endParaRPr lang="ru-RU" dirty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Bahnschrift" pitchFamily="34" charset="0"/>
              </a:rPr>
              <a:t> </a:t>
            </a:r>
            <a:endParaRPr lang="ru-RU" dirty="0">
              <a:latin typeface="Bahnschrif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279973"/>
            <a:ext cx="1069848" cy="8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21" y="4011155"/>
            <a:ext cx="1212314" cy="241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72" y="4113978"/>
            <a:ext cx="1304751" cy="242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76" y="3989544"/>
            <a:ext cx="1313696" cy="24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44" y="4113978"/>
            <a:ext cx="1258859" cy="240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2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3624" y="181987"/>
            <a:ext cx="10177272" cy="112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Виктор Григорьевич Кучеров автор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более 200 научных и научно-методических работ,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учебных пособий и учебников.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13632" y="1738192"/>
            <a:ext cx="7891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Проектирование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спецмашин [Текст] : учеб. для вузов. Ч. 1, кн. 1 : Артиллерийские стволы / под ред. Г. И. Закаменных, В. Г. Кучерова, С. Е. Червонцева ; ВолгГТУ. - Волгоград : ВолгГТУ, 2017. - 396 с. - ISBN 978-5-9948-2223-4.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Изложены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вопросы проектирования артиллерийских стволов и надульных устройств. Особое внимание уделено прочностным расчетам стволов-моноблоков, скрепленных и лейнированных стволов, их колебаниям в процессе выстрела, а также повышению живучести стволов при эксплуатации. Приведены особенности расчета стволов стрелкового и охотничьего оружия. Рассмотрены некоторые аспекты изготовления стволов и их боевой эксплуатации.</a:t>
            </a:r>
          </a:p>
          <a:p>
            <a:pPr algn="just"/>
            <a:endParaRPr lang="ru-RU" dirty="0" smtClean="0">
              <a:latin typeface="Bahnschrift" pitchFamily="34" charset="0"/>
            </a:endParaRP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Местонахождение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: 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студенческий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100); ВГТЗ (ул. Дегтярева,2).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3" y="224741"/>
            <a:ext cx="10668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otrudnik\Desktop\Кучеров В.Г. Профессора\Я КНИГИ\1 Спецмаши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8" y="1738192"/>
            <a:ext cx="2952623" cy="42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205" y="6014681"/>
            <a:ext cx="762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8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86200" y="1374648"/>
            <a:ext cx="774496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Проектирование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спецмашин: учеб. для студ. вузов. Ч.2, кн. 2 : Лафеты / под ред. А. А. Королева, В. Г. Кучерова ; МГТУ им. Н. Э. Баумана, ВолгГТУ. — Волгоград : ВолгГТУ, 2009.  —380 с. — ISBN 978-5-9948-0295-3. — Текст: непосредственный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Основное внимание уделено исследованию течения жидкости в противооткатных устройствах артиллерийских орудий  как теоретической, так и практической базе их проектирования. Отражены вопросы проектирования всех составляющих лафета: механизмов наведения,  уравновешивающих механизмов, досылателей.</a:t>
            </a:r>
          </a:p>
          <a:p>
            <a:pPr algn="just">
              <a:lnSpc>
                <a:spcPct val="150000"/>
              </a:lnSpc>
            </a:pPr>
            <a:endParaRPr lang="ru-RU" sz="1100" dirty="0" smtClean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Местонахождение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: 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студенческий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100); ВГТЗ (ул. Дегтярева,2);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№2 (пр. Ленина, 50);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№4 (ул. Рокоссовского, 50).</a:t>
            </a:r>
          </a:p>
          <a:p>
            <a:pPr algn="just">
              <a:lnSpc>
                <a:spcPct val="150000"/>
              </a:lnSpc>
            </a:pPr>
            <a:endParaRPr lang="ru-RU" i="1" dirty="0">
              <a:latin typeface="Bahnschrift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5" y="147469"/>
            <a:ext cx="931751" cy="75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otrudnik\Desktop\Кучеров В.Г. Профессора\Я КНИГИ\2 Спецмаши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6" y="1374648"/>
            <a:ext cx="3084059" cy="46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77" y="6016752"/>
            <a:ext cx="762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76129496"/>
              </p:ext>
            </p:extLst>
          </p:nvPr>
        </p:nvGraphicFramePr>
        <p:xfrm>
          <a:off x="6254497" y="4562856"/>
          <a:ext cx="5395318" cy="21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83408" y="469772"/>
            <a:ext cx="87843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Проектирование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спецмашин: учеб. для студ. вузов. Ч. 3 : Пректирование самоходных артиллерийских установок / под ред. А. А. Королева, В. Г. Кучерова ; ВолгГТУ. - Волгоград : РПК "Политехник", 2007. — 348 с. — ISBN 5-230-05016-0. — Текст: непосредственный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/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Местонахождение: абонемент учебной литературы (ГУК,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016);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студ. чит.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100); ВГТЗ (ул. Дегтярева,2);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зал №2 (пр. Ленина, 50);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зал №4 (ул. Рокоссовского, 50).</a:t>
            </a:r>
          </a:p>
          <a:p>
            <a:pPr algn="just"/>
            <a:r>
              <a:rPr lang="ru-RU" sz="1600" dirty="0" smtClean="0">
                <a:latin typeface="Bahnschrift" pitchFamily="34" charset="0"/>
              </a:rPr>
              <a:t> </a:t>
            </a:r>
            <a:endParaRPr lang="ru-RU" sz="1600" dirty="0"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408" y="2917793"/>
            <a:ext cx="8866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Проектирование спецмашин : учеб. для студ. вузов. Ч. 4 : Стабилизация машин / под ред. А. А. Королева, В. Г. Кучерова ; ВолгГТУ, Перм. гос. техн. ун-т.  —Пермь : Изд-во Перм. гос. техн. ун-та, 2011. — 362 с. — ISBN 978-5-9948-0717-0. — Текст: непосредственный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В учебнике изложены особенности проектирования механизмов стабилизации САУ на подходе к стрельбе. Особое внимание уделено системам автоматического регулирования и проектированию механизмов вертикального и горизонтального наведения. Теоретические положения подкреплены решениями примеров, необходимыми иллюстрациями и справочными сведениями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</a:rPr>
              <a:t>.</a:t>
            </a:r>
          </a:p>
          <a:p>
            <a:pPr algn="just"/>
            <a:endParaRPr lang="ru-RU" sz="1600" dirty="0">
              <a:latin typeface="Bahnschrift" pitchFamily="34" charset="0"/>
            </a:endParaRPr>
          </a:p>
          <a:p>
            <a:pPr algn="just"/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Местонахождение: ЭБС ВолгГТУ; абонемент учебной литературы (ГУК,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016); студенческий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100); ВГТЗ (ул. Дегтярева,2); </a:t>
            </a:r>
            <a:r>
              <a:rPr lang="ru-RU" sz="1600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sz="1600" i="1" dirty="0">
                <a:solidFill>
                  <a:srgbClr val="C00000"/>
                </a:solidFill>
                <a:latin typeface="Bahnschrift" pitchFamily="34" charset="0"/>
              </a:rPr>
              <a:t>зал №4 (ул. Рокоссовского, 50).</a:t>
            </a:r>
          </a:p>
        </p:txBody>
      </p:sp>
      <p:pic>
        <p:nvPicPr>
          <p:cNvPr id="4098" name="Picture 2" descr="C:\Users\sotrudnik\Desktop\Кучеров В.Г. Профессора\Я КНИГИ\3 Спецмашин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8" y="469772"/>
            <a:ext cx="2036069" cy="28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trudnik\Desktop\Кучеров В.Г. Профессора\Я КНИГИ\4 Спецмашин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1" y="3675507"/>
            <a:ext cx="2038306" cy="29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0568140"/>
              </p:ext>
            </p:extLst>
          </p:nvPr>
        </p:nvGraphicFramePr>
        <p:xfrm>
          <a:off x="6254497" y="4562856"/>
          <a:ext cx="5395318" cy="21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58056" y="1245834"/>
            <a:ext cx="736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ahnschrift" pitchFamily="34" charset="0"/>
              </a:rPr>
              <a:t>История </a:t>
            </a:r>
            <a:r>
              <a:rPr lang="ru-RU" b="1" dirty="0">
                <a:latin typeface="Bahnschrift" pitchFamily="34" charset="0"/>
              </a:rPr>
              <a:t>оружия. Очерки развития </a:t>
            </a:r>
            <a:r>
              <a:rPr lang="ru-RU" b="1" dirty="0" smtClean="0">
                <a:latin typeface="Bahnschrift" pitchFamily="34" charset="0"/>
              </a:rPr>
              <a:t>артиллерии </a:t>
            </a:r>
            <a:r>
              <a:rPr lang="ru-RU" b="1" dirty="0">
                <a:latin typeface="Bahnschrift" pitchFamily="34" charset="0"/>
              </a:rPr>
              <a:t>: учебник / под ред. В. Г. Кучерова ; ВолгГТУ. — Волгоград : ВолгГТУ, 2015. — 270, [1] с. — ISBN 978-5-9948-1702-5. — Текст: непосредственный</a:t>
            </a:r>
            <a:r>
              <a:rPr lang="ru-RU" b="1" dirty="0" smtClean="0">
                <a:latin typeface="Bahnschrift" pitchFamily="34" charset="0"/>
              </a:rPr>
              <a:t>.</a:t>
            </a:r>
          </a:p>
          <a:p>
            <a:pPr algn="just"/>
            <a:endParaRPr lang="ru-RU" b="1" dirty="0">
              <a:latin typeface="Bahnschrift" pitchFamily="34" charset="0"/>
            </a:endParaRPr>
          </a:p>
          <a:p>
            <a:pPr algn="just"/>
            <a:r>
              <a:rPr lang="ru-RU" dirty="0" smtClean="0">
                <a:latin typeface="Bahnschrift" pitchFamily="34" charset="0"/>
              </a:rPr>
              <a:t>В книге хвачен </a:t>
            </a:r>
            <a:r>
              <a:rPr lang="ru-RU" dirty="0">
                <a:latin typeface="Bahnschrift" pitchFamily="34" charset="0"/>
              </a:rPr>
              <a:t>период развития артиллерийского вооружения от эпохи метательных машин древности до начала XXI века. Обобщены и систематизированы сведения об этапах развития отдельных направлений артиллерийской техники: сухопутных войск, корабельной артиллерии, авиационного вооружения, высокоточного оружия и др. Особое внимание уделено развитию техники в противоборстве средств нападения и защиты. Показана роль выдающихся исторических деятелей в развитии артиллерии</a:t>
            </a:r>
            <a:r>
              <a:rPr lang="ru-RU" dirty="0" smtClean="0">
                <a:latin typeface="Bahnschrift" pitchFamily="34" charset="0"/>
              </a:rPr>
              <a:t>.</a:t>
            </a:r>
          </a:p>
          <a:p>
            <a:pPr algn="just"/>
            <a:endParaRPr lang="ru-RU" dirty="0">
              <a:latin typeface="Bahnschrift" pitchFamily="34" charset="0"/>
            </a:endParaRPr>
          </a:p>
          <a:p>
            <a:pPr algn="just"/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Местонахождение: ЭБС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ВолгГТУ (электронная версия);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абонемент учебной литературы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016); студенческий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чит.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зал (ГУК, </a:t>
            </a:r>
            <a:r>
              <a:rPr lang="ru-RU" i="1" dirty="0" smtClean="0">
                <a:solidFill>
                  <a:srgbClr val="C00000"/>
                </a:solidFill>
                <a:latin typeface="Bahnschrift" pitchFamily="34" charset="0"/>
              </a:rPr>
              <a:t>ауд. </a:t>
            </a:r>
            <a:r>
              <a:rPr lang="ru-RU" i="1" dirty="0">
                <a:solidFill>
                  <a:srgbClr val="C00000"/>
                </a:solidFill>
                <a:latin typeface="Bahnschrift" pitchFamily="34" charset="0"/>
              </a:rPr>
              <a:t>100).</a:t>
            </a:r>
          </a:p>
          <a:p>
            <a:pPr algn="just"/>
            <a:endParaRPr lang="ru-RU" dirty="0"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2344" y="4577691"/>
            <a:ext cx="8866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hnschrift" pitchFamily="34" charset="0"/>
              </a:rPr>
              <a:t>Про</a:t>
            </a:r>
            <a:endParaRPr lang="ru-RU" b="1" dirty="0">
              <a:latin typeface="Bahnschrif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621" y="6064008"/>
            <a:ext cx="761355" cy="61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otrudnik\Desktop\Кучеров В.Г. Профессора\Я КНИГИ\5 История оруж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1245834"/>
            <a:ext cx="3168673" cy="43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2420</Words>
  <Application>Microsoft Office PowerPoint</Application>
  <PresentationFormat>Произвольный</PresentationFormat>
  <Paragraphs>105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137</cp:revision>
  <dcterms:created xsi:type="dcterms:W3CDTF">2023-11-23T10:41:41Z</dcterms:created>
  <dcterms:modified xsi:type="dcterms:W3CDTF">2025-03-05T06:40:49Z</dcterms:modified>
</cp:coreProperties>
</file>