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96" r:id="rId3"/>
    <p:sldId id="305" r:id="rId4"/>
    <p:sldId id="303" r:id="rId5"/>
    <p:sldId id="298" r:id="rId6"/>
    <p:sldId id="300" r:id="rId7"/>
    <p:sldId id="301" r:id="rId8"/>
    <p:sldId id="269" r:id="rId9"/>
    <p:sldId id="313" r:id="rId10"/>
    <p:sldId id="314" r:id="rId11"/>
    <p:sldId id="315" r:id="rId12"/>
    <p:sldId id="278" r:id="rId13"/>
    <p:sldId id="316" r:id="rId14"/>
    <p:sldId id="302" r:id="rId15"/>
    <p:sldId id="312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8" autoAdjust="0"/>
  </p:normalViewPr>
  <p:slideViewPr>
    <p:cSldViewPr>
      <p:cViewPr varScale="1">
        <p:scale>
          <a:sx n="83" d="100"/>
          <a:sy n="83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3843-60FE-4BEB-9F33-B38B3FBC54D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A786F-45DD-46B9-B3A1-D52036C3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8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786F-45DD-46B9-B3A1-D52036C3CA1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0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786F-45DD-46B9-B3A1-D52036C3CA1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3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786F-45DD-46B9-B3A1-D52036C3CA1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3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786F-45DD-46B9-B3A1-D52036C3CA1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786F-45DD-46B9-B3A1-D52036C3CA1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4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786F-45DD-46B9-B3A1-D52036C3CA1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1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AB19-05ED-443A-BA7D-60C5E9ADF433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9FB0-DD91-48D9-832C-4D4296C5A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11" Type="http://schemas.openxmlformats.org/officeDocument/2006/relationships/image" Target="../media/image36.pn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7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image" Target="../media/image45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originals/c0/0a/cd/c00acd451ba6b8e981f5b636bae53d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17"/>
            <a:ext cx="9286908" cy="685799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332140"/>
            <a:ext cx="3036615" cy="39182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21429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itchFamily="34" charset="0"/>
                <a:cs typeface="Times New Roman" pitchFamily="18" charset="0"/>
              </a:rPr>
              <a:t>ПРОФЕССОРА ПОЛИТЕХА</a:t>
            </a:r>
            <a:endParaRPr lang="ru-RU" sz="4000" i="1" dirty="0">
              <a:solidFill>
                <a:schemeClr val="tx1">
                  <a:lumMod val="65000"/>
                  <a:lumOff val="35000"/>
                </a:schemeClr>
              </a:solidFill>
              <a:latin typeface="Bahnschrift Light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5500" y="967533"/>
            <a:ext cx="58579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Ханов </a:t>
            </a:r>
          </a:p>
          <a:p>
            <a:pPr algn="ctr" fontAlgn="base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Геннадий Валентинович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  <a:cs typeface="Times New Roman" pitchFamily="18" charset="0"/>
              </a:rPr>
              <a:t>(06.05.1949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  <a:cs typeface="Times New Roman" pitchFamily="18" charset="0"/>
              </a:rPr>
              <a:t>27.11.2017)</a:t>
            </a:r>
          </a:p>
          <a:p>
            <a:pPr algn="ctr" fontAlgn="base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 – летию со дня рождения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5172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itchFamily="34" charset="0"/>
                <a:cs typeface="Times New Roman" pitchFamily="18" charset="0"/>
              </a:rPr>
              <a:t>Профессор кафедры начертательной геометрии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itchFamily="34" charset="0"/>
                <a:cs typeface="Times New Roman" pitchFamily="18" charset="0"/>
              </a:rPr>
              <a:t> и компьютерной графики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Bahnschrift Light" pitchFamily="34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474"/>
            <a:ext cx="1071538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\Desktop\Обложки_сканы\4_03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51" y="1530518"/>
            <a:ext cx="1623433" cy="230770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1" y="332654"/>
            <a:ext cx="117787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7" y="4013428"/>
            <a:ext cx="1879497" cy="270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2339752" y="332656"/>
            <a:ext cx="6447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Работа с трехмерными объектами в CorelDraw [Текст] : лабораторный практикум по компьютерной графике / Г. В. Ханов, Т. В. Безрукова ; ВолгГТУ. – Волгоград : ВолгГТУ, 2012. – 71, [1] c. -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аб.ц-5; б/о-1; чзN1-1; чзN2-1; чзN4-1.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39752" y="3571876"/>
            <a:ext cx="6518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Подготовка моделей механизмов в SolidWorks и их анализ средствами SolidWorks Motion [Текст] : учеб. пособие / Г. В. Ханов, А. Н. Тодорев, М. Н. Дятлов ; ВолгГТУ. – Волгоград : ВолгГТУ, 2014. – 46, [1] с.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аб.ц-7; б/о-1; чзN1-1.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339752" y="1916832"/>
            <a:ext cx="6447090" cy="157163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 для обучения в работе в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CorelDrow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Сведения об основных командах и приемах работы подкрепляются упражнениями. На практических примерах рассматриваются дизайнерские приемы создания разнообразных изображений, что делает освоение 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CorelDrow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 только полезным, но и привлекательным. Для студентов дневной формы обучения по дисциплине «Компьютерная графика».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277149" y="4869160"/>
            <a:ext cx="6572296" cy="164307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5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Содержит краткую характеристику разных систем анализа движения, а также описание процесса создания сборок и их анализа средствами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SolidWorksMotion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Приведен инструментарий 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SolidWorksMotion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отмечены особенности применения различных инструментов. Приведены примеры создания и исследования механизмов различного уровня сложности, сопровождающиеся пояснениями. Предназначено для магистрантов очной формы обучения.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\Desktop\Обложки_сканы\4_03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943" y="1808379"/>
            <a:ext cx="1643074" cy="214314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16" y="456750"/>
            <a:ext cx="1072301" cy="95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23091"/>
            <a:ext cx="1910016" cy="229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571469" y="456750"/>
            <a:ext cx="66354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Системы автоматизированной поддержки инженерных решений [Текст] : учеб. пособие / Г. В. Ханов, Н. В. Федотова ; под ред. Г. В. Ханова ; ВолгГТУ. – Волгоград : ВолгГТУ, 2013. – 50, [1] с.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б/о-1; ВГТЗ-3; ММФ-2; чзN1-1; чзN2-1; чзN4-1.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rot="10800000" flipV="1">
            <a:off x="571471" y="3645024"/>
            <a:ext cx="6364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3D-моделирование в инженерной графике [Текст] : учеб. пособие / Г. В. Ханов, Т. В. Безрукова ; под ред. Г. В. Ханова ; ВолгГТУ . – Волгоград : ВолгГТУ, 2015. – 54 с. -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аб.ц-6; б/о-1; чзN1-1; чзN2-1.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647579" y="1988840"/>
            <a:ext cx="6376793" cy="155734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в себя теоретический материал по курсу «Системы автоматизированной поддержки инженерных решений  (САПИР)». Приведены  общие правила и порядок построения САПИР. Подробно рассмотрено представление знаний  в САПИР и способы описания знаний. Предназначено для магистрантов очной формы обучения.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659584" y="4941168"/>
            <a:ext cx="6352784" cy="158417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Рассмотрены способы формирования сложных объектов при трехмерном моделировании. Достаточно подробно показана техника построения рабочего чертежа по 3D-технологии, в частности, отмечены особенности построения сложных разрезов. Предназначено для студентов, изучающих дисциплину «Инженерная и компьютерная графика».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\Desktop\Обложки_сканы\4_03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10" y="1430738"/>
            <a:ext cx="1620844" cy="220189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0" y="265164"/>
            <a:ext cx="1214423" cy="85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4350426"/>
            <a:ext cx="1928826" cy="250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2109306" y="286396"/>
            <a:ext cx="6597432" cy="12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Расчетные модули в системе SolidWorks [Текст] : учеб. пособие / Г. В. Ханов, А. Н. Тодорев, М. Н. Дятлов ; под. общ. ред. Г. В. Ханова ; ВолгГТУ. – Волгоград : ВолгГТУ, 2015. – 91 с. -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аб.ц-3; б/о-1; чзN1-1.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1744" y="3068960"/>
            <a:ext cx="66967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Простановка размеров деталей с учетом технологии их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изготовления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[Текст] : учеб. пособие / Г. В. Ханов, Е. Н. Асеева, Н. В. Федотова ; под ред. Г. В. Ханова ; ВолгГТУ. – Волгоград : ВолгГТУ, 2016. – 96 с. -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аб.ц-5; ВГТЗ-2; ММФ-1; чзN1-1.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080001" y="1606190"/>
            <a:ext cx="6643734" cy="146277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Содержит краткую характеристику расчетных модулей системы SolidWorks. Отмечены особенности применения различных инструментов  SolidWorks. Приведены примеры исследования процессов исследования процессов в механизмах различного уровня сложности. Предназначено для магистрантов очной формы обучения.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18434" y="4725144"/>
            <a:ext cx="6668886" cy="194421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Рассмотрены основные положения по простановке размеров деталей с учетом технологии их изготовления. Приведены примеры выполнения чертежей оригинальных деталей со стандартными изображениями (зубчатые колеса, червяки, пружины). Даны общие сведения о параметрах и обозначении шероховатости поверхностей на чертежах в соответствии с изменением ГОСТ 2.309 – 73. Широко представлен справочный материал для выполнения графической конструкторской документации.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\Desktop\Обложки_сканы\4_03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645952"/>
            <a:ext cx="1622571" cy="22871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52" y="548680"/>
            <a:ext cx="110464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sotrudnik\Desktop\Обложки_сканы\4_03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8598" y="4437112"/>
            <a:ext cx="1607356" cy="20911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636" y="326515"/>
            <a:ext cx="66105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Выполнение чертежей деталей и сборочных единиц с применением 3D-технологии [Текст] : учеб. пособие / Г. В. Ханов, Т. В. Безрукова, Н. В. Федотова ; ВолгГТУ. – Волгоград : ВолгГТУ, 2016. – 96 с.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аб.ц-5; ВГТЗ-2; ММФ-1; чзN1-1.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34" y="3356992"/>
            <a:ext cx="6592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Задачи для самостоятельной подготовки к экзамену по начертательной геометрии [Текст] : учеб. пособие / Г. В. Ханов, В. К. Голованов, Н. В. Федотова ; под ред. Г. В. Ханова ; ВолгГТУ. – Волгоград : ВолгГТУ, 2017. – 84 с. -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аб.ц-5; ВГТЗ-2; ММФ-1; чзN1-1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509190" y="1787990"/>
            <a:ext cx="6448230" cy="145728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Рассмотрены способы формирования сложных объектов при трехмерном моделировании.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одробно показана техника построения рабочего чертежа по 3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-технологии, отмечены особенности построения сложных разрезов. Предназначено для студентов, изучающих дисциплину «Инженерная графика».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09190" y="4949124"/>
            <a:ext cx="6583090" cy="165618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борник задач для самостоятельного решения, методика и алгоритм решения типовых задач и графическое оформление эпюров, приведены вопросы для самопроверки.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рактическое руководство для педагогов при подборе контрольных, домашних и экзаменационных заданий. Предназначено для студентов очной, очно-заочной, заочной форм обучения.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борка в машиностроении, приборостроен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460" y="1029523"/>
            <a:ext cx="1368093" cy="1643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7" y="142876"/>
            <a:ext cx="928663" cy="71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7290" y="207666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  <a:cs typeface="Times New Roman" pitchFamily="18" charset="0"/>
              </a:rPr>
              <a:t>Публикации Ханова Г. В. в журналах:</a:t>
            </a:r>
          </a:p>
        </p:txBody>
      </p:sp>
      <p:pic>
        <p:nvPicPr>
          <p:cNvPr id="6" name="Picture 2" descr="Сборка в машиностроении, приборостроен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06" y="3788885"/>
            <a:ext cx="1382047" cy="16541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Загнутый угол 13"/>
          <p:cNvSpPr/>
          <p:nvPr/>
        </p:nvSpPr>
        <p:spPr>
          <a:xfrm>
            <a:off x="2275840" y="980728"/>
            <a:ext cx="6439564" cy="10596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Буров, И. П. Ресурсосберегающее проектирование металлоконструкций при ограничениях сборки / И. П. Буров, Г. В. Ханов // Сборка в машиностроении, приборостроении. - 2005. - N 5. - С. 9-11.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2270127" y="2215225"/>
            <a:ext cx="4883486" cy="151337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Плотников, А. Л. Обеспечение надежности работы сборного многолезвийного твердосплавного инструмента на автоматизированном станочном оборудовании / А. Л. Плотников, Г. В. Ханов, Е. Г. Крылов  // Сборка в машиностроении, приборостроении. - 2009. - N 3. - С. 40-44.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2286151" y="3933056"/>
            <a:ext cx="6375652" cy="115497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Автоматизированный комплекс для оценки качества твердосплавных режущих пластин, комплектуемых в сборные многолезвийные инструменты / Е. Г. Крылов [и др. ] // Сборка в машиностроении, приборостроении. - 2010. - N 5. - С. 12-17.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2286151" y="5308040"/>
            <a:ext cx="4873174" cy="13681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режущих свойств инструментов с многослойным покрытием на качество сборки деталей насосов типа НКВ[Текст] / А. Ю. Горелова [и др.]  // Сборка в машиностроении, приборостроении. - 2013. - № 4. - С. 26-28.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\\sbio-07\сканированные издания волггту\СТ. З.№1\1 ПРОФЕССОР Ханов Г.В\Ханов СТАТЬИ из журналов\Сборка №3,2009\Сборка №3,2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9" y="2093292"/>
            <a:ext cx="1407713" cy="1757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77"/>
              </p:ext>
            </p:extLst>
          </p:nvPr>
        </p:nvGraphicFramePr>
        <p:xfrm>
          <a:off x="7580864" y="2206089"/>
          <a:ext cx="1133348" cy="149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PDF" r:id="rId7" imgW="0" imgH="0" progId="FoxitReader.Document">
                  <p:embed/>
                </p:oleObj>
              </mc:Choice>
              <mc:Fallback>
                <p:oleObj name="PDF" r:id="rId7" imgW="0" imgH="0" progId="FoxitReader.Document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864" y="2206089"/>
                        <a:ext cx="1133348" cy="1496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6" descr="\\sbio-07\сканированные издания волггту\СТ. З.№1\1 ПРОФЕССОР Ханов Г.В\Ханов СТАТЬИ из журналов\Сборка №4,2013\img0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887" y="4931260"/>
            <a:ext cx="1349386" cy="17381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508622"/>
              </p:ext>
            </p:extLst>
          </p:nvPr>
        </p:nvGraphicFramePr>
        <p:xfrm>
          <a:off x="7596336" y="5214950"/>
          <a:ext cx="1109536" cy="145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PDF" r:id="rId10" imgW="0" imgH="0" progId="FoxitReader.Document">
                  <p:embed/>
                </p:oleObj>
              </mc:Choice>
              <mc:Fallback>
                <p:oleObj name="PDF" r:id="rId10" imgW="0" imgH="0" progId="FoxitReader.Document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214950"/>
                        <a:ext cx="1109536" cy="1454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8" y="176883"/>
            <a:ext cx="1190049" cy="8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 descr="\\sbio-07\сканированные издания волггту\СТ. З.№1\1 ПРОФЕССОР Ханов Г.В\Ханов СТАТЬИ из журналов\Известия ВолгГТУ №11,2015\img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580" y="1285860"/>
            <a:ext cx="1724967" cy="214314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66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00950"/>
              </p:ext>
            </p:extLst>
          </p:nvPr>
        </p:nvGraphicFramePr>
        <p:xfrm>
          <a:off x="1619672" y="692696"/>
          <a:ext cx="1125676" cy="1488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0"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692696"/>
                        <a:ext cx="1125676" cy="14887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48A5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23076"/>
              </p:ext>
            </p:extLst>
          </p:nvPr>
        </p:nvGraphicFramePr>
        <p:xfrm>
          <a:off x="1619672" y="2814974"/>
          <a:ext cx="1161020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1" name="PDF" r:id="rId7" imgW="0" imgH="0" progId="FoxitReader.Document">
                  <p:embed/>
                </p:oleObj>
              </mc:Choice>
              <mc:Fallback>
                <p:oleObj name="PDF" r:id="rId7" imgW="0" imgH="0" progId="FoxitReader.Document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814974"/>
                        <a:ext cx="1161020" cy="14287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48A5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500034" y="2928934"/>
            <a:ext cx="62151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143604" y="4071942"/>
            <a:ext cx="6000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90" name="Picture 6" descr="\\sbio-07\сканированные издания волггту\СТ. З.№1\14_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19" y="4439962"/>
            <a:ext cx="1662827" cy="20002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0" name="Загнутый угол 9"/>
          <p:cNvSpPr/>
          <p:nvPr/>
        </p:nvSpPr>
        <p:spPr>
          <a:xfrm>
            <a:off x="2961986" y="620688"/>
            <a:ext cx="5786478" cy="192711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Ханов Г. В. Возможность применения метода крупных частиц для определения параметров газа внутри полузамкнутого цилиндрического объёма при истечении / Г. В. Ханов, Е. А. Горшенев // Известия ВолгГТУ. Сер. Прогрессивные технологии в машиностроении. – Волгоград, 2015. – № 11 (173). – C. 31-34.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961986" y="2814974"/>
            <a:ext cx="5786478" cy="142876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Проектирование несущих конструкций транспортных средств в SolidWorks с применением макросов / Г. В. Ханов, А. Н. Тодорев, К. О. Долгов, М. Н. Дятлов // Известия ВолгГТУ. Сер. Прогрессивные технологии в машиностроении. – Волгоград, 2015. – № 11 (173). – C. 34-36.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071670" y="4797152"/>
            <a:ext cx="6748802" cy="164307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Конструкция широкодиапазонного датчика силы для определения веса и максимальных нагрузок на оси рудничных транспортных средств / В. К. Голованов [и др. ]</a:t>
            </a:r>
            <a:b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Известия вузов. Горный журнал. - 2007. - N 4. - С. 103-107. - Библиогр.: с. 107 (6 назв. ).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506431"/>
              </p:ext>
            </p:extLst>
          </p:nvPr>
        </p:nvGraphicFramePr>
        <p:xfrm>
          <a:off x="899592" y="1916832"/>
          <a:ext cx="6162272" cy="444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16832"/>
                        <a:ext cx="6162272" cy="444073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BFBFB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0" y="525162"/>
            <a:ext cx="966920" cy="73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5936" y="509016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  <a:cs typeface="Times New Roman" pitchFamily="18" charset="0"/>
              </a:rPr>
              <a:t>Список публикаций профессора Ханова Г. В. 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Bahnschrift Light" pitchFamily="34" charset="0"/>
            </a:endParaRPr>
          </a:p>
        </p:txBody>
      </p:sp>
      <p:pic>
        <p:nvPicPr>
          <p:cNvPr id="29733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93" y="3501008"/>
            <a:ext cx="1212445" cy="123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34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53" y="1916832"/>
            <a:ext cx="1262873" cy="117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35" name="Picture 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93" y="5229200"/>
            <a:ext cx="1301527" cy="104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171427"/>
              </p:ext>
            </p:extLst>
          </p:nvPr>
        </p:nvGraphicFramePr>
        <p:xfrm>
          <a:off x="5929322" y="107154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PDF" showAsIcon="1" r:id="rId10" imgW="914400" imgH="792360" progId="FoxitReader.Document">
                  <p:embed/>
                </p:oleObj>
              </mc:Choice>
              <mc:Fallback>
                <p:oleObj name="PDF" showAsIcon="1" r:id="rId10" imgW="914400" imgH="792360" progId="FoxitReader.Document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1071546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280"/>
            <a:ext cx="1080120" cy="80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 rot="10800000" flipV="1">
            <a:off x="625875" y="620688"/>
            <a:ext cx="8123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Геннадий Валентинович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 родился 6 мая 1949 г. в Сталинграде.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окончания восьмилетней школы, в 1964 г. поступил в Волгоградский механический техникум, который в 1968 г. окончил с отличием по специальности «Автоматические системы и установки», работал техником - конструктором в ОКБ завода «Баррикады».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1968 г. поступил в ВПИ на специальность «Автоматические установки», а в 1973 г. получил диплом с отличием.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окончании института продолжил научную работу на кафедре «Автоматические установки» вначале в должности инженера, затем старшего инженера и младшего научного сотрудника.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11891" y="5021894"/>
            <a:ext cx="574695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1979 г. поступил в заочную аспирантуру Ленинградского механического института.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https://vuzopedia.ru/storage/app/uploads/public/602/ef8/3f3/602ef83f3e44696373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850" y="4519588"/>
            <a:ext cx="2248584" cy="182574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3" y="3068960"/>
            <a:ext cx="817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62575" cy="69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 descr="https://www.vstu.ru/upload/iblock/a5b/a5bd6d607b8e3abf74abd27aeadfba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682" y="836712"/>
            <a:ext cx="1571668" cy="1366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 rot="10800000" flipV="1">
            <a:off x="1020708" y="260648"/>
            <a:ext cx="59293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1980 г. Г. В. Ханов был избран по конкурсу на должность ассистента кафедры «Автоматические установки», а в 1982 г. на должность доцента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1981 г. защитил кандидатскую диссертацию по методике динамического расчета наземных энерге­тических систем с учетом влияния их конструктивных параметров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982980" y="2834671"/>
            <a:ext cx="77483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1998 г. в Российской академии ракетных и артиллерийских наук (Москва) за­щитил докторскую диссертацию по методам проектирования механизмов артиллерийских орудий. 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000232" y="5000636"/>
            <a:ext cx="6858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64331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012646"/>
            <a:ext cx="6068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2000 г. Г. В. Xанов переведен на должность профессора кафедры автоматических установок. </a:t>
            </a:r>
          </a:p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же году избран на должность заведующего кафедрой «Начертательная геометрия и инженерная графика» (позднее переименована в кафедру «Начертательная геометрия и компьютерная графика»). Руководил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кафедрой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2017 года.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sun9-69.userapi.com/impg/qYOXvWtPrBH5F_HqgHp0xS2MFqEDKuXu8ro0jA/05q_8qDXa5w.jpg?size=1078x813&amp;quality=95&amp;sign=1fcad88d2c9d0b0451e8c5f42c64478f&amp;c_uniq_tag=7DizebAEgOhXI4yJSgChUZnQCXXG-iGcTtwvhumOnmQ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12646"/>
            <a:ext cx="2201847" cy="16605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6794" y="5271970"/>
            <a:ext cx="1091531" cy="152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3118"/>
            <a:ext cx="1062575" cy="69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" name="Picture 2" descr="https://www.vstu.ru/upload/iblock/1c7/1c748d3eca95ad40bae2da832eb88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92568"/>
            <a:ext cx="2119274" cy="14089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723508" y="3769129"/>
            <a:ext cx="79529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В. Xанов опубликовал около 100 научных и методических работ, им получено 6 авторских свидетельств по разработке различных механизмов и устройств в области ракетной и артиллерийской техники.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4946" y="2060848"/>
            <a:ext cx="79529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был создан учебный центр «Машинная графика и компьютерные технологии», в котором студенты обучаются навыкам выполнения графических работ на ПЭВМ, а так же осуществляется переподготовка инженерных и управленческих кадров.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396" y="5092568"/>
            <a:ext cx="59372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разные годы читал курсы лекций по дисциплинам: «Механизация машин», «Основы устройства машин», «Компьютерная графика», «Машинная графика», «Алго­ритмические языки» и др.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00042"/>
            <a:ext cx="7962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приходом Г. В. Xанова основными направлениями работы кафедры стали создание и исследование способов построе­ния графических моделей на базе конструктивно-геометрических образов и конструкторская проработка вопросов машиностроения.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9" y="260648"/>
            <a:ext cx="952988" cy="6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93749" y="248101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  <a:cs typeface="Times New Roman" pitchFamily="18" charset="0"/>
              </a:rPr>
              <a:t>Ветродвигатель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Bahnschrift Light" pitchFamily="34" charset="0"/>
              <a:cs typeface="Times New Roman" pitchFamily="18" charset="0"/>
            </a:endParaRPr>
          </a:p>
        </p:txBody>
      </p:sp>
      <p:pic>
        <p:nvPicPr>
          <p:cNvPr id="7" name="Picture 2" descr="Ветродвигатель (патент 262626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661" y="2492896"/>
            <a:ext cx="3835626" cy="33843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Рисунок 7" descr="Ветродвигатель (патент 2626265)"/>
          <p:cNvPicPr/>
          <p:nvPr/>
        </p:nvPicPr>
        <p:blipFill>
          <a:blip r:embed="rId4"/>
          <a:srcRect l="6256" t="19841" r="5204" b="25271"/>
          <a:stretch>
            <a:fillRect/>
          </a:stretch>
        </p:blipFill>
        <p:spPr bwMode="auto">
          <a:xfrm>
            <a:off x="4449648" y="2492896"/>
            <a:ext cx="4302810" cy="338437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Загнутый угол 9"/>
          <p:cNvSpPr/>
          <p:nvPr/>
        </p:nvSpPr>
        <p:spPr>
          <a:xfrm>
            <a:off x="381045" y="1052736"/>
            <a:ext cx="8371413" cy="108012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Изобретение относится к ветроэнергетике. Изобретение направлено на увеличение срока службы конструкции и повышение коэффициента использования ветрового потока.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71" y="6093296"/>
            <a:ext cx="5524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trudnik\Desktop\Обложки_сканы\4_03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16" y="1484784"/>
            <a:ext cx="1605404" cy="20882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001288" y="142852"/>
            <a:ext cx="142876" cy="1500198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8336" y="1337866"/>
            <a:ext cx="64047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Ханов, Г. В. Использование языков программирования при проектировании машин и механизмов [Текст] : учеб. пособие. Ч. 1 / Г. В. Ханов ; ВолгГТУ. – Волгоград : ВолгГТУ, 2000. – 82 с. - аб.ц-5; чзN1-3.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60648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  <a:cs typeface="Times New Roman" pitchFamily="18" charset="0"/>
              </a:rPr>
              <a:t>Книги и статьи профессора Ханова Г. В.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  <a:cs typeface="Times New Roman" pitchFamily="18" charset="0"/>
              </a:rPr>
              <a:t>из фондов ИБЦ ВолгГТУ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Bahnschrift Light" pitchFamily="34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367200" y="2467566"/>
            <a:ext cx="6511110" cy="160798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Изложены основные понятия языка графического программирования Автолисп и принципы разработки программ, приведены функции, поддерживающие построение графических изображений, и примеры программ на Автолиспе. Предназначено для студентов, обучающихся по направлению 5514 «Наземные транспортные  системы» при изучении дисциплины «Системы автоматизированного проектирования».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7263" cy="75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4" y="4102327"/>
            <a:ext cx="1958654" cy="257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0928" y="4075548"/>
            <a:ext cx="6497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Ханов, Г. В. Оформление графических и текстовых документов [Текст] : учеб. пособие / Г. В. Ханов, Е. Н. Асеева ; ВолгГТУ. – Волгоград : ВолгГТУ, 2012. – 62, [1] с. - аб.ц-15; б/о-1; ВГТЗ-3; ММФ-2; чзN1-1; чзN2-1; чзN4-1.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00" y="5222584"/>
            <a:ext cx="6511110" cy="145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6052" y="5245345"/>
            <a:ext cx="6289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Приведены требования по оформлению графических и текстовых материалов при выполнении учебных студенческих работ, в соответствии с требованиями ГОСТов. Изложен порядок и правила разработки и оформления конструкторской документации. Практическое руководство.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otrudnik\Desktop\Обложки_сканы\4_03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049" y="1616562"/>
            <a:ext cx="1620439" cy="223040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-1143040" y="5000636"/>
            <a:ext cx="357190" cy="1357322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sotrudnik\Desktop\Обложки_сканы\4_03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2955" y="4173180"/>
            <a:ext cx="1611533" cy="228015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68" y="538524"/>
            <a:ext cx="10801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1669" y="3855156"/>
            <a:ext cx="6608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Ханов, Г. В. Основы машиностроительного черчения [Текст] : учеб. пособие / Г. В. Ханов, Е. В. Шведова, Е. Н. Асеева ; под ред. Г. В. Ханова ; ВолгГТУ. – Волгоград : РПК "Политехник", 2006. – 68 с. - ВГТЗ-1; чзN1-3; чзN2-2; чзN4-2.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5337" y="476672"/>
            <a:ext cx="6544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Ханов, Г. В. Компьютерная графика [Текст] : учеб. пособие для студ. вузов / Г. В. Ханов, В. Г. Кучеров, В. А. Шурыгин ; под ред. Г. В. Ханова ; ВолгГТУ. – Волгоград : РПК "Политехник", 2004. – 344 с. - аб.ц-8; чзN1-1; чзN2-1.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655337" y="1848614"/>
            <a:ext cx="6480721" cy="187143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Освещены основные направления развития компьютерной графики. Наряду с изложением материала особое внимание акцентировано на разъяснении смысла спецефических терминов и понятий компьютерной графики. Дает возможность освоить современные компьютерные технологии выполнения различных рисунков и конструкторских документов.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637619" y="5229200"/>
            <a:ext cx="6516158" cy="123615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стандартов Единой системы конструкторской документации изложены порядок и правила разработки и оформления конструкторской документации.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Предназначено для студентов всех специальностей.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\Desktop\Обложки_сканы\4_03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530" y="1580764"/>
            <a:ext cx="1678412" cy="2217901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2" descr="C:\Users\sotrudnik\Desktop\Обложки_сканы\4_03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299" y="4172040"/>
            <a:ext cx="1664644" cy="23573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48" y="363988"/>
            <a:ext cx="1139577" cy="9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285728"/>
            <a:ext cx="6143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Изображение и обозначение резьбы на чертеже [Текст] : учеб. пособие / Г. В. Ханов, Е. В. Шведова ; ВолгГТУ. – Волгоград : ВолгГТУ, 2008. – 62, [1] с. -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аб.ц-39; ВГТЗ-9; чзN1-1; чзN2-1; чзN4-1.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5753" y="3598345"/>
            <a:ext cx="62151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Шпоночные и шлицевые соединения [Текст] : учеб. пособие / под ред. Г. В. Ханова ; ВолгГТУ. – Волгоград : ВолгГТУ, 2008. – 31 с. -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аб.ц-49; ВГТЗ-10; ММФ-2; чзN1-1; чзN2-1; чзN4-1.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571472" y="1571612"/>
            <a:ext cx="6143668" cy="200026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Рассмотрены основные типы резьб, получение резьбы, правила изображения и обозначения резьб, а также элементов резьбы на чертеже в соответствии с действующими стандартами  а также даны справочные материалы для выполнения семестровых работ. Предназначено для студентов вузов, обучающихся по направлениям подготовки дипломированных специалистов в области техники и технологии.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71472" y="4869160"/>
            <a:ext cx="5929354" cy="166022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Рассмотрены шпоночные и шлицевые соединения. Показано условное изображение этих соединений, представлены основные данные по различным шпонкам и шлицам. Предназначено для студентов вузов, обучающихся по направлениям подготовки дипломированных специалистов в области техники и технологии.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\Desktop\Обложки_сканы\4_03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44" y="1318920"/>
            <a:ext cx="1756258" cy="243174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2" descr="C:\Users\sotrudnik\Desktop\Обложки_сканы\4_03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24" y="4029165"/>
            <a:ext cx="1785950" cy="250032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290"/>
            <a:ext cx="1116788" cy="77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5984" y="395590"/>
            <a:ext cx="64665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Ханов, Г. В. Виды соединений [Текст] : учеб. пособие / Г. В. Ханов, Е. В. Шведова ; ВолгГТУ. – Волгоград : ВолгГТУ, 2009. – 40 с. -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б/о-1; ВГТЗ-2; ММФ-2; чзN1-2; чзN2-1;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чзN4-1.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0024" y="3429000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Ханов, Г. В. Технический рисунок [Текст] : учеб. пособие / Г. В. Ханов, Е. Н. Асеева ; ВолгГТУ. – Волгоград : ВолгГТУ, 2010. – 32 с. - аб.ц-15; б/о-1; ВГТЗ-2; ММФ-2; чзN1-2; чзN2-1; чзN4-1.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285984" y="1556792"/>
            <a:ext cx="6500858" cy="164307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Рассмотрены виды соединений: 1) разъемные – типовые виды резьбовых соединений: болтовое, винтовое, шпилечное; 2) неразъемные – сварные соединения, их классификация, обозначение и изображение на чертеже. Предназначено для студентов вузов, обучающихся по направлениям подготовки дипломированных специалистов в области техники и технологии.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270024" y="4643446"/>
            <a:ext cx="6643734" cy="185738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Излагаются основные правила и приемы выполнения технического рисунка. Приведены краткие сведения по выполнению аксонометрических проекций, рекомендуемых стандартом; указаны практические приемы нанесения светотени на изображения геометрических тел и технических деталей. Предназначено для студентов вузов, обучающихся по направлениям подготовки дипломированных специалистов в области техники и технологии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2365</Words>
  <Application>Microsoft Office PowerPoint</Application>
  <PresentationFormat>Экран (4:3)</PresentationFormat>
  <Paragraphs>104</Paragraphs>
  <Slides>16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Foxit PDF Document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sotrudnik</dc:creator>
  <cp:lastModifiedBy>admin</cp:lastModifiedBy>
  <cp:revision>259</cp:revision>
  <dcterms:created xsi:type="dcterms:W3CDTF">2024-03-04T07:27:48Z</dcterms:created>
  <dcterms:modified xsi:type="dcterms:W3CDTF">2024-04-08T07:20:00Z</dcterms:modified>
</cp:coreProperties>
</file>