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65" r:id="rId3"/>
    <p:sldId id="266" r:id="rId4"/>
    <p:sldId id="263" r:id="rId5"/>
    <p:sldId id="261" r:id="rId6"/>
    <p:sldId id="260" r:id="rId7"/>
    <p:sldId id="267" r:id="rId8"/>
    <p:sldId id="268" r:id="rId9"/>
    <p:sldId id="259" r:id="rId10"/>
    <p:sldId id="257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283" y="-77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1AE4D-22FA-4B08-8BC1-C78646B33758}" type="datetimeFigureOut">
              <a:rPr lang="ru-RU" smtClean="0"/>
              <a:t>27.02.2023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18B63-D840-4574-8881-9D7DDE74FDD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85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18B63-D840-4574-8881-9D7DDE74FDD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627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C9CB-F3C2-4043-8144-3047922A0FBA}" type="datetimeFigureOut">
              <a:rPr lang="ru-RU" smtClean="0"/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B9E9-F406-4B0A-9C6C-F00F235051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36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C9CB-F3C2-4043-8144-3047922A0FBA}" type="datetimeFigureOut">
              <a:rPr lang="ru-RU" smtClean="0"/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B9E9-F406-4B0A-9C6C-F00F235051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65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C9CB-F3C2-4043-8144-3047922A0FBA}" type="datetimeFigureOut">
              <a:rPr lang="ru-RU" smtClean="0"/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B9E9-F406-4B0A-9C6C-F00F235051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40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C9CB-F3C2-4043-8144-3047922A0FBA}" type="datetimeFigureOut">
              <a:rPr lang="ru-RU" smtClean="0"/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B9E9-F406-4B0A-9C6C-F00F235051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67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C9CB-F3C2-4043-8144-3047922A0FBA}" type="datetimeFigureOut">
              <a:rPr lang="ru-RU" smtClean="0"/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B9E9-F406-4B0A-9C6C-F00F235051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08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C9CB-F3C2-4043-8144-3047922A0FBA}" type="datetimeFigureOut">
              <a:rPr lang="ru-RU" smtClean="0"/>
              <a:t>27.02.2023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B9E9-F406-4B0A-9C6C-F00F235051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99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C9CB-F3C2-4043-8144-3047922A0FBA}" type="datetimeFigureOut">
              <a:rPr lang="ru-RU" smtClean="0"/>
              <a:t>27.02.2023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B9E9-F406-4B0A-9C6C-F00F235051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79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C9CB-F3C2-4043-8144-3047922A0FBA}" type="datetimeFigureOut">
              <a:rPr lang="ru-RU" smtClean="0"/>
              <a:t>27.02.2023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B9E9-F406-4B0A-9C6C-F00F235051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16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C9CB-F3C2-4043-8144-3047922A0FBA}" type="datetimeFigureOut">
              <a:rPr lang="ru-RU" smtClean="0"/>
              <a:t>27.02.2023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B9E9-F406-4B0A-9C6C-F00F235051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86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C9CB-F3C2-4043-8144-3047922A0FBA}" type="datetimeFigureOut">
              <a:rPr lang="ru-RU" smtClean="0"/>
              <a:t>27.02.2023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B9E9-F406-4B0A-9C6C-F00F235051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94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C9CB-F3C2-4043-8144-3047922A0FBA}" type="datetimeFigureOut">
              <a:rPr lang="ru-RU" smtClean="0"/>
              <a:t>27.02.2023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B9E9-F406-4B0A-9C6C-F00F235051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16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8C9CB-F3C2-4043-8144-3047922A0FBA}" type="datetimeFigureOut">
              <a:rPr lang="ru-RU" smtClean="0"/>
              <a:t>27.02.2023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AB9E9-F406-4B0A-9C6C-F00F235051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76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0.jpeg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g"/><Relationship Id="rId10" Type="http://schemas.openxmlformats.org/officeDocument/2006/relationships/image" Target="../media/image34.png"/><Relationship Id="rId4" Type="http://schemas.openxmlformats.org/officeDocument/2006/relationships/image" Target="../media/image28.jp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92" y="3205566"/>
            <a:ext cx="2140770" cy="29259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62" y="-195106"/>
            <a:ext cx="7067791" cy="732889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23370" y="16874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837" y="357288"/>
            <a:ext cx="2001813" cy="260157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174998" y="1529212"/>
            <a:ext cx="58546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фонде ИБЦ ВолгГТУ хранится удивительная книга. Подписанная к печати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июня 1941 года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была напечатана в 1946 году. Всероссийское театральное общество подготовило к столетию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гибели М. Ю. Лермонтова книгу «Маскарад» Лермонтова в театральных эскизах А. Я Головина».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Тираж книги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- 5200 экз.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издании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цветных и 96 тоновых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иллюстраций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серебряной краски,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отчего эскизы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костюмы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смотрятся просто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изумительно.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5" y="357288"/>
            <a:ext cx="2025085" cy="234384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362" y="3469340"/>
            <a:ext cx="2046890" cy="272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98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b="1495"/>
          <a:stretch/>
        </p:blipFill>
        <p:spPr>
          <a:xfrm>
            <a:off x="3779059" y="577670"/>
            <a:ext cx="4578610" cy="29729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81" y="3385787"/>
            <a:ext cx="3403085" cy="2075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567" y="3385787"/>
            <a:ext cx="1891183" cy="26520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125" y="3146020"/>
            <a:ext cx="2199533" cy="29371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28" y="5333257"/>
            <a:ext cx="2920120" cy="194674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42742" y="3805392"/>
            <a:ext cx="48500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Осенью 1941 года фугасная бомба уничтожила театральный склад, где хранились декорации к «Маскараду». Долгие годы считалось, что они погибли. Но несколько лет назад сотрудники Александринского театра обнаружили очень многое сохранившимся (детали одежды, занавесов, костюмы, предметы мебели, даже мелкий реквизит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827" y="577670"/>
            <a:ext cx="1582060" cy="22129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Прямоугольник 13"/>
          <p:cNvSpPr/>
          <p:nvPr/>
        </p:nvSpPr>
        <p:spPr>
          <a:xfrm>
            <a:off x="9643881" y="6201870"/>
            <a:ext cx="14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Платье Нины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6680" y="3139430"/>
            <a:ext cx="2499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0408" y="6152741"/>
            <a:ext cx="31501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Маскарадный костюм маркитантки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665" y="577670"/>
            <a:ext cx="1464424" cy="22129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12" y="577670"/>
            <a:ext cx="3146425" cy="208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7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397" y="5204581"/>
            <a:ext cx="2920120" cy="194674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06680" y="3139430"/>
            <a:ext cx="2499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55076" y="375439"/>
            <a:ext cx="57365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«Маскарад» Лермонтова в театральных эскизах А. Я. Головина / под редакцией Е. Е. Лансере ; составители: М. Д. Беляев, Е. М. Берман, Т. Э. Груберт ; общая редакция Ю. И. Прибыльского. - Москва ; Ленинград : Издательство ВТО, 1941. - 109 с., 68 л. ил.- Текст (визуальный) : непосредственный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Местонахождение: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отдел редкой книги (Корпус В, аудитория 208).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sotrudnik\Desktop\IMG_95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8" y="353869"/>
            <a:ext cx="4258041" cy="587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8082">
            <a:off x="5725355" y="3682252"/>
            <a:ext cx="1578084" cy="210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30" y="3010562"/>
            <a:ext cx="1645514" cy="21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8647">
            <a:off x="8776947" y="3631278"/>
            <a:ext cx="1654543" cy="220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30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994" y="485185"/>
            <a:ext cx="7093976" cy="62962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23370" y="16874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55263" y="1732004"/>
            <a:ext cx="64394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Знаменитая постановка режиссера В. Э. Мейерхольда, художника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Я Головина, музыку к которой написал А. К. Глазунов в Александринском театре с великолепными актерами Ю. М. Юрьевым, Е. Н. Рощиной – Инсаровой,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И. Тиме в главных ролях. Вместо 1914 года(помешала Первая мировая) спектакль вышел в день Февральской революции – 25 февраля 1917 года.                                                     Последний спектакль императорской России…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6766" y="3293765"/>
            <a:ext cx="145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А.Я. Головин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31" y="3719104"/>
            <a:ext cx="2139518" cy="285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sotrudnik\Desktop\art_44_05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472" y="395603"/>
            <a:ext cx="2103721" cy="28428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961148" y="3457341"/>
            <a:ext cx="18465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В.Э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Мейерхольд </a:t>
            </a:r>
          </a:p>
        </p:txBody>
      </p:sp>
      <p:pic>
        <p:nvPicPr>
          <p:cNvPr id="3078" name="Picture 6" descr="C:\Users\sotrudnik\Desktop\гол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30" y="498520"/>
            <a:ext cx="2343191" cy="26370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473" y="3899435"/>
            <a:ext cx="2004271" cy="267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223370" y="16874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C:\Users\sotrudnik\Desktop\IMG_9794_ed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9" y="188180"/>
            <a:ext cx="5275461" cy="40042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50" y="4468482"/>
            <a:ext cx="11116813" cy="227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sotrudnik\Desktop\IMG_9790_ed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56" y="188180"/>
            <a:ext cx="5044707" cy="40042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58167" y="5005146"/>
            <a:ext cx="9247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Десять раз одна картина сменяла другую. «Бал», «Маскарад», «Игорный дом», «Комната Арбенина», «Комната Нины», «Комната баронессы Штраль»…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Десять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занавесов сказочной красоты поднимались вверх, раздвигались в стороны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пропускали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сквозь прорези бесконечные маски. 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070" y="1867793"/>
            <a:ext cx="3541712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013" y="2556768"/>
            <a:ext cx="260985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47" y="2686035"/>
            <a:ext cx="2468457" cy="171223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873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26" y="328570"/>
            <a:ext cx="2627614" cy="3751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944" y="328570"/>
            <a:ext cx="2494636" cy="3449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655" y="3441873"/>
            <a:ext cx="2211604" cy="32992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00" y="328570"/>
            <a:ext cx="5872377" cy="24163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4066654" y="930355"/>
            <a:ext cx="426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Я. Головин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сделал для "Маскарада" порядка 4 тысяч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эскизов, тщательно прорисовывая каждую деталь.</a:t>
            </a:r>
            <a:r>
              <a:rPr lang="ru-RU" sz="1400" b="1" dirty="0"/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перед нами предстал Петербург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лермонтовской эпохи,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холодный мир светского общества сталкивался со страстями и хаосом маскарадного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50" y="3369004"/>
            <a:ext cx="2362399" cy="33721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244" y="2979826"/>
            <a:ext cx="2739088" cy="367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73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73" y="406580"/>
            <a:ext cx="2158448" cy="28216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550" y="3402285"/>
            <a:ext cx="2226433" cy="3088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18" y="796442"/>
            <a:ext cx="5818479" cy="51413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Прямоугольник 10"/>
          <p:cNvSpPr/>
          <p:nvPr/>
        </p:nvSpPr>
        <p:spPr>
          <a:xfrm>
            <a:off x="3668668" y="3402285"/>
            <a:ext cx="4872941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сравнении с окончательным вариантом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домино справа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заметить еще большую зловещую составляющую из-за черного воротника и зеленых треугольников, дисгармоничных с лиловым цветом плаща.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58031" y="2234017"/>
            <a:ext cx="48729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 главной героини Нины был выбран белый цвет - цвет непогрешимости. И, тем не менее, подол черного платья, на которое накинуто белое домино с красной подкладкой создают известный диссонанс.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76" y="406580"/>
            <a:ext cx="2137454" cy="29605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8" y="3557456"/>
            <a:ext cx="2074947" cy="29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4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76" y="406667"/>
            <a:ext cx="7988423" cy="27870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2929251" y="1128542"/>
            <a:ext cx="61867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Помимо главных героев, </a:t>
            </a:r>
            <a:r>
              <a:rPr lang="ru-RU" sz="15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на балу присутствовало 200 статистов, их </a:t>
            </a:r>
            <a:r>
              <a:rPr lang="ru-RU" sz="15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надо было одеть в маскарадные </a:t>
            </a:r>
            <a:r>
              <a:rPr lang="ru-RU" sz="15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костюмы. </a:t>
            </a:r>
            <a:r>
              <a:rPr lang="ru-RU" sz="15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Там </a:t>
            </a:r>
            <a:r>
              <a:rPr lang="ru-RU" sz="15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представлен был </a:t>
            </a:r>
            <a:r>
              <a:rPr lang="ru-RU" sz="15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и европейский </a:t>
            </a:r>
            <a:r>
              <a:rPr lang="ru-RU" sz="15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костюм, </a:t>
            </a:r>
            <a:r>
              <a:rPr lang="ru-RU" sz="15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и восточный, и комедия дель арте. </a:t>
            </a:r>
            <a:r>
              <a:rPr lang="ru-RU" sz="15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Были многочисленные домино </a:t>
            </a:r>
            <a:r>
              <a:rPr lang="ru-RU" sz="15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во главе с Неизвестным. Костюмы были фантастичны, тонко колористичны, что создавало необыкновенный ансамбль из персонажей.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630" y="2339428"/>
            <a:ext cx="1482173" cy="1708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74" y="416860"/>
            <a:ext cx="1515175" cy="18287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413" y="3569031"/>
            <a:ext cx="2236249" cy="28826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44" y="3321993"/>
            <a:ext cx="2538685" cy="33767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52" y="3653541"/>
            <a:ext cx="2048710" cy="279815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58" y="2644281"/>
            <a:ext cx="1359445" cy="171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upload.wikimedia.org/wikipedia/commons/0/0c/Masquerade_by_Golovin_-_Mulatte_%281917%2C_Bakhrushin_museum%2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791" y="4244284"/>
            <a:ext cx="2020012" cy="230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8" y="406667"/>
            <a:ext cx="1831405" cy="212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4" y="4541656"/>
            <a:ext cx="1706419" cy="20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7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317" y="424131"/>
            <a:ext cx="2438102" cy="291116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981" y="445448"/>
            <a:ext cx="2489588" cy="291116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97" y="3674853"/>
            <a:ext cx="2481769" cy="287333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97" y="424130"/>
            <a:ext cx="2481769" cy="291116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981" y="3674853"/>
            <a:ext cx="2558118" cy="289871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317" y="3674853"/>
            <a:ext cx="2439826" cy="284527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461" y="445448"/>
            <a:ext cx="2586415" cy="288984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461" y="3660354"/>
            <a:ext cx="2517130" cy="29099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41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026" y="448497"/>
            <a:ext cx="2580811" cy="290386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C:\Users\sotrudnik\Desktop\Masquerade_by_Golovin_-_Jester_(1917,_Bakhrushin_museum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78" y="448497"/>
            <a:ext cx="2694205" cy="29815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sotrudnik\Desktop\Masquerade_by_Golovin_-_Hindu_man_(1917,_Bakhrushin_museum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65" y="3788435"/>
            <a:ext cx="2613818" cy="2819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sotrudnik\Desktop\Masquerade_by_Golovin_-_Tatarian_woman_(1917,_Bakhrushin_museum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026" y="3788435"/>
            <a:ext cx="2479212" cy="2819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486" y="3714370"/>
            <a:ext cx="2518979" cy="28145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 descr="C:\Users\sotrudnik\Desktop\Masquerade_by_Golovin_-_Norma_(1917,_Bakhrushin_museum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79" y="3790884"/>
            <a:ext cx="2196333" cy="28145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sotrudnik\Desktop\Masquerade_by_Golovin_-_Chinese_man_(1917,_Bakhrushin_museum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486" y="526132"/>
            <a:ext cx="2431052" cy="29038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405" y="477386"/>
            <a:ext cx="2241707" cy="29137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66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55" y="495550"/>
            <a:ext cx="2813674" cy="39705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24" y="511671"/>
            <a:ext cx="2844965" cy="39563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038" y="511671"/>
            <a:ext cx="2823022" cy="38844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42" y="4645795"/>
            <a:ext cx="7063844" cy="214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51223" y="5190552"/>
            <a:ext cx="5667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А. Я. Головин создал много бутафорских предметов, очень тщательно и красиво изготовленных.                                                             В театральном музее сохранилось зеркало из спектакля, в которое гляделся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Мейерхольд.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8697">
            <a:off x="-29764" y="4966467"/>
            <a:ext cx="2042998" cy="136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3922">
            <a:off x="9380208" y="4466071"/>
            <a:ext cx="236537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7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522</Words>
  <Application>Microsoft Office PowerPoint</Application>
  <PresentationFormat>Произвольный</PresentationFormat>
  <Paragraphs>27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sotrudnik</dc:creator>
  <cp:lastModifiedBy>admin</cp:lastModifiedBy>
  <cp:revision>80</cp:revision>
  <dcterms:created xsi:type="dcterms:W3CDTF">2023-02-16T11:08:31Z</dcterms:created>
  <dcterms:modified xsi:type="dcterms:W3CDTF">2023-02-27T10:55:48Z</dcterms:modified>
</cp:coreProperties>
</file>