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56" r:id="rId3"/>
    <p:sldId id="259" r:id="rId4"/>
    <p:sldId id="262" r:id="rId5"/>
    <p:sldId id="260" r:id="rId6"/>
    <p:sldId id="263" r:id="rId7"/>
    <p:sldId id="264" r:id="rId8"/>
    <p:sldId id="261" r:id="rId9"/>
    <p:sldId id="257" r:id="rId10"/>
    <p:sldId id="265" r:id="rId1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BA0620"/>
    <a:srgbClr val="4533B3"/>
    <a:srgbClr val="5B2A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B0119-5C38-486C-986F-B2AC8C674460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17756-9AAA-4542-B985-FBCEF3007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62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17756-9AAA-4542-B985-FBCEF3007A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64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17756-9AAA-4542-B985-FBCEF3007A2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624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17756-9AAA-4542-B985-FBCEF3007A2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2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14000" t="-7000" r="-1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778EF-01D4-491D-8B97-809ECA8B4814}" type="datetimeFigureOut">
              <a:rPr lang="ru-RU" smtClean="0"/>
              <a:pPr/>
              <a:t>07.08.2026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082AD-3BBD-43FF-B743-36DAB25AEE8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4.bin"/><Relationship Id="rId3" Type="http://schemas.openxmlformats.org/officeDocument/2006/relationships/image" Target="../media/image26.jpeg"/><Relationship Id="rId7" Type="http://schemas.openxmlformats.org/officeDocument/2006/relationships/image" Target="../media/image22.wmf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4.wmf"/><Relationship Id="rId5" Type="http://schemas.openxmlformats.org/officeDocument/2006/relationships/image" Target="../media/image28.jpe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27.jpeg"/><Relationship Id="rId9" Type="http://schemas.openxmlformats.org/officeDocument/2006/relationships/image" Target="../media/image23.wmf"/><Relationship Id="rId14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ublic\Pictures\косолапов\SidnI4FlmkiAUYmN9t9hnXwukj4PtihZ0AVs8qu_BkOWUyPrGu36UdJ2M5qgA9JruCS4pjxxuCMJ3OtrNj6H1qc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096" y="1700808"/>
            <a:ext cx="2786082" cy="4000528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06" y="580610"/>
            <a:ext cx="2775972" cy="7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13038" y="716503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ПРОФЕССОРА </a:t>
            </a:r>
            <a:r>
              <a:rPr lang="ru-RU" sz="3600" b="1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ПОЛИТЕХА</a:t>
            </a:r>
          </a:p>
          <a:p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60282" y="1916832"/>
            <a:ext cx="642942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Косолапов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Геннадий Михайлович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(07.08.1926  - 13.04.1997)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профессор по кафедре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автомобильного транспорта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     </a:t>
            </a:r>
            <a:r>
              <a:rPr lang="ru-RU" sz="24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(к 100 – летию со дня рождения) 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83223" y="3861048"/>
            <a:ext cx="52229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Bahnschrift" pitchFamily="34" charset="0"/>
                <a:cs typeface="Times New Roman" pitchFamily="18" charset="0"/>
              </a:rPr>
              <a:t>Динамика колесных и гусеничных машин [Текст] : межвуз. сб. науч. тр. / Волгоград. политехн. ин-т. - Волгоград, 1979. - 189 с.</a:t>
            </a:r>
          </a:p>
          <a:p>
            <a:pPr algn="just"/>
            <a:r>
              <a:rPr lang="ru-RU" sz="1400" dirty="0" smtClean="0">
                <a:latin typeface="Bahnschrift" pitchFamily="34" charset="0"/>
                <a:cs typeface="Times New Roman" pitchFamily="18" charset="0"/>
              </a:rPr>
              <a:t>В сборнике представлены статьи, посвященные исследованию динамики  торможения  автомобилей, устойчивости движения колесных и гусеничных машин</a:t>
            </a:r>
            <a:r>
              <a:rPr lang="ru-RU" sz="1400" dirty="0">
                <a:latin typeface="Bahnschrift" pitchFamily="34" charset="0"/>
                <a:cs typeface="Times New Roman" pitchFamily="18" charset="0"/>
              </a:rPr>
              <a:t>. </a:t>
            </a:r>
            <a:endParaRPr lang="ru-RU" sz="14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400" b="1" i="1" dirty="0" smtClean="0">
              <a:solidFill>
                <a:srgbClr val="7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Местонахождение</a:t>
            </a:r>
            <a:r>
              <a:rPr lang="ru-RU" sz="14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:</a:t>
            </a:r>
            <a:r>
              <a:rPr lang="ru-RU" sz="1400" dirty="0">
                <a:latin typeface="Bahnschrift" pitchFamily="34" charset="0"/>
                <a:cs typeface="Times New Roman" pitchFamily="18" charset="0"/>
              </a:rPr>
              <a:t> абонемент учебной литературы (ГУК, аудитория 016); научный читальный зал (ГУК, ауд. 200); студенческий читальный зал (ГУК, аудитория 100); абонемент научной литературы (Корп. В, ауд. 208); ВГТЗ (ул. Дегтярева,2).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58071" y="1024224"/>
            <a:ext cx="533068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Bahnschrift" pitchFamily="34" charset="0"/>
                <a:cs typeface="Times New Roman" pitchFamily="18" charset="0"/>
              </a:rPr>
              <a:t>Динамика колесно-гусеничных машин [Текст] : науч. тр. / Волгоград. политехн. ин-т. - Волгоград, 1975. - 167 с.</a:t>
            </a:r>
          </a:p>
          <a:p>
            <a:pPr algn="just"/>
            <a:endParaRPr lang="ru-RU" sz="14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Bahnschrift" pitchFamily="34" charset="0"/>
                <a:cs typeface="Times New Roman" pitchFamily="18" charset="0"/>
              </a:rPr>
              <a:t>В сборник  вошли статьи, посвященные исследованию динамики  торможения автомобилей, нормированию и оценке эффективности действия тормозных систем, исследованию антиблокировочных систем </a:t>
            </a:r>
            <a:r>
              <a:rPr lang="ru-RU" sz="1600" dirty="0">
                <a:latin typeface="Bahnschrift" pitchFamily="34" charset="0"/>
                <a:cs typeface="Times New Roman" pitchFamily="18" charset="0"/>
              </a:rPr>
              <a:t>. </a:t>
            </a:r>
            <a:endParaRPr lang="ru-RU" sz="16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Местонахождение</a:t>
            </a:r>
            <a:r>
              <a:rPr lang="ru-RU" sz="1400" i="1" dirty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:</a:t>
            </a:r>
            <a:r>
              <a:rPr lang="ru-RU" sz="1400" dirty="0">
                <a:latin typeface="Bahnschrift" pitchFamily="34" charset="0"/>
                <a:cs typeface="Times New Roman" pitchFamily="18" charset="0"/>
              </a:rPr>
              <a:t>  абонемент учебной литературы (ГУК, аудитория 016); научный читальный зал (ГУК, ауд. 200); абонемент научной литературы (Корп. В, ауд. 208); ВГТЗ (ул. Дегтярева,2). </a:t>
            </a:r>
            <a:endParaRPr lang="ru-RU" sz="1400" dirty="0" smtClean="0">
              <a:latin typeface="Bahnschrift" pitchFamily="34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NIlzrqYVOAcs2rFwWQP3UwvT1TxPU2K3Zu8TrxUWgaoExkz2cXo0p0rmijnzeCEUHosk4hLYZ46GJS5MNi-1AtI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083" y="1559158"/>
            <a:ext cx="2428892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taJ63Fip-JO4w1ueYXq5WRxjlpIx7RYCyrmQ4KtaSAMUdjj0lG6sMhg_BFj3Tc2o3_9W4g-Q3X2sKuH97mhxHC-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85860"/>
            <a:ext cx="1432496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_zNKNtgCwuLN4FSSuggacUes60DHhcfWkPcZEUD9ba3Iyll1HlbvYjM0tjwHLaQktjR0jAE4ITUWOVFiFe1pvq3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5645" y="4298398"/>
            <a:ext cx="2500330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qIkeECk83XCu1esbsG636IiG14BlS6EhuDAK5gx-_Cc9xAdUtrk8AtOQoGGXnQWkCw10FWNjsNiDeZg6ZjZ2Chf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071942"/>
            <a:ext cx="1500198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768684" y="375523"/>
            <a:ext cx="8389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Публикации  профессора Г. М. Косолапова</a:t>
            </a:r>
            <a:endParaRPr lang="ru-RU" sz="2800" b="1" i="1" dirty="0">
              <a:solidFill>
                <a:srgbClr val="7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mceygsUdWT2bqB92TjPsEimMZmlvVRCUruB_H61Si9CWTIgr3FQznYQ30J2hMMuoYWhtuyJw7OR7tWT053px_o5.jpg"/>
          <p:cNvPicPr>
            <a:picLocks noChangeAspect="1"/>
          </p:cNvPicPr>
          <p:nvPr/>
        </p:nvPicPr>
        <p:blipFill>
          <a:blip r:embed="rId3">
            <a:lum bright="-1000" contrast="22000"/>
          </a:blip>
          <a:stretch>
            <a:fillRect/>
          </a:stretch>
        </p:blipFill>
        <p:spPr>
          <a:xfrm>
            <a:off x="214282" y="644058"/>
            <a:ext cx="2105688" cy="278494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" name="TextBox 5"/>
          <p:cNvSpPr txBox="1"/>
          <p:nvPr/>
        </p:nvSpPr>
        <p:spPr>
          <a:xfrm>
            <a:off x="2343981" y="404664"/>
            <a:ext cx="63367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Геннадий  Михайлович Косолапов  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родился 7 августа 1926 года в городе Сталинграде.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После окончания школы в 1943 году и возвращения из эвакуации работал на заводе бурового оборудования сначала учеником шофера, а затем шофером 3-го класса.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В 1944 году  поступил в Сталинградский механический институт (СМИ) и в 1949 году окончил его по специальности  «Тракторостроение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».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После был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направлен на строительство Волго-Донского судоходного канала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и стал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старшим инженером отдела главного механика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Bahnschrift" pitchFamily="34" charset="0"/>
                <a:cs typeface="Times New Roman" pitchFamily="18" charset="0"/>
              </a:rPr>
              <a:t>стройрайона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.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5500702"/>
            <a:ext cx="57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962" y="3378875"/>
            <a:ext cx="85341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В 1951-1952 г. Г. М. Косолапов работал на строительстве Сталинградской ГЭС  старшим инженером отдела  главного механика управления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строительства.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С 1952 г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. Геннадий Михайлович переходит на преподавательскую работу.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Два года он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занимает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должность преподавателя 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гидротехнического техникума  Сталинградгидростроя.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 В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1954 г. переходит на работу в Сталинградский  сельскохозяйственный  институт (СХИ), где работает ассистентом  кафедры «Тракторы и автомобили» (1954-1956),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и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старшим преподавателем кафедры (1956- 1962).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3466" y="5500702"/>
            <a:ext cx="878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476672"/>
            <a:ext cx="84633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В 1962 году Г.М. Косолапов защитил диссертацию на тему «Исследование влияния фаз газораспределения на работу автомобильного карбюраторного двигателя» на соискание ученой степени кандидата технических наук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С 1959 по 1962 год,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совмещая должность старшего преподавателя с должностями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зам.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декана, а затем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и. о.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декана факультета механизации сельскохозяйственного производства СХИ,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он проделал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большую работу по перестройке обучения, повышению успеваемости и дисциплины на факультете.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endParaRPr lang="ru-RU" dirty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Г. М. Косолапов вёл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большую общественную работу: был заместителем  председателя профбюро факультета механизации (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1958 - 1959г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.), членом партийного бюро факультета  (1960-1961г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.), заместителем 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председателя секции механизации общества по распространению политических и научных знаний (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1958 - 1962г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.)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и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членом научно-технического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общества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сельского и лесного хозяйства.</a:t>
            </a:r>
          </a:p>
          <a:p>
            <a:pPr algn="just"/>
            <a:r>
              <a:rPr lang="ru-RU" dirty="0">
                <a:latin typeface="Bahnschrift" pitchFamily="34" charset="0"/>
                <a:cs typeface="Times New Roman" pitchFamily="18" charset="0"/>
              </a:rPr>
              <a:t>	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otrudnik2\Documents\14.jpл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365102"/>
            <a:ext cx="3096344" cy="1970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nhKBzRdZFSehsV1HQuuVJB2WWdaqzDOa_78TQG-55X_KjLPqJDoi-kDSTNWFy4WdPs_no00z4_0gPpIJ4lje8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206737"/>
            <a:ext cx="3159324" cy="2085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7544" y="6391546"/>
            <a:ext cx="4752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Bahnschrift" pitchFamily="34" charset="0"/>
                <a:cs typeface="Times New Roman" pitchFamily="18" charset="0"/>
              </a:rPr>
              <a:t>Студенты  5-го курса факультета АТ на лекции</a:t>
            </a:r>
            <a:endParaRPr lang="ru-RU" sz="1100" b="1" dirty="0">
              <a:latin typeface="Bahnschrift" pitchFamily="34" charset="0"/>
              <a:cs typeface="Times New Roman" pitchFamily="18" charset="0"/>
            </a:endParaRPr>
          </a:p>
        </p:txBody>
      </p:sp>
      <p:pic>
        <p:nvPicPr>
          <p:cNvPr id="2050" name="Picture 2" descr="C:\Users\Public\Pictures\косолапов\7Pjt8tpetdfRFAN-BQtzBfuvCSpNAX_LnGAbKZUeJmGj9hP66FVXxNwY4K8-4HKjm19dxQuKGin91ZrnWfUfWgw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4247144"/>
            <a:ext cx="2810187" cy="2134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637695" y="6391546"/>
            <a:ext cx="4428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Bahnschrift" pitchFamily="34" charset="0"/>
                <a:cs typeface="Times New Roman" pitchFamily="18" charset="0"/>
              </a:rPr>
              <a:t>Занятия в лаборатории электрооборудования автомобилей</a:t>
            </a:r>
            <a:endParaRPr lang="ru-RU" sz="1100" b="1" dirty="0"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235" y="404664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С 1962 г. Геннадий Михайлович Косолапов  был избран на должность доцента кафедры «Тракторостроение  и ДВС»  Сталинградского механического института.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Используя свой богатый опыт, он активно приступает к созданию базы по подготовке инженерных кадров по специальности «Эксплуатация автомобильного транспорта» и создает кафедру «Автомобильный транспорт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».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В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1963 г. приказом министра высшего и среднего образования РСФСР Косолапов был назначен проректором по учебной и научной работе института, а в мае 1963 г.  Заведующим кафедрой «Автомобильный транспорт». </a:t>
            </a:r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latin typeface="Bahnschrift" pitchFamily="34" charset="0"/>
                <a:cs typeface="Times New Roman" pitchFamily="18" charset="0"/>
              </a:rPr>
              <a:t>             </a:t>
            </a:r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В </a:t>
            </a:r>
            <a:r>
              <a:rPr lang="ru-RU" b="1" i="1" dirty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1964 </a:t>
            </a:r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году </a:t>
            </a:r>
            <a:r>
              <a:rPr lang="ru-RU" b="1" i="1" dirty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Геннадию Михайловичу присвоено звание доцента.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GpWMkW3gBSAOcrePXffOcZYv3DajllpTqdeXwKDn9eD7DtMhT04FwUmrmIpR8TqCdwd4BhR15JPpSPG1Qc-CJi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4365104"/>
            <a:ext cx="3168352" cy="2046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55002" y="6523730"/>
            <a:ext cx="8280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Коллектив кафедры «Автомобильный транспорт»  1983г. Г.М. Косолапов  в первом ряду  второй слева. 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384" y="404664"/>
            <a:ext cx="864399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При непосредственном участии  Г.М. Косолапова в институте организована подготовка инженеров по целому ряду новых специальностей, созданы научно-исследовательский  сектор, аспирантура и патентный отдел, получила значительное расширение материально-техническая база.</a:t>
            </a:r>
          </a:p>
          <a:p>
            <a:pPr algn="just"/>
            <a:r>
              <a:rPr lang="ru-RU" sz="1200" dirty="0" smtClean="0">
                <a:latin typeface="Bahnschrift" pitchFamily="34" charset="0"/>
                <a:cs typeface="Times New Roman" pitchFamily="18" charset="0"/>
              </a:rPr>
              <a:t>    </a:t>
            </a: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Г. М. Косолапов 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читал курс лекций «Теория и расчет автомобиля», возглавлял направление научных исследований, связанное с динамикой автомобилей и безопасности  движения</a:t>
            </a:r>
            <a:r>
              <a:rPr lang="ru-RU" dirty="0" smtClean="0">
                <a:latin typeface="Bahnschrift" pitchFamily="34" charset="0"/>
                <a:cs typeface="Times New Roman" pitchFamily="18" charset="0"/>
              </a:rPr>
              <a:t>.</a:t>
            </a:r>
          </a:p>
          <a:p>
            <a:pPr algn="just"/>
            <a:endParaRPr lang="ru-RU" sz="1200" dirty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Как </a:t>
            </a:r>
            <a:r>
              <a:rPr lang="ru-RU" dirty="0">
                <a:latin typeface="Bahnschrift" pitchFamily="34" charset="0"/>
                <a:cs typeface="Times New Roman" pitchFamily="18" charset="0"/>
              </a:rPr>
              <a:t>преподавателя и научного работника его отличали глубокие знания, эрудиция, высокая общая культура и научная квалификация. В 1974 г. им была защищена диссертация на тему «Оптимизация тормозных качеств автомобиля» на соискание ученой степени доктора технических наук.</a:t>
            </a:r>
          </a:p>
          <a:p>
            <a:pPr algn="just"/>
            <a:endParaRPr lang="ru-RU" sz="1200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         В  </a:t>
            </a:r>
            <a:r>
              <a:rPr lang="ru-RU" b="1" i="1" dirty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1977 г. </a:t>
            </a:r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Г. М. Косолапову  </a:t>
            </a:r>
            <a:r>
              <a:rPr lang="ru-RU" b="1" i="1" dirty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присвоено ученое звание профессора. </a:t>
            </a:r>
          </a:p>
          <a:p>
            <a:pPr algn="just"/>
            <a:endParaRPr lang="ru-RU" sz="1600" dirty="0">
              <a:latin typeface="Bahnschrif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ExQaWobRbLE3PMAs3no_7mVi3Fvryph6xUu05bFXVrzFNj6gglT1ZJMYRmuDae3Zfi9mQfIFafrBPzUgWjI61q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35" y="3899123"/>
            <a:ext cx="3500462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oq4c5pUl5sXCsS_4DBHAD8DVCBf1mxirjqmgkPoOJh6cr_sW-X_AlH9Af-2AfCZfapzl3ZbzTki_6i4-XEqOpZU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7" y="3916263"/>
            <a:ext cx="3377783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33197" y="6202940"/>
            <a:ext cx="36433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Лабораторная установка для моделирования рабочих процессов  антиблокировочной тормозной системы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8254" y="6202939"/>
            <a:ext cx="34185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Дорожные испытания  автомобиля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04664"/>
            <a:ext cx="84296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Под руководством Геннадия Михайловича  и при  его непосредственном участии выполнен ряд работ по исследованию тормозной динамики и безопасности движения автомобилей при разработке  ГОСТа 25478-82 «Автомобили грузовые и легковые, автопоезда. Требования безопасности к техническому состоянию», созданию автоматизированных тормозных систем грузовых и легковых автомобилей, разработке стендового  оборудования для их испытаний, результаты которых были внедрены в производство на различных предприятиях автомобильной промышленности и транспорта. </a:t>
            </a:r>
            <a:endParaRPr lang="ru-RU" dirty="0"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328" y="2989987"/>
            <a:ext cx="8429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Под руководством  Г. М. Косолапова  были защищены 24 кандидатские диссертации.   Среди его учеников 4 доктора технических наук.</a:t>
            </a:r>
            <a:endParaRPr lang="ru-RU" b="1" i="1" dirty="0">
              <a:solidFill>
                <a:srgbClr val="7E0000"/>
              </a:solidFill>
              <a:latin typeface="Bahnschrift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UmH9lO_nx6qoV2rNODQig_kpiRNUAYG0l6_ndgUpUVLRMX9aL4ILt-P51wJnwsOwqpXXtoaE8626iU6eK_ddZDzF.jpg"/>
          <p:cNvPicPr>
            <a:picLocks noChangeAspect="1"/>
          </p:cNvPicPr>
          <p:nvPr/>
        </p:nvPicPr>
        <p:blipFill>
          <a:blip r:embed="rId2" cstate="print">
            <a:lum bright="20000" contrast="10000"/>
          </a:blip>
          <a:stretch>
            <a:fillRect/>
          </a:stretch>
        </p:blipFill>
        <p:spPr>
          <a:xfrm>
            <a:off x="311666" y="476672"/>
            <a:ext cx="2643206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476672"/>
            <a:ext cx="53285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Г. М. Косолапов  автор более 100 научных работ и 14 авторских  свидетельств СССР,  патентов США, Франции, Италии, ЧССР, Болгарии.</a:t>
            </a:r>
          </a:p>
          <a:p>
            <a:pPr algn="just"/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Геннадий  Михайлович являлся  членом экспертной комиссии по транспорту Поволжского регионального методического совета, членом головного совета Минвуза РСФСР по транспортным средствам.</a:t>
            </a:r>
          </a:p>
          <a:p>
            <a:pPr algn="just"/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 Его отличала высокая ответственность за порученное дело, а требовательность к себе и подчиненным сочеталась с доброжелательностью  и  вниманием.</a:t>
            </a:r>
          </a:p>
          <a:p>
            <a:pPr algn="just"/>
            <a:endParaRPr lang="ru-RU" dirty="0" smtClean="0"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 </a:t>
            </a:r>
            <a:r>
              <a:rPr lang="ru-RU" b="1" i="1" dirty="0" smtClean="0">
                <a:solidFill>
                  <a:srgbClr val="7E0000"/>
                </a:solidFill>
                <a:latin typeface="Bahnschrift" pitchFamily="34" charset="0"/>
                <a:cs typeface="Times New Roman" pitchFamily="18" charset="0"/>
              </a:rPr>
              <a:t>Г.М. Косолапов был награжден Почетной грамотой Минвуза РСФСР(1986г.), медалью  «За трудовую доблесть».</a:t>
            </a:r>
          </a:p>
          <a:p>
            <a:pPr algn="just"/>
            <a:endParaRPr lang="ru-RU" b="1" i="1" dirty="0" smtClean="0">
              <a:solidFill>
                <a:srgbClr val="7E0000"/>
              </a:solidFill>
              <a:latin typeface="Bahnschrift" pitchFamily="34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Bahnschrift" pitchFamily="34" charset="0"/>
                <a:cs typeface="Times New Roman" pitchFamily="18" charset="0"/>
              </a:rPr>
              <a:t> </a:t>
            </a:r>
            <a:endParaRPr lang="ru-RU" dirty="0">
              <a:latin typeface="Bahnschrift" pitchFamily="34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60" y="4054787"/>
            <a:ext cx="1645421" cy="222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958" y="4509120"/>
            <a:ext cx="891035" cy="170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ublic\Pictures\косолапов\41f1c3867e4f99868759b79d87968af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375" y="1052736"/>
            <a:ext cx="1643074" cy="2595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Public\Pictures\косолапов\8180b2131c5a3fae92b21cbb201e46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798" y="4113732"/>
            <a:ext cx="164307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Public\Pictures\косолапов\1cb731f3643b057f6df211279e8bf02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7" y="1024930"/>
            <a:ext cx="1676046" cy="2623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Public\Pictures\косолапов\6c0a28ef6817c623954ebdf46ce81f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6320" y="4113732"/>
            <a:ext cx="164307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Public\Pictures\косолапов\72a86c952691597c76a0597e223b84d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1024930"/>
            <a:ext cx="157163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C:\Users\Public\Pictures\косолапов\c33980d320e928c707487c344825050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21182" y="4170389"/>
            <a:ext cx="1605842" cy="2443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 descr="C:\Users\Public\Pictures\косолапов\4195479166dc8a735dadf35bdfa8a49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57349" y="1004367"/>
            <a:ext cx="178595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 descr="C:\Users\Public\Pictures\косолапов\e3717b844a7025bd635cbf27449211e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31801" y="4259247"/>
            <a:ext cx="1682012" cy="2354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505656" y="355450"/>
            <a:ext cx="8175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 Патенты на изобретения </a:t>
            </a:r>
            <a:r>
              <a:rPr lang="ru-RU" sz="2400" b="1" i="1" dirty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профессора Г.М. </a:t>
            </a:r>
            <a:r>
              <a:rPr lang="ru-RU" sz="24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Косолапова</a:t>
            </a:r>
            <a:endParaRPr lang="ru-RU" sz="2400" b="1" i="1" dirty="0">
              <a:solidFill>
                <a:srgbClr val="7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005" y="3813650"/>
            <a:ext cx="17702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Пневматический генератор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39752" y="3776625"/>
            <a:ext cx="2376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Подвеска транспортного средства   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70802" y="3708062"/>
            <a:ext cx="2143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       Стенд  для  испытания противоблокировочной  системы</a:t>
            </a:r>
          </a:p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      транспортного средства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1900" y="374440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Противоблокировочная тормозная </a:t>
            </a:r>
          </a:p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  система транспортного средства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403" y="332656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Статьи в периодических изданиях, </a:t>
            </a:r>
          </a:p>
          <a:p>
            <a:pPr algn="ctr"/>
            <a:r>
              <a:rPr lang="ru-RU" sz="2400" b="1" i="1" dirty="0" smtClean="0">
                <a:solidFill>
                  <a:srgbClr val="7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cs typeface="Times New Roman" pitchFamily="18" charset="0"/>
              </a:rPr>
              <a:t>написанные  профессором  Косолаповым Г.М.</a:t>
            </a:r>
          </a:p>
        </p:txBody>
      </p:sp>
      <p:pic>
        <p:nvPicPr>
          <p:cNvPr id="1026" name="Picture 2" descr="Z:\СОЦСЕТИ\НФ\Косалапов\123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84" y="1263161"/>
            <a:ext cx="1500198" cy="2102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Z:\СОЦСЕТИ\НФ\Косалапов\1230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684" y="3979246"/>
            <a:ext cx="150019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Z:\СОЦСЕТИ\НФ\Косалапов\123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30688" y="1278393"/>
            <a:ext cx="150019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956040"/>
              </p:ext>
            </p:extLst>
          </p:nvPr>
        </p:nvGraphicFramePr>
        <p:xfrm>
          <a:off x="1666528" y="29491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PDF" showAsIcon="1" r:id="rId6" imgW="914400" imgH="771480" progId="FoxitReader.Document">
                  <p:embed/>
                </p:oleObj>
              </mc:Choice>
              <mc:Fallback>
                <p:oleObj name="PDF" showAsIcon="1" r:id="rId6" imgW="914400" imgH="771480" progId="FoxitReader.Document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528" y="29491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463761"/>
              </p:ext>
            </p:extLst>
          </p:nvPr>
        </p:nvGraphicFramePr>
        <p:xfrm>
          <a:off x="1257665" y="579072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PDF" showAsIcon="1" r:id="rId8" imgW="914400" imgH="771480" progId="FoxitReader.Document">
                  <p:embed/>
                </p:oleObj>
              </mc:Choice>
              <mc:Fallback>
                <p:oleObj name="PDF" showAsIcon="1" r:id="rId8" imgW="914400" imgH="771480" progId="FoxitReader.Document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665" y="5790725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2308989"/>
              </p:ext>
            </p:extLst>
          </p:nvPr>
        </p:nvGraphicFramePr>
        <p:xfrm>
          <a:off x="4402832" y="29491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PDF" showAsIcon="1" r:id="rId10" imgW="914400" imgH="771480" progId="FoxitReader.Document">
                  <p:embed/>
                </p:oleObj>
              </mc:Choice>
              <mc:Fallback>
                <p:oleObj name="PDF" showAsIcon="1" r:id="rId10" imgW="914400" imgH="771480" progId="FoxitReader.Document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2832" y="29491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6" name="Picture 12" descr="Z:\СОЦСЕТИ\НФ\Косалапов\1230005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30688" y="4104786"/>
            <a:ext cx="1571636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510187"/>
              </p:ext>
            </p:extLst>
          </p:nvPr>
        </p:nvGraphicFramePr>
        <p:xfrm>
          <a:off x="4283968" y="579072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PDF" showAsIcon="1" r:id="rId13" imgW="914400" imgH="771480" progId="FoxitReader.Document">
                  <p:embed/>
                </p:oleObj>
              </mc:Choice>
              <mc:Fallback>
                <p:oleObj name="PDF" showAsIcon="1" r:id="rId13" imgW="914400" imgH="771480" progId="FoxitReader.Document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5790725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6444208" y="4026382"/>
            <a:ext cx="25569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Bahnschrift" pitchFamily="34" charset="0"/>
              </a:rPr>
              <a:t> </a:t>
            </a:r>
            <a:r>
              <a:rPr lang="ru-RU" sz="1400" b="1" dirty="0" smtClean="0">
                <a:latin typeface="Bahnschrift" pitchFamily="34" charset="0"/>
              </a:rPr>
              <a:t>Косолапов, Г.М. Влияние неравномерности действия механизмов на тормозной путь автомобиля с антиблокировочными устройствами / Г.М. Косолапов, А.А. Ревин // Автомобильная промышленность. - 1972. - N8. - C. 14-16.</a:t>
            </a:r>
            <a:endParaRPr lang="ru-RU" sz="1400" b="1" dirty="0">
              <a:latin typeface="Bahnschrift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16216" y="1278393"/>
            <a:ext cx="2304256" cy="2231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Bahnschrift" pitchFamily="34" charset="0"/>
              </a:rPr>
              <a:t>Новопольский, В.И. Методика стендовых испытаний автомобильных шин на износ протектора / В.И. Новопольский, Г.М. Косолапов, В.Н. Тарновский // Каучук и резина. - 1974. - N1. - C. 43-45.</a:t>
            </a:r>
            <a:endParaRPr lang="ru-RU" sz="1400" b="1" dirty="0">
              <a:latin typeface="Bahnschrift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04702" y="3968656"/>
            <a:ext cx="244827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sz="1400" b="1" dirty="0" smtClean="0">
                <a:latin typeface="Bahnschrift" pitchFamily="34" charset="0"/>
              </a:rPr>
              <a:t>Косолапов, Г.М. Исследование процесса торможения многоосных автомобилей / Г.М. Косолапов, Е.Н. Сидоров, Н.К. Клепик // Автомобильная промышленность. - 1978. - N7. - C. 23-25.</a:t>
            </a:r>
            <a:endParaRPr lang="ru-RU" sz="1400" b="1" dirty="0">
              <a:latin typeface="Bahnschrift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63280" y="1236651"/>
            <a:ext cx="25922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 </a:t>
            </a:r>
            <a:r>
              <a:rPr lang="ru-RU" sz="1400" b="1" dirty="0" smtClean="0">
                <a:latin typeface="Bahnschrift" pitchFamily="34" charset="0"/>
              </a:rPr>
              <a:t>Косолапов, Г.М. О методике выбора фаз газораспределения / Г.М. Косолапов// Автомобильная промышленность. - 1960. - N7. - C. 21.</a:t>
            </a:r>
            <a:endParaRPr lang="ru-RU" sz="1400" b="1" dirty="0">
              <a:latin typeface="Bahnschrift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1033</Words>
  <Application>Microsoft Office PowerPoint</Application>
  <PresentationFormat>Экран (4:3)</PresentationFormat>
  <Paragraphs>83</Paragraphs>
  <Slides>10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sotrudnik2</dc:creator>
  <cp:lastModifiedBy>admin</cp:lastModifiedBy>
  <cp:revision>174</cp:revision>
  <dcterms:created xsi:type="dcterms:W3CDTF">2026-05-06T07:13:23Z</dcterms:created>
  <dcterms:modified xsi:type="dcterms:W3CDTF">2026-08-07T09:00:44Z</dcterms:modified>
</cp:coreProperties>
</file>