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8" r:id="rId4"/>
    <p:sldId id="259" r:id="rId5"/>
    <p:sldId id="269" r:id="rId6"/>
    <p:sldId id="266" r:id="rId7"/>
    <p:sldId id="262" r:id="rId8"/>
    <p:sldId id="265" r:id="rId9"/>
    <p:sldId id="263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8BB"/>
    <a:srgbClr val="9A0000"/>
    <a:srgbClr val="041F94"/>
    <a:srgbClr val="49030A"/>
    <a:srgbClr val="021256"/>
    <a:srgbClr val="6600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782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4FBC5-9ADB-48EB-860C-2094F02DB619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68CA7-9340-4A2F-AAE5-75DED831D9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37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68CA7-9340-4A2F-AAE5-75DED831D9C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54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68CA7-9340-4A2F-AAE5-75DED831D9C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1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68CA7-9340-4A2F-AAE5-75DED831D9C8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1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68CA7-9340-4A2F-AAE5-75DED831D9C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45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86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87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8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54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94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77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87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19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85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24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06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6FF2-1ED5-4702-9FBE-67B5A9680CA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48CDB-D543-4775-AD53-8E21066415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59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37.jpeg"/><Relationship Id="rId7" Type="http://schemas.openxmlformats.org/officeDocument/2006/relationships/image" Target="../media/image33.wmf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5.wmf"/><Relationship Id="rId5" Type="http://schemas.openxmlformats.org/officeDocument/2006/relationships/image" Target="../media/image39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8.jpeg"/><Relationship Id="rId9" Type="http://schemas.openxmlformats.org/officeDocument/2006/relationships/image" Target="../media/image34.wmf"/><Relationship Id="rId14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37254" y="552455"/>
            <a:ext cx="785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</a:rPr>
              <a:t> </a:t>
            </a:r>
            <a:r>
              <a:rPr lang="ru-RU" sz="4800" b="1" i="1" dirty="0" smtClean="0">
                <a:solidFill>
                  <a:srgbClr val="052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</a:rPr>
              <a:t>ПРОФЕССОРА ПОЛИТЕХА</a:t>
            </a:r>
            <a:endParaRPr lang="ru-RU" sz="4800" b="1" i="1" dirty="0">
              <a:solidFill>
                <a:srgbClr val="0528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26766" y="1899049"/>
            <a:ext cx="8265184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800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Лаптев </a:t>
            </a:r>
            <a:r>
              <a:rPr lang="ru-RU" sz="4800" i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Юрий Николаевич </a:t>
            </a:r>
            <a:r>
              <a:rPr lang="ru-RU" sz="3600" i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(</a:t>
            </a:r>
            <a:r>
              <a:rPr lang="ru-RU" sz="3600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21.11.1920 - </a:t>
            </a:r>
            <a:r>
              <a:rPr lang="ru-RU" sz="3600" i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13.10.2000) </a:t>
            </a:r>
            <a:endParaRPr lang="ru-RU" sz="3600" i="1" dirty="0" smtClean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360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i="1" dirty="0" smtClean="0">
                <a:solidFill>
                  <a:srgbClr val="052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профессор </a:t>
            </a:r>
            <a:r>
              <a:rPr lang="ru-RU" sz="4000" i="1" dirty="0">
                <a:solidFill>
                  <a:srgbClr val="052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по кафедре </a:t>
            </a:r>
            <a:endParaRPr lang="ru-RU" sz="4000" i="1" dirty="0" smtClean="0">
              <a:solidFill>
                <a:srgbClr val="0528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i="1" dirty="0" smtClean="0">
                <a:solidFill>
                  <a:srgbClr val="052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гидравлики </a:t>
            </a:r>
            <a:r>
              <a:rPr lang="ru-RU" sz="4000" i="1" dirty="0">
                <a:solidFill>
                  <a:srgbClr val="052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и гидропривода</a:t>
            </a:r>
            <a:endParaRPr kumimoji="0" lang="ru-RU" sz="3600" i="1" u="none" strike="noStrike" cap="none" normalizeH="0" baseline="0" dirty="0" smtClean="0">
              <a:ln>
                <a:noFill/>
              </a:ln>
              <a:solidFill>
                <a:srgbClr val="0528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       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(к 105 – летию со дня рождения) </a:t>
            </a:r>
            <a:r>
              <a:rPr lang="ru-RU" sz="3600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    </a:t>
            </a:r>
            <a:endParaRPr kumimoji="0" lang="ru-RU" sz="3600" i="1" u="none" strike="noStrike" cap="none" normalizeH="0" baseline="0" dirty="0" smtClean="0">
              <a:ln>
                <a:noFill/>
              </a:ln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 </a:t>
            </a:r>
            <a:endParaRPr kumimoji="0" lang="ru-RU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pic>
        <p:nvPicPr>
          <p:cNvPr id="1027" name="Picture 3" descr="C:\Users\sotrudnik2\Pictures\сесилия паредес\d8_HJ75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915" y="1673224"/>
            <a:ext cx="3111716" cy="420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C:\Users\sotrudnik\Desktop\СЕТИ (с 02.2021)\Логотипы\Логотип университета\RUS\Logo_vstu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5" y="552455"/>
            <a:ext cx="3098585" cy="7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98995" y="263722"/>
            <a:ext cx="10675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    </a:t>
            </a:r>
            <a:r>
              <a:rPr lang="ru-RU" sz="2400" b="1" i="1" dirty="0" smtClean="0">
                <a:solidFill>
                  <a:srgbClr val="9A0000"/>
                </a:solidFill>
                <a:latin typeface="Bahnschrift" pitchFamily="34" charset="0"/>
              </a:rPr>
              <a:t>Статьи </a:t>
            </a:r>
            <a:r>
              <a:rPr lang="ru-RU" sz="2400" b="1" i="1" dirty="0">
                <a:solidFill>
                  <a:srgbClr val="9A0000"/>
                </a:solidFill>
                <a:latin typeface="Bahnschrift" pitchFamily="34" charset="0"/>
              </a:rPr>
              <a:t>в периодических </a:t>
            </a:r>
            <a:r>
              <a:rPr lang="ru-RU" sz="2400" b="1" i="1" dirty="0" smtClean="0">
                <a:solidFill>
                  <a:srgbClr val="9A0000"/>
                </a:solidFill>
                <a:latin typeface="Bahnschrift" pitchFamily="34" charset="0"/>
              </a:rPr>
              <a:t>изданиях, написанные профессором Лаптевым Ю.Н</a:t>
            </a:r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.</a:t>
            </a:r>
            <a:endParaRPr lang="ru-RU" sz="2400" b="1" i="1" dirty="0">
              <a:solidFill>
                <a:srgbClr val="C00000"/>
              </a:solidFill>
              <a:latin typeface="Bahnschrift" pitchFamily="34" charset="0"/>
            </a:endParaRPr>
          </a:p>
        </p:txBody>
      </p:sp>
      <p:pic>
        <p:nvPicPr>
          <p:cNvPr id="1026" name="Picture 2" descr="Z:\СОЦСЕТИ\НФ\Лаптев2\13212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913" y="1237639"/>
            <a:ext cx="1596744" cy="220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333625" y="1272210"/>
            <a:ext cx="3409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Лаптев, Ю.Н. Особенности переходных процессов в комплексных гидротрансформаторах / Ю.Н. Лаптев, Б.Н. Труханов // Вестник машиностроения. - 1971. - N11. - C. 45-47.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2054" name="Picture 6" descr="Z:\СОЦСЕТИ\НФ\лапт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153" y="4049557"/>
            <a:ext cx="1550503" cy="213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428875" y="4150581"/>
            <a:ext cx="35027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Лаптев, Ю.Н. Прибор для измерения скорости потока в поточной части гидротурбомашин при работе на неустановившихся режимах / Ю.Н. Лаптев, С.И. Ровный // Изв. вузов. Энергетика. - 1978. - N3. - C. 150-153.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9" name="Picture 7" descr="Z:\СОЦСЕТИ\НФ\Лаптев2\Тракторы №7 -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5736" y="1240739"/>
            <a:ext cx="1555710" cy="22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867650" y="1304014"/>
            <a:ext cx="39797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Расчет трехмерных декартовых координат лопастной системы гидротрансформатора для изготовления модельной оснастки на станках с ЧПУ / Е.А. Дьячков, Ю.Н. Лаптев, С.Г. Телица, Вл.П. Шевчук // Тракторы и с.-х. машины. - 1989. - N7. - C. 20-22.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803361"/>
              </p:ext>
            </p:extLst>
          </p:nvPr>
        </p:nvGraphicFramePr>
        <p:xfrm>
          <a:off x="7144246" y="29653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1" name="PDF" showAsIcon="1" r:id="rId6" imgW="914400" imgH="771480" progId="FoxitReader.Document">
                  <p:embed/>
                </p:oleObj>
              </mc:Choice>
              <mc:Fallback>
                <p:oleObj name="PDF" showAsIcon="1" r:id="rId6" imgW="914400" imgH="77148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4246" y="296534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066665"/>
              </p:ext>
            </p:extLst>
          </p:nvPr>
        </p:nvGraphicFramePr>
        <p:xfrm>
          <a:off x="1721456" y="580035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2" name="PDF" showAsIcon="1" r:id="rId8" imgW="914400" imgH="771480" progId="FoxitReader.Document">
                  <p:embed/>
                </p:oleObj>
              </mc:Choice>
              <mc:Fallback>
                <p:oleObj name="PDF" showAsIcon="1" r:id="rId8" imgW="914400" imgH="771480" progId="FoxitReader.Documen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1456" y="5800351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202998"/>
              </p:ext>
            </p:extLst>
          </p:nvPr>
        </p:nvGraphicFramePr>
        <p:xfrm>
          <a:off x="1721457" y="308809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3" name="PDF" showAsIcon="1" r:id="rId10" imgW="914400" imgH="771480" progId="FoxitReader.Document">
                  <p:embed/>
                </p:oleObj>
              </mc:Choice>
              <mc:Fallback>
                <p:oleObj name="PDF" showAsIcon="1" r:id="rId10" imgW="914400" imgH="771480" progId="FoxitReader.Document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1457" y="3088092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8" descr="Z:\СОЦСЕТИ\НФ\Лаптев2\Энергетика №11-8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58894" y="4000973"/>
            <a:ext cx="1661823" cy="218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934325" y="4102873"/>
            <a:ext cx="3913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Телица, С.Г. Расчет пневмогидроаккумуляторов с накопителем энергии повышенной сжимаемости / С.Г. Телица, Ю.Н. Лаптев, Л.М. Виноградов // Изв. вузов. Энергетика. - 1984. - N11. - C. 95-97.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913581"/>
              </p:ext>
            </p:extLst>
          </p:nvPr>
        </p:nvGraphicFramePr>
        <p:xfrm>
          <a:off x="7295322" y="580035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4" name="PDF" showAsIcon="1" r:id="rId13" imgW="914400" imgH="771480" progId="FoxitReader.Document">
                  <p:embed/>
                </p:oleObj>
              </mc:Choice>
              <mc:Fallback>
                <p:oleObj name="PDF" showAsIcon="1" r:id="rId13" imgW="914400" imgH="771480" progId="FoxitReader.Document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322" y="5800351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0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1640" y="255310"/>
            <a:ext cx="1016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    </a:t>
            </a:r>
            <a:endParaRPr lang="ru-RU" sz="2400" b="1" i="1" dirty="0">
              <a:solidFill>
                <a:srgbClr val="C00000"/>
              </a:solidFill>
              <a:latin typeface="Bahnschrift" pitchFamily="34" charset="0"/>
            </a:endParaRPr>
          </a:p>
        </p:txBody>
      </p:sp>
      <p:pic>
        <p:nvPicPr>
          <p:cNvPr id="4" name="Picture 3" descr="Z:\СОЦСЕТИ\НФ\Лаптев2\13212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675" y="882314"/>
            <a:ext cx="1765188" cy="228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19346" y="1160889"/>
            <a:ext cx="3548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Григоренко, Л.В. Агротехнические требования к ГМП с внутренней автоматикой / Л.В. Григоренко, А.И. Клюев, Ю.Н. Лаптев // Тракторы и сельскохозяйственные машины. - 1996. - N10. - C. 36-39.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6" name="Picture 4" descr="Z:\СОЦСЕТИ\НФ\Лаптев2\13212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6731" y="3821085"/>
            <a:ext cx="1742870" cy="237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401049" y="3935897"/>
            <a:ext cx="3371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Телица, С.Г. Эффективный накопитель энергии пневмоаккумулятора / С.Г. Телица, Ю.Н. Лаптев, Л.М. Виноградов // Изв. вузов. Энергетика. - 1984. - N9. - C. 118-120.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9" name="Рисунок 8" descr="кк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0930" y="882314"/>
            <a:ext cx="1649399" cy="231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273730" y="1160889"/>
            <a:ext cx="3586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Лаптев, Ю.Н. Частотные характеристики комплексного гидротрансформатора / Ю.Н. Лаптев, Н.И. Поколов // Вестник машиностроения. - 1973. - N8. - C. 26-30.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9346" y="3740980"/>
            <a:ext cx="35481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Ровный, С.И. Оценка интенсивности переходных процессов в гидротрансформаторах с центростремительной турбиной / С.И. Ровный, Ю.Н. Лаптев // Вестник машиностроения. - 1987. - N1. - C. 21-23.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13" name="Рисунок 12" descr="iX3DkU4ba1pg1S2ajrsFpLEZnGP3H59JMzHwaUti39gmGxl_Y1uvJX4VgkdqK2MlLpBzs-Zxdy12JA1ZKgzjCN4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23" y="3740980"/>
            <a:ext cx="1812440" cy="231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2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6466" y="213064"/>
            <a:ext cx="794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435659" y="465844"/>
            <a:ext cx="8310028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Юрий Н</a:t>
            </a:r>
            <a:r>
              <a:rPr lang="ru-RU" sz="2000" i="1" dirty="0" smtClean="0">
                <a:solidFill>
                  <a:srgbClr val="9A0000"/>
                </a:solidFill>
                <a:latin typeface="Bahnschrift" pitchFamily="34" charset="0"/>
                <a:ea typeface="BatangChe" pitchFamily="49" charset="-127"/>
                <a:cs typeface="Arial" pitchFamily="34" charset="0"/>
              </a:rPr>
              <a:t>иколаевич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 Лаптев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родился 21 ноября 1920 года  в селе Русаново  Халтуринского района Вятской области.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Окончил в 1938 году среднюю школу с золотой медалью.</a:t>
            </a:r>
            <a:r>
              <a:rPr kumimoji="0" lang="ru-RU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В том же году поступил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BatangChe" pitchFamily="49" charset="-127"/>
                <a:cs typeface="Arial" pitchFamily="34" charset="0"/>
              </a:rPr>
              <a:t>МВТУ им. Н.Э. Баумана на бронетанковый факультет, который окончил в военном 1944 году, совмещая учебу с работой старшим технологом одного из заводов Наркомата Вооружений СССР. 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Bahnschrift" pitchFamily="34" charset="0"/>
              <a:ea typeface="BatangChe" pitchFamily="49" charset="-127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BatangChe" pitchFamily="49" charset="-127"/>
                <a:cs typeface="Arial" pitchFamily="34" charset="0"/>
              </a:rPr>
              <a:t>После окончания вуза был распределен на Сталинградский  тракторный завод, где работал старшим инженером-конструктором отдела автоматизации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 С 1944 года Юрий Николаевич, работая на оборонном предприятии, начинает преподавательскую деятельность в возрождавшемся в то время Сталинградском механическом институте.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Принят был на должность ассистента кафедры «Энергетика», затем он становится старшим преподавателем.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2" descr="C:\Users\sotrudnik2\Pictures\сесилия паредес\лаптев\во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760555"/>
            <a:ext cx="2797216" cy="378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sotrudnik2\Pictures\сесилия паредес\лаптев\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1" y="4543340"/>
            <a:ext cx="3542660" cy="206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3401" y="4974771"/>
            <a:ext cx="739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В институте Ю.Н.Лаптев занимался постановкой лабораторного курса гидравлики и гидромашин, читал лекции по этой же дисциплине. Приступил к активным научным исследованиям в области динамики гидропередач. </a:t>
            </a:r>
          </a:p>
        </p:txBody>
      </p:sp>
    </p:spTree>
    <p:extLst>
      <p:ext uri="{BB962C8B-B14F-4D97-AF65-F5344CB8AC3E}">
        <p14:creationId xmlns:p14="http://schemas.microsoft.com/office/powerpoint/2010/main" val="8984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818491" y="424544"/>
            <a:ext cx="685916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С 1946 года Юрий Николаевич  полностью переходит  на работу в институт.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В 1960 году он защищает в Сталинградском сельскохозяйственном институте кандидатскую диссертацию на тему «Исследование и расчет автотракторных одноступенчатых гидротрансформаторов»   по специальности «Автомобили и тракторы».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В 1961 году Ю.Н Лаптеву присвоено звание доцента.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Times New Roman" pitchFamily="18" charset="0"/>
                <a:cs typeface="Arial" pitchFamily="34" charset="0"/>
              </a:rPr>
              <a:t>С 1962 года Юрий</a:t>
            </a:r>
            <a:r>
              <a:rPr kumimoji="0" lang="ru-RU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ahnschrift" pitchFamily="34" charset="0"/>
                <a:ea typeface="Times New Roman" pitchFamily="18" charset="0"/>
                <a:cs typeface="Arial" pitchFamily="34" charset="0"/>
              </a:rPr>
              <a:t>Николаевич становится заведующим кафедрой «Энергетика».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C:\Users\sotrudnik2\Pictures\сесилия паредес\лаптев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959" y="565621"/>
            <a:ext cx="4141872" cy="286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0690" y="3723905"/>
            <a:ext cx="4277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Зав.кафедрой «Тракторостроение и двигатели» Н.К.Куликов со своими учениками. Будущий зав.кафедрой «Гидравлика и гидроприводы» проф. Ю.Н.Лаптев (крайний справа)</a:t>
            </a:r>
            <a:endParaRPr lang="ru-RU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3" descr="C:\Users\sotrudnik2\Pictures\сесилия паредес\лаптев\5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8679" y="3260271"/>
            <a:ext cx="4288971" cy="263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458323" y="5905501"/>
            <a:ext cx="436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Члены студенческого радиокружка А.В.Гурьев, Г.Н.Злотин, Ю.Н.Лаптев (крайний справа) 1950 г.</a:t>
            </a:r>
            <a:endParaRPr lang="ru-RU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6059" y="4971285"/>
            <a:ext cx="6577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В 1972 году кафедра «Энергетика» разделилась.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С этого времени по 1989 год  Ю.Н.Лаптев возглавляет кафедру «Гидравлика и гидропривод».</a:t>
            </a:r>
          </a:p>
        </p:txBody>
      </p:sp>
    </p:spTree>
    <p:extLst>
      <p:ext uri="{BB962C8B-B14F-4D97-AF65-F5344CB8AC3E}">
        <p14:creationId xmlns:p14="http://schemas.microsoft.com/office/powerpoint/2010/main" val="25694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567" y="4703931"/>
            <a:ext cx="4641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3375" y="314325"/>
            <a:ext cx="76785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   Под руководством Юрия Николаевича сформировалось научное направление, связанное с расчетом и проектированием автотракторных гидродинамических передач.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   Особое внимание в ходе исследований было обращено на изучение динамики переходных процессов.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   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 Основные результаты выполненных Ю.Н.Лаптевым исследований  в области автотракторных гидродинамических передач были опубликованы им в трех монографиях: «Автотракторные одноступенчатые гидродинамические трансформаторы» (1963г.), «Автотракторные гидротрансформаторы» (1973г.), «Динамика гидродинамических передач»(1983г.)</a:t>
            </a:r>
          </a:p>
          <a:p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lvl="0"/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9" name="Picture 1" descr="C:\Users\sotrudnik2\Downloads\glavnyy_uchebnyy_korpus_19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904875"/>
            <a:ext cx="3335823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otrudnik2\Pictures\сесилия паредес\лаптев\4A6KJeYSKEcwVE87ddvi-CLt5nWvqS882rNCnAy7PNERzo54L6UoINi3hc0Z3466666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7226" y="3897086"/>
            <a:ext cx="3544660" cy="255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80432" y="4397829"/>
            <a:ext cx="76348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Times New Roman" pitchFamily="18" charset="0"/>
                <a:cs typeface="Arial" pitchFamily="34" charset="0"/>
              </a:rPr>
              <a:t>В 1974 году Ю.Н.Лаптеву было присвоено ученое звание профессора по кафедре  «Гидравлика и гидроприводы».</a:t>
            </a: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Calibri" pitchFamily="34" charset="0"/>
                <a:cs typeface="Arial" pitchFamily="34" charset="0"/>
              </a:rPr>
              <a:t> С 1990 года Юрий Николаевич переходит на работу профессором кафедры «Гидравлика и гидропривод», а с 1996 года до выхода на пенсию в 1998 году- профессором объединенной кафедры 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  <a:ea typeface="Calibri" pitchFamily="34" charset="0"/>
                <a:cs typeface="Arial" pitchFamily="34" charset="0"/>
              </a:rPr>
              <a:t>«Теплотехника и гидравлика».</a:t>
            </a:r>
          </a:p>
        </p:txBody>
      </p:sp>
    </p:spTree>
    <p:extLst>
      <p:ext uri="{BB962C8B-B14F-4D97-AF65-F5344CB8AC3E}">
        <p14:creationId xmlns:p14="http://schemas.microsoft.com/office/powerpoint/2010/main" val="26896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1640" y="255310"/>
            <a:ext cx="1016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    </a:t>
            </a:r>
            <a:endParaRPr lang="ru-RU" sz="2400" b="1" i="1" dirty="0">
              <a:solidFill>
                <a:srgbClr val="C00000"/>
              </a:solidFill>
              <a:latin typeface="Bahnschrif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3153" y="1295400"/>
            <a:ext cx="8430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Юрий Николаевич  Лаптев внес значительный вклад в совершенствование учебного процесса, в первую очередь в развитие учебно-методического обеспечения преподавания курсов  гидравлики, гидромашин и гидроприводов.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Им выпущено 9 учебных пособий.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Монография  Ю.Н. Лаптева по гидродинамическим передачам в качестве учебного пособия по курсу «Лопастные машины и гидравлические передачи» рекомендована учебно-методическим управлением  министерства.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4099" name="Picture 3" descr="C:\Users\sotrudnik2\Pictures\сесилия паредес\лаптев\5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1449" y="3924300"/>
            <a:ext cx="368617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15507" y="486142"/>
            <a:ext cx="1006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Результаты научных исследований  профессора  </a:t>
            </a:r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Ю. Н.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Лаптева  отражены более  чем в 170 научных публикациях и 5-и монографиях.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Под его руководством подготовлено и защищено 15 кандидатских диссертаций.</a:t>
            </a:r>
          </a:p>
          <a:p>
            <a:pPr algn="just"/>
            <a:endParaRPr lang="ru-RU" dirty="0"/>
          </a:p>
        </p:txBody>
      </p:sp>
      <p:pic>
        <p:nvPicPr>
          <p:cNvPr id="10" name="Picture 3" descr="C:\Users\sotrudnik2\Pictures\сесилия паредес\лаптев\ODHiPFm44rAXVfHvOieVLjv10GTsyjW6RzFwE9rh6H2c37Z4Qq2sAeYMpT0ziNahWdHsZvIW6SEt6T2wvWQO_2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968" y="1686471"/>
            <a:ext cx="2083088" cy="303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Users\sotrudnik2\Pictures\сесилия паредес\лаптев\9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4512" y="4217002"/>
            <a:ext cx="2814638" cy="20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 descr="C:\Users\sotrudnik2\Pictures\сесилия паредес\лаптев\jHb9ODJrF0mvgregVVW5ht_IOWCfYr_PDAp-3RFcLdzgoDXWpMYXjVrl7VXxEEroPa-qn8frvJOcAU5a_4yalqV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7187" y="4476661"/>
            <a:ext cx="2795588" cy="209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2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567" y="4703931"/>
            <a:ext cx="4641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:\Users\sotrudnik2\Desktop\cdd8e400a1126a73f80ae3d0831f480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98" y="1263084"/>
            <a:ext cx="2694880" cy="379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05075" y="247650"/>
            <a:ext cx="8358868" cy="57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>
                <a:solidFill>
                  <a:srgbClr val="9A0000"/>
                </a:solidFill>
                <a:latin typeface="Bahnschrift" pitchFamily="34" charset="0"/>
              </a:rPr>
              <a:t>Награды профессора Ю. Н. Лаптева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828" y="4778821"/>
            <a:ext cx="237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Орден Трудового Красного Знамени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8350" y="4953000"/>
            <a:ext cx="291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Медаль «За трудовую доблесть»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201" y="4953000"/>
            <a:ext cx="401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Медаль «За доблестный труд.</a:t>
            </a:r>
          </a:p>
          <a:p>
            <a:pPr algn="just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ознаменование 100-летия</a:t>
            </a:r>
          </a:p>
          <a:p>
            <a:pPr algn="just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 дня рождения В.И.Ленина»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68" y="1279727"/>
            <a:ext cx="1632203" cy="339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13" y="1263084"/>
            <a:ext cx="1717743" cy="34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1" y="1279727"/>
            <a:ext cx="1600199" cy="339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5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3624" y="181987"/>
            <a:ext cx="10177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Юрий Николаевич Лаптев автор публикаций</a:t>
            </a:r>
            <a:r>
              <a:rPr lang="ru-RU" sz="2400" b="1" i="1" dirty="0">
                <a:solidFill>
                  <a:srgbClr val="C00000"/>
                </a:solidFill>
                <a:latin typeface="Bahnschrift" pitchFamily="34" charset="0"/>
              </a:rPr>
              <a:t>, </a:t>
            </a:r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учебных </a:t>
            </a:r>
            <a:r>
              <a:rPr lang="ru-RU" sz="2400" b="1" i="1" dirty="0">
                <a:solidFill>
                  <a:srgbClr val="C00000"/>
                </a:solidFill>
                <a:latin typeface="Bahnschrift" pitchFamily="34" charset="0"/>
              </a:rPr>
              <a:t>пособий, </a:t>
            </a:r>
            <a:endParaRPr lang="ru-RU" sz="2400" b="1" i="1" dirty="0" smtClean="0">
              <a:solidFill>
                <a:srgbClr val="C00000"/>
              </a:solidFill>
              <a:latin typeface="Bahnschrif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учебников и более десятка патентов на изобретения.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71800" y="1381125"/>
            <a:ext cx="784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Bahnschrift" pitchFamily="34" charset="0"/>
            </a:endParaRPr>
          </a:p>
          <a:p>
            <a:pPr algn="just"/>
            <a:endParaRPr lang="ru-RU" b="1" dirty="0" smtClean="0">
              <a:latin typeface="Bahnschrift" pitchFamily="34" charset="0"/>
            </a:endParaRPr>
          </a:p>
          <a:p>
            <a:pPr algn="just"/>
            <a:endParaRPr lang="ru-RU" b="1" dirty="0" smtClean="0">
              <a:latin typeface="Bahnschrift" pitchFamily="34" charset="0"/>
            </a:endParaRPr>
          </a:p>
          <a:p>
            <a:pPr algn="just"/>
            <a:endParaRPr lang="ru-RU" b="1" dirty="0" smtClean="0">
              <a:latin typeface="Bahnschrift" pitchFamily="34" charset="0"/>
            </a:endParaRPr>
          </a:p>
          <a:p>
            <a:pPr algn="just"/>
            <a:endParaRPr lang="ru-RU" b="1" dirty="0" smtClean="0">
              <a:latin typeface="Bahnschrif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3225" y="5495925"/>
            <a:ext cx="8848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Bahnschrift" pitchFamily="34" charset="0"/>
            </a:endParaRPr>
          </a:p>
          <a:p>
            <a:pPr algn="just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Z:\СОЦСЕТИ\НФ\ЛАПТЕВ\12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24" y="1147713"/>
            <a:ext cx="2088775" cy="291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Z:\СОЦСЕТИ\НФ\ЛАПТЕВ\12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3587689"/>
            <a:ext cx="2038350" cy="282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009897" y="1382316"/>
            <a:ext cx="864393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Лаптев, Ю. Н. Автотракторные гидротрансформаторы/ Ю. Н. Лаптев. -2 –е изд., перераб. и доп. Москва : Машиностроение, 1973. - 280 с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Текст непосредственный.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u-RU" sz="1400" dirty="0">
              <a:solidFill>
                <a:schemeClr val="bg2">
                  <a:lumMod val="25000"/>
                </a:schemeClr>
              </a:solidFill>
              <a:latin typeface="Bahnschrift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Описаны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устройство, принцип действия и свойства гидродинамических и гидромеханических трансформаторов.    Рассмотрены совместная работа двигателя и гидротрансформатора, особенности работы гидротрансформатора на автомобиле и тракторе, а также  методы расчета тяговых, динамических и топливно-экономических  характеристик самоходных машин с гидромеханической передачей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Местонахождение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: абонемент учебной литературы (ГУК, аудитория 016); студенческий читальный зал (ГУК, аудитория 100); читальный зал №2 (пр. Ленина, 50); абонемент научной литературы (Корп. В, ауд. 208); ВГТЗ (ул. Дегтярева,2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u-RU" sz="1400" dirty="0">
              <a:solidFill>
                <a:schemeClr val="accent2">
                  <a:lumMod val="50000"/>
                </a:schemeClr>
              </a:solidFill>
              <a:latin typeface="Bahnschrift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u-RU" sz="1400" b="1" dirty="0" smtClean="0">
              <a:solidFill>
                <a:schemeClr val="accent2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kumimoji="0" lang="ru-RU" sz="1400" b="1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7997" y="4317444"/>
            <a:ext cx="85677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Лаптев, Ю. Н. Автотракторные одноступенчатые гидродинамические  трансформаторы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 / Ю. Н. Лаптев. - Москва : Машгиз, 1963. - 219 с. – Текст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непосредственный. 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  <a:p>
            <a:pPr algn="just"/>
            <a:endParaRPr lang="ru-RU" sz="14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Описаны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устройство, принцип действия и свойства автотракторных гидродинамических трансформаторов. Рассмотрены совместная работа двигателя и гидротрансформатора, особенно работа гидротрансформатора на автомобиле и тракторе, а также  методы расчета тяговых и динамических характеристик самоходных машин с гидромеханической передачей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  <a:p>
            <a:pPr algn="just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Местонахождение: абонемент учебной литературы (ГУК, аудитория 016); абонемент научной литературы (Корп. В, ауд. 208);  ВГТЗ (ул. Дегтярева,2).</a:t>
            </a:r>
          </a:p>
          <a:p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2958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Z:\СОЦСЕТИ\НФ\ЛАПТЕВ\12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342" y="603641"/>
            <a:ext cx="1648268" cy="223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sotrudnik2\Pictures\сесилия паредес\лаптев\_kEjuDCxNX80rONUT9Sinpz8FQfdEyJI__smCt-4F8LGWeU2Nr1M-w25MBcp78zIQgQhlkBNB8-SpNqiOV0wDyRH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5997" y="2419348"/>
            <a:ext cx="1549936" cy="2200275"/>
          </a:xfrm>
          <a:prstGeom prst="rect">
            <a:avLst/>
          </a:prstGeom>
          <a:noFill/>
        </p:spPr>
      </p:pic>
      <p:pic>
        <p:nvPicPr>
          <p:cNvPr id="12" name="Picture 2" descr="Z:\СОЦСЕТИ\НФ\ЛАПТЕВ\12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338" y="3747856"/>
            <a:ext cx="1840265" cy="254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619376" y="854756"/>
            <a:ext cx="91440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Лаптев, Ю.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 Н.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Динамика гидромеханических передач / Ю. Н.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Лаптев. –М. : Машиностроение, 1983.- 104 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. . – Текст непосредственный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Рассмотрены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методы аналитического и экспериментального определения динамических характеристик гидромеханических передач с комплексными трехколесными гидротрансформаторами, которые благодаря простоте конструкции и высокому КПД наиболее широко применяются на транспортных и дорожно-строительных машинах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ea typeface="Calibri" pitchFamily="34" charset="0"/>
                <a:cs typeface="Times New Roman" pitchFamily="18" charset="0"/>
              </a:rPr>
              <a:t>Местонахождение: абонемент учебной литературы (ГУК, аудитория 016); научный читальный зал (ГУК, ауд. 200);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Bahnschrift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CYR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4394" y="3181350"/>
            <a:ext cx="92346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Учебное пособие по лабораторным курсам "Гидравлика и гидравлические машины" и 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"Гидравлический привод машин"  / под общ. ред. Ю. Н. Лаптева ; Волгоград. политехн. ин-т. - Изд. 2-е, испр. и доп. - Волгоград : [б. и.], 1971. - 143 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. – Текст непосредственный.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Местонахождение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: читальный зал №2 (пр. Ленина, 50)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751151" y="4126727"/>
            <a:ext cx="919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776496" y="4478467"/>
            <a:ext cx="89868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Гидросистемы высоких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давлений/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под ред. Ю. Н. Лаптева. - М. : Машиностроение, 1973. - 152 с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Bahnschrift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Рассмотрены гидросистемы высоких давлений  с гидромультипликаторами. Описано устройство и принцип действия гидромультипликаторов высокого давления непрерывного действия с автоматическим циклом работы, регулирования и управления.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Местонахождение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: абонемент учебной литературы (ГУК, аудитория 016); студенческий читальный зал (ГУК, аудитория 100); ВГТЗ (ул. Дегтярева,2).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1192" y="299546"/>
            <a:ext cx="8985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Bahnschrift" pitchFamily="34" charset="0"/>
              </a:rPr>
              <a:t>     </a:t>
            </a:r>
            <a:r>
              <a:rPr lang="ru-RU" sz="2400" b="1" i="1" dirty="0" smtClean="0">
                <a:solidFill>
                  <a:srgbClr val="9A0000"/>
                </a:solidFill>
                <a:latin typeface="Bahnschrift" pitchFamily="34" charset="0"/>
              </a:rPr>
              <a:t>Патенты на изобретения профессора</a:t>
            </a:r>
            <a:endParaRPr lang="ru-RU" sz="2400" b="1" i="1" dirty="0">
              <a:solidFill>
                <a:srgbClr val="9A0000"/>
              </a:solidFill>
              <a:latin typeface="Bahnschrif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5336" y="916913"/>
            <a:ext cx="11008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В своих научных работах  Ю. Н. Лаптев рассматривал не только процессы в гидродинамических передачах, но также проблемы разработки и совершенствования других видов гидропередач и гидроприводов.  Профессор  автор  более 17-ти изобретений.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" y="4060372"/>
            <a:ext cx="192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Приемное устройство              термоанемометра</a:t>
            </a:r>
            <a:endParaRPr lang="ru-RU" sz="1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6076" y="4535261"/>
            <a:ext cx="1876424" cy="214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752725" y="4171950"/>
            <a:ext cx="435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Гидросистема</a:t>
            </a:r>
          </a:p>
          <a:p>
            <a:endParaRPr lang="ru-RU" sz="1200" dirty="0"/>
          </a:p>
        </p:txBody>
      </p:sp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975" y="4489803"/>
            <a:ext cx="1885949" cy="2149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627" y="1881217"/>
            <a:ext cx="1861298" cy="2166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6550" y="1903639"/>
            <a:ext cx="1847850" cy="215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4524376"/>
            <a:ext cx="1809750" cy="21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314950" y="4086224"/>
            <a:ext cx="239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Пневмогидравлический аккумулятор</a:t>
            </a:r>
            <a:endParaRPr lang="ru-RU" sz="1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4734" y="1906587"/>
            <a:ext cx="1869966" cy="218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Users\sotrudnik2\Pictures\сесилия паредес\лаптев\865cf4c860fdfaafa39cb69d9efb73a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15225" y="4467225"/>
            <a:ext cx="185737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6" descr="C:\Users\sotrudnik2\Pictures\сесилия паредес\лаптев\250aed8408e77ccd2a0d05ef0de7f0b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5700" y="1930906"/>
            <a:ext cx="1805445" cy="220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7629525" y="4152900"/>
            <a:ext cx="180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Тормозной привод</a:t>
            </a:r>
            <a:endParaRPr lang="ru-RU" sz="1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81" name="Picture 9" descr="C:\Users\sotrudnik2\Pictures\сесилия паредес\лаптев\4d52a57aa729d2229f02bd74d2abb58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34521" y="4486275"/>
            <a:ext cx="1838325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" name="Picture 10" descr="C:\Users\sotrudnik2\Pictures\сесилия паредес\лаптев\31e4829e36d5ac86a5adf33ab2245fc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86896" y="1877998"/>
            <a:ext cx="1822323" cy="225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9867899" y="4076700"/>
            <a:ext cx="187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Центробежный  регулятор скорости</a:t>
            </a:r>
            <a:endParaRPr lang="ru-RU" sz="1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4986</TotalTime>
  <Words>1177</Words>
  <Application>Microsoft Office PowerPoint</Application>
  <PresentationFormat>Произвольный</PresentationFormat>
  <Paragraphs>116</Paragraphs>
  <Slides>11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352</cp:revision>
  <dcterms:created xsi:type="dcterms:W3CDTF">2023-11-23T10:41:41Z</dcterms:created>
  <dcterms:modified xsi:type="dcterms:W3CDTF">2025-11-20T05:58:34Z</dcterms:modified>
</cp:coreProperties>
</file>