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3" r:id="rId3"/>
    <p:sldId id="264" r:id="rId4"/>
    <p:sldId id="265" r:id="rId5"/>
    <p:sldId id="266" r:id="rId6"/>
    <p:sldId id="267" r:id="rId7"/>
    <p:sldId id="268" r:id="rId8"/>
    <p:sldId id="275" r:id="rId9"/>
    <p:sldId id="274" r:id="rId10"/>
    <p:sldId id="270" r:id="rId11"/>
    <p:sldId id="272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000"/>
    <a:srgbClr val="170A8E"/>
    <a:srgbClr val="041F94"/>
    <a:srgbClr val="49030A"/>
    <a:srgbClr val="021256"/>
    <a:srgbClr val="6600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782" y="-1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4FBC5-9ADB-48EB-860C-2094F02DB619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68CA7-9340-4A2F-AAE5-75DED831D9C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379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68CA7-9340-4A2F-AAE5-75DED831D9C8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548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68CA7-9340-4A2F-AAE5-75DED831D9C8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485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68CA7-9340-4A2F-AAE5-75DED831D9C8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936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68CA7-9340-4A2F-AAE5-75DED831D9C8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803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865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87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8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544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4948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77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87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19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854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824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06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6FF2-1ED5-4702-9FBE-67B5A9680CA2}" type="datetimeFigureOut">
              <a:rPr lang="ru-RU" smtClean="0"/>
              <a:pPr/>
              <a:t>13.08.2026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48CDB-D543-4775-AD53-8E21066415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59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3.jpeg"/><Relationship Id="rId3" Type="http://schemas.openxmlformats.org/officeDocument/2006/relationships/image" Target="../media/image37.png"/><Relationship Id="rId7" Type="http://schemas.openxmlformats.org/officeDocument/2006/relationships/image" Target="../media/image34.wmf"/><Relationship Id="rId12" Type="http://schemas.openxmlformats.org/officeDocument/2006/relationships/image" Target="../media/image35.wmf"/><Relationship Id="rId17" Type="http://schemas.openxmlformats.org/officeDocument/2006/relationships/image" Target="../media/image3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39.jpeg"/><Relationship Id="rId15" Type="http://schemas.openxmlformats.org/officeDocument/2006/relationships/image" Target="../media/image45.jpeg"/><Relationship Id="rId10" Type="http://schemas.openxmlformats.org/officeDocument/2006/relationships/image" Target="../media/image42.jpeg"/><Relationship Id="rId4" Type="http://schemas.openxmlformats.org/officeDocument/2006/relationships/image" Target="../media/image38.jpeg"/><Relationship Id="rId9" Type="http://schemas.openxmlformats.org/officeDocument/2006/relationships/image" Target="../media/image41.jpeg"/><Relationship Id="rId1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13" Type="http://schemas.openxmlformats.org/officeDocument/2006/relationships/image" Target="../media/image55.jpeg"/><Relationship Id="rId3" Type="http://schemas.openxmlformats.org/officeDocument/2006/relationships/image" Target="../media/image49.jpeg"/><Relationship Id="rId7" Type="http://schemas.openxmlformats.org/officeDocument/2006/relationships/image" Target="../media/image46.wmf"/><Relationship Id="rId12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8.wmf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47.wmf"/><Relationship Id="rId5" Type="http://schemas.openxmlformats.org/officeDocument/2006/relationships/image" Target="../media/image51.png"/><Relationship Id="rId15" Type="http://schemas.openxmlformats.org/officeDocument/2006/relationships/oleObject" Target="../embeddings/oleObject9.bin"/><Relationship Id="rId10" Type="http://schemas.openxmlformats.org/officeDocument/2006/relationships/oleObject" Target="../embeddings/oleObject8.bin"/><Relationship Id="rId4" Type="http://schemas.openxmlformats.org/officeDocument/2006/relationships/image" Target="../media/image50.jpeg"/><Relationship Id="rId9" Type="http://schemas.openxmlformats.org/officeDocument/2006/relationships/image" Target="../media/image53.jpeg"/><Relationship Id="rId14" Type="http://schemas.openxmlformats.org/officeDocument/2006/relationships/image" Target="../media/image5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31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2.jpeg"/><Relationship Id="rId11" Type="http://schemas.openxmlformats.org/officeDocument/2006/relationships/image" Target="../media/image30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03320" y="500579"/>
            <a:ext cx="785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ea typeface="Calibri" panose="020F0502020204030204" pitchFamily="34" charset="0"/>
              </a:rPr>
              <a:t>  </a:t>
            </a:r>
            <a:r>
              <a:rPr lang="ru-RU" sz="4800" b="1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  <a:ea typeface="Calibri" panose="020F0502020204030204" pitchFamily="34" charset="0"/>
              </a:rPr>
              <a:t>ПРОФЕССОРА ПОЛИТЕХА</a:t>
            </a:r>
            <a:endParaRPr lang="ru-RU" sz="4800" b="1" i="1" dirty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867150" y="1775937"/>
            <a:ext cx="7915275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Пётр Осипович </a:t>
            </a:r>
            <a:r>
              <a:rPr lang="ru-RU" sz="4800" i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Пашков </a:t>
            </a:r>
            <a:r>
              <a:rPr lang="ru-RU" sz="36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(05.09.1906 - 08.11.1989)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д.т.н., </a:t>
            </a:r>
            <a:r>
              <a:rPr lang="ru-RU" sz="24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профессор по </a:t>
            </a:r>
            <a:r>
              <a:rPr lang="ru-RU" sz="24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специальности </a:t>
            </a:r>
            <a:endParaRPr lang="ru-RU" sz="2400" i="1" dirty="0" smtClean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«</a:t>
            </a:r>
            <a:r>
              <a:rPr lang="ru-RU" sz="24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Специальное машиностроение», </a:t>
            </a:r>
            <a:endParaRPr lang="ru-RU" sz="2400" i="1" dirty="0" smtClean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зав</a:t>
            </a:r>
            <a:r>
              <a:rPr lang="ru-RU" sz="24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. </a:t>
            </a:r>
            <a:r>
              <a:rPr lang="ru-RU" sz="2400" i="1" dirty="0" smtClean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кафедрой металловедения. Заслуженный </a:t>
            </a:r>
            <a:r>
              <a:rPr lang="ru-RU" sz="2400" i="1" dirty="0">
                <a:solidFill>
                  <a:srgbClr val="170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деятель науки и техники РСФСР</a:t>
            </a:r>
            <a:endParaRPr lang="ru-RU" sz="2400" i="1" dirty="0" smtClean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i="1" dirty="0" smtClean="0">
              <a:solidFill>
                <a:srgbClr val="170A8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(к 120 – летию со дня рождения) </a:t>
            </a:r>
            <a:r>
              <a:rPr lang="ru-RU" sz="3600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     </a:t>
            </a:r>
            <a:endParaRPr kumimoji="0" lang="ru-RU" sz="3600" i="1" u="none" strike="noStrike" cap="none" normalizeH="0" baseline="0" dirty="0" smtClean="0">
              <a:ln>
                <a:noFill/>
              </a:ln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 </a:t>
            </a:r>
            <a:endParaRPr kumimoji="0" lang="ru-RU" sz="18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pic>
        <p:nvPicPr>
          <p:cNvPr id="30722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8" y="469798"/>
            <a:ext cx="2927318" cy="73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otrudnik\Desktop\Пашков Пётр Осипович\фото Пашков П.О.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13" y="1821629"/>
            <a:ext cx="3017407" cy="40636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39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982" y="431090"/>
            <a:ext cx="1049946" cy="90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61510" y="299546"/>
            <a:ext cx="76065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3200" b="1" i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" pitchFamily="34" charset="0"/>
              </a:rPr>
              <a:t>ПУБЛИКАЦИИ УЧЕНОГО В ЖУРНАЛАХ</a:t>
            </a:r>
          </a:p>
        </p:txBody>
      </p:sp>
      <p:pic>
        <p:nvPicPr>
          <p:cNvPr id="2051" name="Picture 3" descr="C:\Users\sotrudnik\Desktop\Пашков Пётр Осипович\Журналы\Металловедение и ТОМ №5,1971\Screenshot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895" y="1947714"/>
            <a:ext cx="1425155" cy="1967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otrudnik\Desktop\Пашков Пётр Осипович\Журналы\Металловедение и ТОМ №5,1971\Screenshot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479" y="1531614"/>
            <a:ext cx="1574270" cy="219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otrudnik\Desktop\Пашков Пётр Осипович\Журналы\Металловедение и ТОМ №5,1971\img6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48" y="1128475"/>
            <a:ext cx="1730062" cy="239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4204038"/>
              </p:ext>
            </p:extLst>
          </p:nvPr>
        </p:nvGraphicFramePr>
        <p:xfrm>
          <a:off x="1147110" y="2105569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PDF" showAsIcon="1" r:id="rId6" imgW="914400" imgH="792360" progId="FoxitReader.Document">
                  <p:embed/>
                </p:oleObj>
              </mc:Choice>
              <mc:Fallback>
                <p:oleObj name="PDF" showAsIcon="1" r:id="rId6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47110" y="2105569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4" name="Picture 6" descr="C:\Users\sotrudnik\Desktop\Пашков Пётр Осипович\Журналы\Проблемы прочности №1, 1980\Screenshot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985" y="1947714"/>
            <a:ext cx="1464536" cy="198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sotrudnik\Desktop\Пашков Пётр Осипович\Журналы\Проблемы прочности №1, 1980\Screenshot_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522" y="1549654"/>
            <a:ext cx="1641898" cy="219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sotrudnik\Desktop\Пашков Пётр Осипович\Журналы\Проблемы прочности №1, 1980\img60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561" y="1117938"/>
            <a:ext cx="1694616" cy="239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73331"/>
              </p:ext>
            </p:extLst>
          </p:nvPr>
        </p:nvGraphicFramePr>
        <p:xfrm>
          <a:off x="4474669" y="2209721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PDF" showAsIcon="1" r:id="rId11" imgW="914400" imgH="792360" progId="FoxitReader.Document">
                  <p:embed/>
                </p:oleObj>
              </mc:Choice>
              <mc:Fallback>
                <p:oleObj name="PDF" showAsIcon="1" r:id="rId11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474669" y="2209721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7" name="Picture 9" descr="C:\Users\sotrudnik\Desktop\Пашков Пётр Осипович\Журналы\Проблемы прочности №3, 1980\Screenshot_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721" y="3224212"/>
            <a:ext cx="1650968" cy="189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sotrudnik\Desktop\Пашков Пётр Осипович\Журналы\Проблемы прочности №3, 1980\Screenshot_3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23" y="2823198"/>
            <a:ext cx="1493753" cy="212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sotrudnik\Desktop\Пашков Пётр Осипович\Журналы\Проблемы прочности №3, 1980\img602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455" y="2420764"/>
            <a:ext cx="1661676" cy="233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749888"/>
              </p:ext>
            </p:extLst>
          </p:nvPr>
        </p:nvGraphicFramePr>
        <p:xfrm>
          <a:off x="7800067" y="3192721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PDF" showAsIcon="1" r:id="rId16" imgW="914400" imgH="792360" progId="FoxitReader.Document">
                  <p:embed/>
                </p:oleObj>
              </mc:Choice>
              <mc:Fallback>
                <p:oleObj name="PDF" showAsIcon="1" r:id="rId16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800067" y="3192721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31448" y="4756843"/>
            <a:ext cx="4384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Пашков, П.О. Повышение конструктивной прочности высокопрочных сталей плакированием / П.О. Пашков, А.А. Явор, А.А. Михеева // Металловедение и </a:t>
            </a:r>
            <a:r>
              <a:rPr lang="ru-RU" dirty="0" smtClean="0">
                <a:latin typeface="Bahnschrift" pitchFamily="34" charset="0"/>
              </a:rPr>
              <a:t>термическая </a:t>
            </a:r>
            <a:r>
              <a:rPr lang="ru-RU" dirty="0">
                <a:latin typeface="Bahnschrift" pitchFamily="34" charset="0"/>
              </a:rPr>
              <a:t>обработка металлов. - 1971. - N5. - 37.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43674" y="1128475"/>
            <a:ext cx="52292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Пашков, П.О. Особенности деформации и разрушения стали в конструкциях различной жесткости / П.О. Пашков, А.М. Кириенко // Проблемы прочности. - 1980. - N1. - 52-55.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262681" y="5106322"/>
            <a:ext cx="65102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Пашков, П.О. Исследование механических свойств слоистых композиционных материалов, имеющих совместимую термическую обработку / П.О. Пашков, Б.Г. </a:t>
            </a:r>
            <a:r>
              <a:rPr lang="ru-RU" dirty="0">
                <a:latin typeface="Bahnschrift" pitchFamily="34" charset="0"/>
              </a:rPr>
              <a:t>Пектемиров</a:t>
            </a:r>
            <a:r>
              <a:rPr lang="ru-RU" dirty="0">
                <a:latin typeface="Bahnschrift" pitchFamily="34" charset="0"/>
              </a:rPr>
              <a:t>, А.П. Ярошенко // Проблемы прочности. - 1980. - N3. - 62-64.</a:t>
            </a:r>
          </a:p>
        </p:txBody>
      </p:sp>
    </p:spTree>
    <p:extLst>
      <p:ext uri="{BB962C8B-B14F-4D97-AF65-F5344CB8AC3E}">
        <p14:creationId xmlns:p14="http://schemas.microsoft.com/office/powerpoint/2010/main" val="356504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61510" y="468823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endParaRPr lang="ru-RU" sz="3200" b="1" i="1" dirty="0"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" pitchFamily="34" charset="0"/>
            </a:endParaRPr>
          </a:p>
        </p:txBody>
      </p:sp>
      <p:pic>
        <p:nvPicPr>
          <p:cNvPr id="3075" name="Picture 3" descr="C:\Users\sotrudnik\Desktop\Пашков Пётр Осипович\Журналы\Физика и Химия ОМ №4,1967\Screenshot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007" y="726802"/>
            <a:ext cx="1485718" cy="254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otrudnik\Desktop\Пашков Пётр Осипович\Журналы\Физика и Химия ОМ №4,1967\img5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1" y="468823"/>
            <a:ext cx="1441744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865" y="1577923"/>
            <a:ext cx="1523909" cy="228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092150"/>
              </p:ext>
            </p:extLst>
          </p:nvPr>
        </p:nvGraphicFramePr>
        <p:xfrm>
          <a:off x="405383" y="2683233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PDF" showAsIcon="1" r:id="rId6" imgW="914400" imgH="792360" progId="FoxitReader.Document">
                  <p:embed/>
                </p:oleObj>
              </mc:Choice>
              <mc:Fallback>
                <p:oleObj name="PDF" showAsIcon="1" r:id="rId6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5383" y="2683233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6" descr="C:\Users\sotrudnik\Desktop\Пашков Пётр Осипович\Журналы\Физика и Химия ОМ №1,1982\Screenshot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482" y="4448949"/>
            <a:ext cx="1566291" cy="225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sotrudnik\Desktop\Пашков Пётр Осипович\Журналы\Физика и Химия ОМ №1,1982\Screenshot_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783" y="4107578"/>
            <a:ext cx="1295400" cy="225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sotrudnik\Desktop\Пашков Пётр Осипович\Журналы\Физика и Химия ОМ №1,1982\img60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1" y="3515539"/>
            <a:ext cx="1476588" cy="24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852844"/>
              </p:ext>
            </p:extLst>
          </p:nvPr>
        </p:nvGraphicFramePr>
        <p:xfrm>
          <a:off x="405383" y="5952351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PDF" showAsIcon="1" r:id="rId10" imgW="914400" imgH="792360" progId="FoxitReader.Document">
                  <p:embed/>
                </p:oleObj>
              </mc:Choice>
              <mc:Fallback>
                <p:oleObj name="PDF" showAsIcon="1" r:id="rId10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5383" y="5952351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1" name="Picture 9" descr="C:\Users\sotrudnik\Desktop\Пашков Пётр Осипович\Журналы\Вестник машиностроения №7,1969\Screenshot_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588" y="2260760"/>
            <a:ext cx="1665943" cy="225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sotrudnik\Desktop\Пашков Пётр Осипович\Журналы\Вестник машиностроения №7,1969\Screenshot_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257" y="1216621"/>
            <a:ext cx="1467439" cy="208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sotrudnik\Desktop\Пашков Пётр Осипович\Журналы\Вестник машиностроения №7,1969\img607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620" y="412797"/>
            <a:ext cx="1614258" cy="210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041438"/>
              </p:ext>
            </p:extLst>
          </p:nvPr>
        </p:nvGraphicFramePr>
        <p:xfrm>
          <a:off x="9024857" y="2516592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PDF" showAsIcon="1" r:id="rId15" imgW="914400" imgH="792360" progId="FoxitReader.Document">
                  <p:embed/>
                </p:oleObj>
              </mc:Choice>
              <mc:Fallback>
                <p:oleObj name="PDF" showAsIcon="1" r:id="rId15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9024857" y="2516592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752850" y="5381534"/>
            <a:ext cx="78676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Bahnschrift" pitchFamily="34" charset="0"/>
              </a:rPr>
              <a:t>Лозинский</a:t>
            </a:r>
            <a:r>
              <a:rPr lang="ru-RU" dirty="0">
                <a:latin typeface="Bahnschrift" pitchFamily="34" charset="0"/>
              </a:rPr>
              <a:t>, М. Г. Применение энергии взрыва для изготовления и упрочнения конструкционных металлических материалов / М. Г. Лозинский. П. О. Пашков // Вестник машиностроения. — 1969. — № 7. — С. 63—67.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52850" y="386204"/>
            <a:ext cx="50006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, 3. М. О механизме пластической деформации при высокоскоростном ударном  </a:t>
            </a:r>
            <a:r>
              <a:rPr lang="ru-RU" dirty="0">
                <a:latin typeface="Bahnschrift" pitchFamily="34" charset="0"/>
              </a:rPr>
              <a:t>нагружении</a:t>
            </a:r>
            <a:r>
              <a:rPr lang="ru-RU" dirty="0">
                <a:latin typeface="Bahnschrift" pitchFamily="34" charset="0"/>
              </a:rPr>
              <a:t> / 3. М. </a:t>
            </a:r>
            <a:r>
              <a:rPr lang="ru-RU" dirty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, В. М. Волчков, П. О. Пашков // Физика и химия обработки материалов. — 1967. — № 4. - С. </a:t>
            </a:r>
            <a:r>
              <a:rPr lang="ru-RU" dirty="0" smtClean="0">
                <a:latin typeface="Bahnschrift" pitchFamily="34" charset="0"/>
              </a:rPr>
              <a:t>101-107.</a:t>
            </a:r>
            <a:endParaRPr lang="ru-RU" dirty="0">
              <a:latin typeface="Bahnschrift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52850" y="3466147"/>
            <a:ext cx="61463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, 3. М. Управление фазовыми </a:t>
            </a:r>
            <a:r>
              <a:rPr lang="ru-RU" dirty="0" smtClean="0">
                <a:latin typeface="Bahnschrift" pitchFamily="34" charset="0"/>
              </a:rPr>
              <a:t>превращениями </a:t>
            </a:r>
            <a:r>
              <a:rPr lang="ru-RU" dirty="0">
                <a:latin typeface="Bahnschrift" pitchFamily="34" charset="0"/>
              </a:rPr>
              <a:t>в металлах при ударно-волновой обработке / 3. М. </a:t>
            </a:r>
            <a:r>
              <a:rPr lang="ru-RU" dirty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, П. О. Пашков // Физика и химия обработки материалов. — 1982. — № 1. — С. 24—29.</a:t>
            </a:r>
          </a:p>
        </p:txBody>
      </p:sp>
    </p:spTree>
    <p:extLst>
      <p:ext uri="{BB962C8B-B14F-4D97-AF65-F5344CB8AC3E}">
        <p14:creationId xmlns:p14="http://schemas.microsoft.com/office/powerpoint/2010/main" val="398030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1027" name="Picture 3" descr="C:\Users\sotrudnik\Desktop\Пашков Пётр Осипович\Журналы\Физика Металлов и М №8,1972\Screenshot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661" y="4403906"/>
            <a:ext cx="1221061" cy="209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sotrudnik\Desktop\Пашков Пётр Осипович\Журналы\Физика Металлов и М №8,1972\Screenshot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896" y="1813463"/>
            <a:ext cx="1185691" cy="169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30" y="1095375"/>
            <a:ext cx="1176333" cy="1954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39" y="485460"/>
            <a:ext cx="1463728" cy="214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650" y="2030564"/>
            <a:ext cx="731837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 descr="C:\Users\sotrudnik\Desktop\Пашков Пётр Осипович\Журналы\Физика Металлов и М №6,1966\Screenshot_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565" y="3771240"/>
            <a:ext cx="1282358" cy="206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1" y="3686158"/>
            <a:ext cx="1530106" cy="223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 descr="C:\Users\sotrudnik\Desktop\Пашков Пётр Осипович\Журналы\Физика Металлов и М №4,1965\фото Пашков П.О.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924" y="1536379"/>
            <a:ext cx="1302772" cy="218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459" y="807206"/>
            <a:ext cx="1390650" cy="224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97" y="469579"/>
            <a:ext cx="1488278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152" y="5353956"/>
            <a:ext cx="731837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797" y="1585118"/>
            <a:ext cx="731837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43250" y="5504601"/>
            <a:ext cx="82634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Бражнев</a:t>
            </a:r>
            <a:r>
              <a:rPr lang="ru-RU" dirty="0">
                <a:latin typeface="Bahnschrift" pitchFamily="34" charset="0"/>
              </a:rPr>
              <a:t>, В.В. Особенности динамического упрочнения металлов в области высоких давлений / В.В. </a:t>
            </a:r>
            <a:r>
              <a:rPr lang="ru-RU" dirty="0">
                <a:latin typeface="Bahnschrift" pitchFamily="34" charset="0"/>
              </a:rPr>
              <a:t>Бражнев</a:t>
            </a:r>
            <a:r>
              <a:rPr lang="ru-RU" dirty="0">
                <a:latin typeface="Bahnschrift" pitchFamily="34" charset="0"/>
              </a:rPr>
              <a:t>, З.М. </a:t>
            </a:r>
            <a:r>
              <a:rPr lang="ru-RU" dirty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, П.О. Пашков // Физика металлов и металловедение. - 1972. </a:t>
            </a:r>
            <a:r>
              <a:rPr lang="ru-RU" dirty="0" smtClean="0">
                <a:latin typeface="Bahnschrift" pitchFamily="34" charset="0"/>
              </a:rPr>
              <a:t>– Т. 34, </a:t>
            </a:r>
            <a:r>
              <a:rPr lang="ru-RU" dirty="0">
                <a:latin typeface="Bahnschrift" pitchFamily="34" charset="0"/>
              </a:rPr>
              <a:t>№</a:t>
            </a:r>
            <a:r>
              <a:rPr lang="ru-RU" dirty="0" smtClean="0">
                <a:latin typeface="Bahnschrift" pitchFamily="34" charset="0"/>
              </a:rPr>
              <a:t>.2</a:t>
            </a:r>
            <a:r>
              <a:rPr lang="ru-RU" dirty="0">
                <a:latin typeface="Bahnschrift" pitchFamily="34" charset="0"/>
              </a:rPr>
              <a:t>. - 378-384.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34464" y="440277"/>
            <a:ext cx="58284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, З.М. Особенности прочности конденсированных плёнок магния / З.М. </a:t>
            </a:r>
            <a:r>
              <a:rPr lang="ru-RU" dirty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, П.О. Пашков // Физика металлов и металловедение. - 1966. - Т. 21, № 6. - 939-941.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2939" y="3848784"/>
            <a:ext cx="82542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Атрощенко, Э.С. Упрочнение металлов при взрывном </a:t>
            </a:r>
            <a:r>
              <a:rPr lang="ru-RU" dirty="0">
                <a:latin typeface="Bahnschrift" pitchFamily="34" charset="0"/>
              </a:rPr>
              <a:t>нагружении</a:t>
            </a:r>
            <a:r>
              <a:rPr lang="ru-RU" dirty="0">
                <a:latin typeface="Bahnschrift" pitchFamily="34" charset="0"/>
              </a:rPr>
              <a:t> / Э.С. Атрощенко, П.О. Пашков, И.М. </a:t>
            </a:r>
            <a:r>
              <a:rPr lang="ru-RU" dirty="0">
                <a:latin typeface="Bahnschrift" pitchFamily="34" charset="0"/>
              </a:rPr>
              <a:t>Рядинская</a:t>
            </a:r>
            <a:r>
              <a:rPr lang="ru-RU" dirty="0">
                <a:latin typeface="Bahnschrift" pitchFamily="34" charset="0"/>
              </a:rPr>
              <a:t> // Физика металлов и металловедение. - 1965. </a:t>
            </a:r>
            <a:r>
              <a:rPr lang="ru-RU" dirty="0" smtClean="0">
                <a:latin typeface="Bahnschrift" pitchFamily="34" charset="0"/>
              </a:rPr>
              <a:t>– Т. 19, </a:t>
            </a:r>
            <a:r>
              <a:rPr lang="ru-RU" dirty="0">
                <a:latin typeface="Bahnschrift" pitchFamily="34" charset="0"/>
              </a:rPr>
              <a:t>N4. - 619-623.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46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31746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9" y="327516"/>
            <a:ext cx="2154236" cy="54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2475" y="1104900"/>
            <a:ext cx="1084897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i="1" dirty="0">
                <a:solidFill>
                  <a:srgbClr val="960000"/>
                </a:solidFill>
                <a:latin typeface="Bahnschrift" pitchFamily="34" charset="0"/>
              </a:rPr>
              <a:t>Пётр Осипович Пашков </a:t>
            </a:r>
            <a:r>
              <a:rPr lang="ru-RU" sz="2000" b="1" i="1" dirty="0" smtClean="0">
                <a:solidFill>
                  <a:srgbClr val="960000"/>
                </a:solidFill>
                <a:latin typeface="Bahnschrift" pitchFamily="34" charset="0"/>
              </a:rPr>
              <a:t>  </a:t>
            </a:r>
            <a:r>
              <a:rPr lang="ru-RU" dirty="0" smtClean="0">
                <a:latin typeface="Bahnschrift" pitchFamily="34" charset="0"/>
              </a:rPr>
              <a:t>родился </a:t>
            </a:r>
            <a:r>
              <a:rPr lang="ru-RU" dirty="0">
                <a:latin typeface="Bahnschrift" pitchFamily="34" charset="0"/>
              </a:rPr>
              <a:t>в 1906 году в деревне </a:t>
            </a:r>
            <a:r>
              <a:rPr lang="ru-RU" dirty="0">
                <a:latin typeface="Bahnschrift" pitchFamily="34" charset="0"/>
              </a:rPr>
              <a:t>Погезерье</a:t>
            </a:r>
            <a:r>
              <a:rPr lang="ru-RU" dirty="0">
                <a:latin typeface="Bahnschrift" pitchFamily="34" charset="0"/>
              </a:rPr>
              <a:t> Архангельской области.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Во </a:t>
            </a:r>
            <a:r>
              <a:rPr lang="ru-RU" dirty="0">
                <a:latin typeface="Bahnschrift" pitchFamily="34" charset="0"/>
              </a:rPr>
              <a:t>время Гражданской войны  был сыном полка в одной из частей Красной Армии. После войны поступил в техникум путей сообщения, окончив который в 1925 году, трудился на железных дорогах слесарем, помощником машиниста, машинистом локомотива.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endParaRPr lang="ru-RU" dirty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В 1930 году в составе «</a:t>
            </a:r>
            <a:r>
              <a:rPr lang="ru-RU" dirty="0">
                <a:latin typeface="Bahnschrift" pitchFamily="34" charset="0"/>
              </a:rPr>
              <a:t>профтысячи</a:t>
            </a:r>
            <a:r>
              <a:rPr lang="ru-RU" dirty="0">
                <a:latin typeface="Bahnschrift" pitchFamily="34" charset="0"/>
              </a:rPr>
              <a:t>» был направлен для учёбы в Ленинградский центральный индустриальный институт, который окончил через пять лет с присвоением квалификации инженера-механика. Ещё в довоенные годы занимался научными проблемами совершенствования технологий военного производства и качества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военной </a:t>
            </a:r>
            <a:r>
              <a:rPr lang="ru-RU" dirty="0">
                <a:latin typeface="Bahnschrift" pitchFamily="34" charset="0"/>
              </a:rPr>
              <a:t>техники на Ижорском заводе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и </a:t>
            </a:r>
            <a:r>
              <a:rPr lang="ru-RU" dirty="0">
                <a:latin typeface="Bahnschrift" pitchFamily="34" charset="0"/>
              </a:rPr>
              <a:t>в ЦНИИ «Прометей» (Ленинград). </a:t>
            </a:r>
            <a:endParaRPr lang="ru-RU" dirty="0" smtClean="0">
              <a:latin typeface="Bahnschrif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6" y="4669514"/>
            <a:ext cx="5210776" cy="184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05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336251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31746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47" y="327515"/>
            <a:ext cx="2144712" cy="53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9148" y="991166"/>
            <a:ext cx="1096559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Во время Великой Отечественной войны П.О. Пашков, во главе бригады специалистов, организовал производство танковой брони на Нижне-</a:t>
            </a:r>
            <a:r>
              <a:rPr lang="ru-RU" dirty="0">
                <a:latin typeface="Bahnschrift" pitchFamily="34" charset="0"/>
              </a:rPr>
              <a:t>Тагильском</a:t>
            </a:r>
            <a:r>
              <a:rPr lang="ru-RU" dirty="0">
                <a:latin typeface="Bahnschrift" pitchFamily="34" charset="0"/>
              </a:rPr>
              <a:t> металлургическом комбинате, активно участвовал в создании новых типов тяжелых и средних танков</a:t>
            </a:r>
            <a:r>
              <a:rPr lang="ru-RU" dirty="0" smtClean="0">
                <a:latin typeface="Bahnschrift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1200" dirty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В </a:t>
            </a:r>
            <a:r>
              <a:rPr lang="ru-RU" dirty="0">
                <a:latin typeface="Bahnschrift" pitchFamily="34" charset="0"/>
              </a:rPr>
              <a:t>послевоенные годы трудился в крупнейшем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материаловедческом </a:t>
            </a:r>
            <a:r>
              <a:rPr lang="ru-RU" dirty="0">
                <a:latin typeface="Bahnschrift" pitchFamily="34" charset="0"/>
              </a:rPr>
              <a:t>центре «Прометей», где возглавлял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научный </a:t>
            </a:r>
            <a:r>
              <a:rPr lang="ru-RU" dirty="0">
                <a:latin typeface="Bahnschrift" pitchFamily="34" charset="0"/>
              </a:rPr>
              <a:t>отдел, решавший проблемы повышения </a:t>
            </a:r>
            <a:r>
              <a:rPr lang="ru-RU" dirty="0" smtClean="0">
                <a:latin typeface="Bahnschrift" pitchFamily="34" charset="0"/>
              </a:rPr>
              <a:t>стойкости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 </a:t>
            </a:r>
            <a:r>
              <a:rPr lang="ru-RU" dirty="0">
                <a:latin typeface="Bahnschrift" pitchFamily="34" charset="0"/>
              </a:rPr>
              <a:t>корабельной и танковой брони, создания конструкционных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материалов </a:t>
            </a:r>
            <a:r>
              <a:rPr lang="ru-RU" dirty="0">
                <a:latin typeface="Bahnschrift" pitchFamily="34" charset="0"/>
              </a:rPr>
              <a:t>для атомной энергетики.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В 1945 году он защитил кандидатскую диссертацию, а в 1949 году — докторскую на тему «Исследование пластического состояния металлов».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800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В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1952 году Пётру Осиповичу Пашкову было присвоено учёное звание профессора по специальности «Специальное машиностроение».</a:t>
            </a:r>
          </a:p>
          <a:p>
            <a:pPr algn="just">
              <a:lnSpc>
                <a:spcPct val="150000"/>
              </a:lnSpc>
            </a:pPr>
            <a:endParaRPr lang="ru-RU" sz="1200" dirty="0" smtClean="0">
              <a:latin typeface="Bahnschrift" pitchFamily="34" charset="0"/>
            </a:endParaRPr>
          </a:p>
        </p:txBody>
      </p:sp>
      <p:pic>
        <p:nvPicPr>
          <p:cNvPr id="11268" name="Picture 4" descr="C:\Users\sotrudnik\Desktop\Пашков Пётр Осипович\421a7dc73856a0107d3e5a352af8b79etass_1226384-scal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1925210"/>
            <a:ext cx="3831364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5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31746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30" y="403714"/>
            <a:ext cx="2239962" cy="56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sotrudnik\Desktop\Пашков Пётр Осипович\с ученикам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350" y="4489670"/>
            <a:ext cx="2913314" cy="219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otrudnik\Desktop\Пашков Пётр Осипович\zdanie-glavnogo-korpusa_-1963-g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30" y="4980971"/>
            <a:ext cx="2979740" cy="1702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2377" y="1010653"/>
            <a:ext cx="113172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Уже в Волгограде Петр Осипович смог реализовать идеи по применению энергии взрыва в народном хозяйстве (сварка взрывом, упрочнение, прессование, штамповка и др.).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В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1961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году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профессор был избран по конкурсу заведующим кафедрой «Металловедение и термическая обработка металлов» Сталинградского механического института, где и проработал до конца своих дней. 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С его приходом было положено начало организации научной школы по новому направлению «Применение взрыва в народном хозяйстве». Организуются новые циклы лекций, создаются новые лаборатории, расширяется научная деятельность по проблеме использования энергии взрыва для получения материалов с новыми свойствами.</a:t>
            </a:r>
          </a:p>
        </p:txBody>
      </p:sp>
    </p:spTree>
    <p:extLst>
      <p:ext uri="{BB962C8B-B14F-4D97-AF65-F5344CB8AC3E}">
        <p14:creationId xmlns:p14="http://schemas.microsoft.com/office/powerpoint/2010/main" val="416485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31746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327516"/>
            <a:ext cx="2363787" cy="59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9122" y="1055226"/>
            <a:ext cx="1106805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Основное внимание уделялось фундаментальным исследованиям явлений в твердых телах при обработке их ударными волнами высокого давления до 1,2 </a:t>
            </a:r>
            <a:r>
              <a:rPr lang="ru-RU" dirty="0">
                <a:latin typeface="Bahnschrift" pitchFamily="34" charset="0"/>
              </a:rPr>
              <a:t>Мбар</a:t>
            </a:r>
            <a:r>
              <a:rPr lang="ru-RU" dirty="0">
                <a:latin typeface="Bahnschrift" pitchFamily="34" charset="0"/>
              </a:rPr>
              <a:t>, разработке технологии высокоскоростного воздействия с целью изыскания новых методов обработки и оценке перспектив их промышленного использования</a:t>
            </a:r>
            <a:r>
              <a:rPr lang="ru-RU" dirty="0" smtClean="0">
                <a:latin typeface="Bahnschrift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1200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Значителен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вклад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П.О. Пашкова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в теорию оптимального проектирования слоистых металлических композитов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из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высокопрочных металлов и сплавов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1200" b="1" dirty="0">
              <a:solidFill>
                <a:srgbClr val="960000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Именно под руководством </a:t>
            </a:r>
            <a:r>
              <a:rPr lang="ru-RU" dirty="0" smtClean="0">
                <a:latin typeface="Bahnschrift" pitchFamily="34" charset="0"/>
              </a:rPr>
              <a:t>профессора </a:t>
            </a:r>
            <a:r>
              <a:rPr lang="ru-RU" dirty="0">
                <a:latin typeface="Bahnschrift" pitchFamily="34" charset="0"/>
              </a:rPr>
              <a:t>впервые разработаны научные основы технологических процессов ударно-волновой обработки порошковых материалов</a:t>
            </a:r>
            <a:r>
              <a:rPr lang="ru-RU" dirty="0" smtClean="0">
                <a:latin typeface="Bahnschrift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Созданы </a:t>
            </a:r>
            <a:r>
              <a:rPr lang="ru-RU" dirty="0">
                <a:latin typeface="Bahnschrift" pitchFamily="34" charset="0"/>
              </a:rPr>
              <a:t>слоистые композиционные материалы и изделия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многоцелевого </a:t>
            </a:r>
            <a:r>
              <a:rPr lang="ru-RU" dirty="0">
                <a:latin typeface="Bahnschrift" pitchFamily="34" charset="0"/>
              </a:rPr>
              <a:t>назначения и т.д.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endParaRPr lang="ru-RU" dirty="0">
              <a:latin typeface="Bahnschrift" pitchFamily="34" charset="0"/>
            </a:endParaRPr>
          </a:p>
        </p:txBody>
      </p:sp>
      <p:pic>
        <p:nvPicPr>
          <p:cNvPr id="7170" name="Picture 2" descr="C:\Users\sotrudnik\Desktop\Пашков Пётр Осипович\img6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663392"/>
            <a:ext cx="3381372" cy="200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3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31746" name="Picture 2" descr="C:\Users\sotrudnik\Desktop\СЕТИ (с 02.2021)\Логотипы\Логотип университета\RUS\Logo_vstu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4" y="299546"/>
            <a:ext cx="2334053" cy="58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3875" y="1075282"/>
            <a:ext cx="11049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С 1972 г. на кафедре «Металловедение и термическая обработка металлов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» развивается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новое научное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направление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, ориентированное на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создание композиционных  материалов 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с использованием взрывной обработки полимеров</a:t>
            </a:r>
            <a:r>
              <a:rPr lang="ru-RU" sz="2000" dirty="0">
                <a:solidFill>
                  <a:srgbClr val="960000"/>
                </a:solidFill>
                <a:latin typeface="Bahnschrift" pitchFamily="34" charset="0"/>
              </a:rPr>
              <a:t>. </a:t>
            </a:r>
            <a:endParaRPr lang="ru-RU" sz="2000" dirty="0" smtClean="0">
              <a:solidFill>
                <a:srgbClr val="960000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800" dirty="0" smtClean="0">
              <a:solidFill>
                <a:srgbClr val="960000"/>
              </a:solidFill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Это </a:t>
            </a:r>
            <a:r>
              <a:rPr lang="ru-RU" dirty="0">
                <a:latin typeface="Bahnschrift" pitchFamily="34" charset="0"/>
              </a:rPr>
              <a:t>позволило впервые в мире создать композиционные материалы и узлы </a:t>
            </a:r>
            <a:r>
              <a:rPr lang="ru-RU" dirty="0" smtClean="0">
                <a:latin typeface="Bahnschrift" pitchFamily="34" charset="0"/>
              </a:rPr>
              <a:t>на </a:t>
            </a:r>
            <a:r>
              <a:rPr lang="ru-RU" dirty="0">
                <a:latin typeface="Bahnschrift" pitchFamily="34" charset="0"/>
              </a:rPr>
              <a:t>основе полимеров с уникальными служебными свойствами. На основе теоретических исследований и технологических разработок созданы принципиально новые полимерные, </a:t>
            </a:r>
            <a:r>
              <a:rPr lang="ru-RU" dirty="0">
                <a:latin typeface="Bahnschrift" pitchFamily="34" charset="0"/>
              </a:rPr>
              <a:t>металлополимерные</a:t>
            </a:r>
            <a:r>
              <a:rPr lang="ru-RU" dirty="0">
                <a:latin typeface="Bahnschrift" pitchFamily="34" charset="0"/>
              </a:rPr>
              <a:t>, металлические и порошковые композиционные материалы, </a:t>
            </a:r>
            <a:r>
              <a:rPr lang="ru-RU" dirty="0" smtClean="0">
                <a:latin typeface="Bahnschrift" pitchFamily="34" charset="0"/>
              </a:rPr>
              <a:t>обладающие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повышенными</a:t>
            </a:r>
            <a:r>
              <a:rPr lang="ru-RU" dirty="0">
                <a:latin typeface="Bahnschrift" pitchFamily="34" charset="0"/>
              </a:rPr>
              <a:t>, а в ряде случаев и уникальными </a:t>
            </a:r>
            <a:r>
              <a:rPr lang="ru-RU" dirty="0" smtClean="0">
                <a:latin typeface="Bahnschrift" pitchFamily="34" charset="0"/>
              </a:rPr>
              <a:t>служебными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свойствами</a:t>
            </a:r>
            <a:r>
              <a:rPr lang="ru-RU" dirty="0">
                <a:latin typeface="Bahnschrift" pitchFamily="34" charset="0"/>
              </a:rPr>
              <a:t>, и нашедшие применение в атомной, </a:t>
            </a:r>
            <a:r>
              <a:rPr lang="ru-RU" dirty="0" smtClean="0">
                <a:latin typeface="Bahnschrift" pitchFamily="34" charset="0"/>
              </a:rPr>
              <a:t>ракетно-космической</a:t>
            </a:r>
            <a:r>
              <a:rPr lang="ru-RU" dirty="0">
                <a:latin typeface="Bahnschrift" pitchFamily="34" charset="0"/>
              </a:rPr>
              <a:t>,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электронной </a:t>
            </a:r>
            <a:r>
              <a:rPr lang="ru-RU" dirty="0">
                <a:latin typeface="Bahnschrift" pitchFamily="34" charset="0"/>
              </a:rPr>
              <a:t>и авиационной технике. </a:t>
            </a:r>
            <a:endParaRPr lang="ru-RU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Такие </a:t>
            </a:r>
            <a:r>
              <a:rPr lang="ru-RU" dirty="0">
                <a:latin typeface="Bahnschrift" pitchFamily="34" charset="0"/>
              </a:rPr>
              <a:t>работы выполнялись на основе хозяйственных </a:t>
            </a:r>
            <a:r>
              <a:rPr lang="ru-RU" dirty="0" smtClean="0">
                <a:latin typeface="Bahnschrift" pitchFamily="34" charset="0"/>
              </a:rPr>
              <a:t>договоров 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с </a:t>
            </a:r>
            <a:r>
              <a:rPr lang="ru-RU" dirty="0">
                <a:latin typeface="Bahnschrift" pitchFamily="34" charset="0"/>
              </a:rPr>
              <a:t>ведущими отраслевыми организациями </a:t>
            </a:r>
            <a:r>
              <a:rPr lang="ru-RU" dirty="0" smtClean="0">
                <a:latin typeface="Bahnschrift" pitchFamily="34" charset="0"/>
              </a:rPr>
              <a:t>страны.</a:t>
            </a:r>
            <a:endParaRPr lang="ru-RU" dirty="0">
              <a:latin typeface="Bahnschrift" pitchFamily="34" charset="0"/>
            </a:endParaRPr>
          </a:p>
        </p:txBody>
      </p:sp>
      <p:pic>
        <p:nvPicPr>
          <p:cNvPr id="9218" name="Picture 2" descr="C:\Users\sotrudnik\Desktop\Пашков Пётр Осипович\исс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49" y="4118543"/>
            <a:ext cx="3095625" cy="241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68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295" y="4745688"/>
            <a:ext cx="996089" cy="1907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56" y="4905386"/>
            <a:ext cx="1806583" cy="171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930" y="4885858"/>
            <a:ext cx="1545589" cy="1801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473" y="4745689"/>
            <a:ext cx="1046354" cy="1941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1431" y="299546"/>
            <a:ext cx="11140043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Научно-педагогичная деятельность Петра Осиповича Пашкова 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была плодотворной</a:t>
            </a: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:</a:t>
            </a:r>
            <a:r>
              <a:rPr lang="ru-RU" sz="2000" b="1" dirty="0">
                <a:latin typeface="Bahnschrift" pitchFamily="34" charset="0"/>
              </a:rPr>
              <a:t> </a:t>
            </a:r>
            <a:endParaRPr lang="ru-RU" sz="2000" b="1" dirty="0" smtClean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latin typeface="Bahnschrift" pitchFamily="34" charset="0"/>
              </a:rPr>
              <a:t>он подготовил </a:t>
            </a:r>
            <a:r>
              <a:rPr lang="ru-RU" dirty="0">
                <a:latin typeface="Bahnschrift" pitchFamily="34" charset="0"/>
              </a:rPr>
              <a:t>свыше 70 кандидатов (из них 5 стали докторами) наук, опубликовал более 500 научных трудов и авторских свидетельств на изобретение, в том числе 5 монографий. </a:t>
            </a:r>
            <a:endParaRPr lang="ru-RU" sz="1200" dirty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>
                <a:solidFill>
                  <a:srgbClr val="960000"/>
                </a:solidFill>
                <a:latin typeface="Bahnschrift" pitchFamily="34" charset="0"/>
              </a:rPr>
              <a:t>В 1967 году ученому присвоено звание «Заслуженный деятель науки и техники РСФСР</a:t>
            </a: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».</a:t>
            </a:r>
            <a:endParaRPr lang="ru-RU" sz="2000" b="1" dirty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Bahnschrift" pitchFamily="34" charset="0"/>
              </a:rPr>
              <a:t>Петр Осипович проявил себя не только как опытный металловед пионер в применении энергии взрыва в промышленности, он был еще заядлым шахматистом, любил путешествия, организовывал походы с друзьями. Разносторонняя личность и мастер своего дела – таким всем запомнился выдающийся ученый</a:t>
            </a:r>
            <a:r>
              <a:rPr lang="ru-RU" dirty="0" smtClean="0">
                <a:latin typeface="Bahnschrift" pitchFamily="34" charset="0"/>
              </a:rPr>
              <a:t>.</a:t>
            </a:r>
            <a:endParaRPr lang="ru-RU" dirty="0">
              <a:latin typeface="Bahnschrift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960000"/>
                </a:solidFill>
                <a:latin typeface="Bahnschrift" pitchFamily="34" charset="0"/>
              </a:rPr>
              <a:t>Награды учёного</a:t>
            </a:r>
            <a:r>
              <a:rPr lang="ru-RU" sz="2000" dirty="0" smtClean="0">
                <a:solidFill>
                  <a:srgbClr val="960000"/>
                </a:solidFill>
                <a:latin typeface="Bahnschrift" pitchFamily="34" charset="0"/>
              </a:rPr>
              <a:t>: </a:t>
            </a:r>
            <a:r>
              <a:rPr lang="ru-RU" dirty="0">
                <a:latin typeface="Bahnschrift" pitchFamily="34" charset="0"/>
              </a:rPr>
              <a:t>орден Октябрьской Революции, два ордена Трудового Красного Знамени, три ордена «Знак Почета», медали «За доблестный труд в Великой Отечественной </a:t>
            </a:r>
            <a:r>
              <a:rPr lang="ru-RU" dirty="0" smtClean="0">
                <a:latin typeface="Bahnschrift" pitchFamily="34" charset="0"/>
              </a:rPr>
              <a:t>войне </a:t>
            </a:r>
            <a:r>
              <a:rPr lang="ru-RU" dirty="0">
                <a:latin typeface="Bahnschrift" pitchFamily="34" charset="0"/>
              </a:rPr>
              <a:t>в 1941—1945 гг.», «За трудовую доблесть».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156" y="4894734"/>
            <a:ext cx="157321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257" y="4907434"/>
            <a:ext cx="1262063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62" y="4894734"/>
            <a:ext cx="1268413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221" y="4920783"/>
            <a:ext cx="1268413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30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19450" y="1227862"/>
            <a:ext cx="818724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Пашков, П. О.  Действие ударных волн на закаленные стали  / П. О. Пашков, З. М. </a:t>
            </a:r>
            <a:r>
              <a:rPr lang="ru-RU" dirty="0">
                <a:latin typeface="Bahnschrift" pitchFamily="34" charset="0"/>
              </a:rPr>
              <a:t>Гелунова</a:t>
            </a:r>
            <a:r>
              <a:rPr lang="ru-RU" dirty="0">
                <a:latin typeface="Bahnschrift" pitchFamily="34" charset="0"/>
              </a:rPr>
              <a:t>. - Волгоград : Ниж.-Волж. кн. изд-во, 1969. - 166 с.</a:t>
            </a:r>
          </a:p>
          <a:p>
            <a:pPr algn="just"/>
            <a:endParaRPr lang="ru-RU" sz="1200" dirty="0" smtClean="0">
              <a:solidFill>
                <a:srgbClr val="960000"/>
              </a:solidFill>
              <a:latin typeface="Bahnschrift" pitchFamily="34" charset="0"/>
            </a:endParaRPr>
          </a:p>
          <a:p>
            <a:pPr algn="just"/>
            <a:r>
              <a:rPr lang="ru-RU" dirty="0" smtClean="0">
                <a:solidFill>
                  <a:srgbClr val="960000"/>
                </a:solidFill>
                <a:latin typeface="Bahnschrift" pitchFamily="34" charset="0"/>
              </a:rPr>
              <a:t>Местонахождение</a:t>
            </a:r>
            <a:r>
              <a:rPr lang="ru-RU" dirty="0">
                <a:solidFill>
                  <a:srgbClr val="960000"/>
                </a:solidFill>
                <a:latin typeface="Bahnschrift" pitchFamily="34" charset="0"/>
              </a:rPr>
              <a:t>: </a:t>
            </a:r>
            <a:r>
              <a:rPr lang="ru-RU" dirty="0">
                <a:latin typeface="Bahnschrift" pitchFamily="34" charset="0"/>
              </a:rPr>
              <a:t>научный читальный зал (ГУК, ауд. 200); студенческий читальный зал (ГУК, аудитория 100); абонемент научной литературы (Корпус В, аудитория 208).</a:t>
            </a:r>
          </a:p>
        </p:txBody>
      </p:sp>
      <p:pic>
        <p:nvPicPr>
          <p:cNvPr id="4099" name="Picture 3" descr="C:\Users\sotrudnik\Desktop\Пашков Пётр Осипович\КНИГИ\1 Действие ударных волн\ДУВ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528" y="2048648"/>
            <a:ext cx="1503922" cy="246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otrudnik\Desktop\Пашков Пётр Осипович\КНИГИ\1 Действие ударных волн\ДУВ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141" y="2982188"/>
            <a:ext cx="1624984" cy="241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1227862"/>
            <a:ext cx="1736725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8938" y="5411543"/>
            <a:ext cx="884078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Пашков, П. О. Растяжение и разрыв металлов  / П. О. Пашков. - М. : </a:t>
            </a:r>
            <a:r>
              <a:rPr lang="ru-RU" dirty="0">
                <a:latin typeface="Bahnschrift" pitchFamily="34" charset="0"/>
              </a:rPr>
              <a:t>Судпромгиз</a:t>
            </a:r>
            <a:r>
              <a:rPr lang="ru-RU" dirty="0">
                <a:latin typeface="Bahnschrift" pitchFamily="34" charset="0"/>
              </a:rPr>
              <a:t>, 1952. - 114 с</a:t>
            </a:r>
            <a:r>
              <a:rPr lang="ru-RU" dirty="0" smtClean="0">
                <a:latin typeface="Bahnschrift" pitchFamily="34" charset="0"/>
              </a:rPr>
              <a:t>.</a:t>
            </a:r>
          </a:p>
          <a:p>
            <a:pPr algn="just"/>
            <a:endParaRPr lang="ru-RU" sz="1200" dirty="0">
              <a:latin typeface="Bahnschrift" pitchFamily="34" charset="0"/>
            </a:endParaRPr>
          </a:p>
          <a:p>
            <a:pPr algn="just"/>
            <a:r>
              <a:rPr lang="ru-RU" dirty="0">
                <a:solidFill>
                  <a:srgbClr val="960000"/>
                </a:solidFill>
                <a:latin typeface="Bahnschrift" pitchFamily="34" charset="0"/>
              </a:rPr>
              <a:t>Местонахождение:</a:t>
            </a:r>
            <a:r>
              <a:rPr lang="ru-RU" dirty="0">
                <a:latin typeface="Bahnschrift" pitchFamily="34" charset="0"/>
              </a:rPr>
              <a:t> абонемент научной литературы (Корпус В, аудитория 208).</a:t>
            </a:r>
          </a:p>
        </p:txBody>
      </p:sp>
      <p:pic>
        <p:nvPicPr>
          <p:cNvPr id="4104" name="Picture 8" descr="C:\Users\sotrudnik\Desktop\Пашков Пётр Осипович\КНИГИ\2 Растяжение и разрыв металлов\РРМ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644" y="2930369"/>
            <a:ext cx="3407455" cy="244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944" y="2930369"/>
            <a:ext cx="162718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584" y="4310449"/>
            <a:ext cx="1401763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89881" y="237990"/>
            <a:ext cx="10461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НАУЧНЫЕ ТРУДЫ </a:t>
            </a:r>
            <a:r>
              <a:rPr lang="ru-RU" sz="3200" b="1" i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ПРОФЕССОРА  П.О. ПАШКОВА </a:t>
            </a:r>
            <a:endParaRPr lang="ru-RU" sz="3200" b="1" i="1" dirty="0"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020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1192" y="299546"/>
            <a:ext cx="8985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  <a:latin typeface="Bahnschrift" pitchFamily="34" charset="0"/>
              </a:rPr>
              <a:t>     </a:t>
            </a:r>
            <a:endParaRPr lang="ru-RU" sz="2400" b="1" i="1" dirty="0">
              <a:solidFill>
                <a:srgbClr val="C00000"/>
              </a:solidFill>
              <a:latin typeface="Bahnschrift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52725" y="4171950"/>
            <a:ext cx="4358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6549" y="530378"/>
            <a:ext cx="823912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Металловедение и прочность материалов : тр. Волгоградского политехнического ин-та / отв. ред. П. О. Пашков. - Волгоград : [б. и.], 1968. - 408 с</a:t>
            </a:r>
            <a:r>
              <a:rPr lang="ru-RU" dirty="0" smtClean="0">
                <a:latin typeface="Bahnschrift" pitchFamily="34" charset="0"/>
              </a:rPr>
              <a:t>.</a:t>
            </a:r>
          </a:p>
          <a:p>
            <a:pPr algn="just"/>
            <a:endParaRPr lang="ru-RU" sz="1200" dirty="0">
              <a:latin typeface="Bahnschrift" pitchFamily="34" charset="0"/>
            </a:endParaRPr>
          </a:p>
          <a:p>
            <a:pPr algn="just"/>
            <a:r>
              <a:rPr lang="ru-RU" dirty="0">
                <a:solidFill>
                  <a:srgbClr val="960000"/>
                </a:solidFill>
                <a:latin typeface="Bahnschrift" pitchFamily="34" charset="0"/>
              </a:rPr>
              <a:t>Местонахождение:</a:t>
            </a:r>
            <a:r>
              <a:rPr lang="ru-RU" dirty="0">
                <a:latin typeface="Bahnschrift" pitchFamily="34" charset="0"/>
              </a:rPr>
              <a:t> абонемент научной литературы (Корпус В, аудитория 208); ВГТЗ (ул. Дегтярева,2); читальный зал №2 (пр. Ленина, 50).</a:t>
            </a:r>
          </a:p>
        </p:txBody>
      </p:sp>
      <p:pic>
        <p:nvPicPr>
          <p:cNvPr id="5122" name="Picture 2" descr="C:\Users\sotrudnik\Desktop\Пашков Пётр Осипович\КНИГИ\М-ведение, 1968 (С)\МИПМ 19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73" y="362539"/>
            <a:ext cx="1746544" cy="24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35113"/>
              </p:ext>
            </p:extLst>
          </p:nvPr>
        </p:nvGraphicFramePr>
        <p:xfrm>
          <a:off x="1489584" y="365129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7" name="PDF" showAsIcon="1" r:id="rId4" imgW="914400" imgH="792360" progId="FoxitReader.Document">
                  <p:embed/>
                </p:oleObj>
              </mc:Choice>
              <mc:Fallback>
                <p:oleObj name="PDF" showAsIcon="1" r:id="rId4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89584" y="365129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47999" y="2690336"/>
            <a:ext cx="823912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Металловедение и прочность материалов : тр. Волгоградского политехнического ин-та / отв. ред. П. О. Пашков. - Волгоград : [б. и.], 1970. - 296 с</a:t>
            </a:r>
            <a:r>
              <a:rPr lang="ru-RU" dirty="0" smtClean="0">
                <a:latin typeface="Bahnschrift" pitchFamily="34" charset="0"/>
              </a:rPr>
              <a:t>.</a:t>
            </a:r>
          </a:p>
          <a:p>
            <a:pPr algn="just"/>
            <a:endParaRPr lang="ru-RU" sz="1200" dirty="0">
              <a:latin typeface="Bahnschrift" pitchFamily="34" charset="0"/>
            </a:endParaRPr>
          </a:p>
          <a:p>
            <a:pPr algn="just"/>
            <a:r>
              <a:rPr lang="ru-RU" dirty="0">
                <a:solidFill>
                  <a:srgbClr val="960000"/>
                </a:solidFill>
                <a:latin typeface="Bahnschrift" pitchFamily="34" charset="0"/>
              </a:rPr>
              <a:t>Местонахождение: </a:t>
            </a:r>
            <a:r>
              <a:rPr lang="ru-RU" dirty="0">
                <a:latin typeface="Bahnschrift" pitchFamily="34" charset="0"/>
              </a:rPr>
              <a:t>абонемент научной литературы (Корпус В, аудитория 208</a:t>
            </a:r>
            <a:r>
              <a:rPr lang="ru-RU" dirty="0" smtClean="0">
                <a:latin typeface="Bahnschrift" pitchFamily="34" charset="0"/>
              </a:rPr>
              <a:t>).</a:t>
            </a:r>
            <a:endParaRPr lang="ru-RU" dirty="0">
              <a:latin typeface="Bahnschrift" pitchFamily="34" charset="0"/>
            </a:endParaRPr>
          </a:p>
        </p:txBody>
      </p:sp>
      <p:pic>
        <p:nvPicPr>
          <p:cNvPr id="5123" name="Picture 3" descr="C:\Users\sotrudnik\Desktop\Пашков Пётр Осипович\КНИГИ\М-ведение, 1970\МИПМ 19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99" y="2227553"/>
            <a:ext cx="1610750" cy="233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253904"/>
              </p:ext>
            </p:extLst>
          </p:nvPr>
        </p:nvGraphicFramePr>
        <p:xfrm>
          <a:off x="1962149" y="235630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PDF" showAsIcon="1" r:id="rId7" imgW="914400" imgH="792360" progId="FoxitReader.Document">
                  <p:embed/>
                </p:oleObj>
              </mc:Choice>
              <mc:Fallback>
                <p:oleObj name="PDF" showAsIcon="1" r:id="rId7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62149" y="235630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048000" y="4687937"/>
            <a:ext cx="8358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Bahnschrift" pitchFamily="34" charset="0"/>
              </a:rPr>
              <a:t>Металловедение и прочность материалов  : тр. Волгоград. политехн. ин-та. Т. 3 / отв. ред. П. О. Пашков. - Волгоград : [б. и.], 1971. - 366 с</a:t>
            </a:r>
            <a:r>
              <a:rPr lang="ru-RU" dirty="0" smtClean="0">
                <a:latin typeface="Bahnschrift" pitchFamily="34" charset="0"/>
              </a:rPr>
              <a:t>.</a:t>
            </a:r>
          </a:p>
          <a:p>
            <a:pPr algn="just"/>
            <a:endParaRPr lang="ru-RU" sz="1200" dirty="0">
              <a:latin typeface="Bahnschrift" pitchFamily="34" charset="0"/>
            </a:endParaRPr>
          </a:p>
          <a:p>
            <a:pPr algn="just"/>
            <a:r>
              <a:rPr lang="ru-RU" dirty="0">
                <a:solidFill>
                  <a:srgbClr val="960000"/>
                </a:solidFill>
                <a:latin typeface="Bahnschrift" pitchFamily="34" charset="0"/>
              </a:rPr>
              <a:t>Местонахождение:</a:t>
            </a:r>
            <a:r>
              <a:rPr lang="ru-RU" dirty="0">
                <a:latin typeface="Bahnschrift" pitchFamily="34" charset="0"/>
              </a:rPr>
              <a:t> абонемент учебной литературы (ГУК, аудитория 016); студенческий читальный зал (ГУК, аудитория 100); абонемент научной литературы (Корпус В, аудитория 208); ВГТЗ (ул. Дегтярева,2); читальный зал №2 (пр. Ленина, 50).</a:t>
            </a:r>
          </a:p>
        </p:txBody>
      </p:sp>
      <p:pic>
        <p:nvPicPr>
          <p:cNvPr id="5124" name="Picture 4" descr="C:\Users\sotrudnik\Desktop\Пашков Пётр Осипович\КНИГИ\М-ведение, 1971 (С)\МИПМ1971 Т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73" y="4169032"/>
            <a:ext cx="1620745" cy="238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0529261"/>
              </p:ext>
            </p:extLst>
          </p:nvPr>
        </p:nvGraphicFramePr>
        <p:xfrm>
          <a:off x="1418213" y="4171950"/>
          <a:ext cx="9144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9" name="PDF" showAsIcon="1" r:id="rId10" imgW="914400" imgH="792360" progId="FoxitReader.Document">
                  <p:embed/>
                </p:oleObj>
              </mc:Choice>
              <mc:Fallback>
                <p:oleObj name="PDF" showAsIcon="1" r:id="rId10" imgW="914400" imgH="792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18213" y="4171950"/>
                        <a:ext cx="9144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985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6020</TotalTime>
  <Words>1398</Words>
  <Application>Microsoft Office PowerPoint</Application>
  <PresentationFormat>Произвольный</PresentationFormat>
  <Paragraphs>101</Paragraphs>
  <Slides>12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sotrudnik</dc:creator>
  <cp:lastModifiedBy>admin</cp:lastModifiedBy>
  <cp:revision>389</cp:revision>
  <dcterms:created xsi:type="dcterms:W3CDTF">2023-11-23T10:41:41Z</dcterms:created>
  <dcterms:modified xsi:type="dcterms:W3CDTF">2026-08-13T12:00:36Z</dcterms:modified>
</cp:coreProperties>
</file>