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77" r:id="rId4"/>
    <p:sldId id="273" r:id="rId5"/>
    <p:sldId id="260" r:id="rId6"/>
    <p:sldId id="272" r:id="rId7"/>
    <p:sldId id="274" r:id="rId8"/>
    <p:sldId id="278" r:id="rId9"/>
    <p:sldId id="262" r:id="rId10"/>
    <p:sldId id="270" r:id="rId11"/>
    <p:sldId id="263" r:id="rId12"/>
    <p:sldId id="279" r:id="rId13"/>
    <p:sldId id="265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1E06"/>
    <a:srgbClr val="451E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43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-307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841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54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920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819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85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282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26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577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173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49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994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2000"/>
            <a:duotone>
              <a:prstClr val="black"/>
              <a:srgbClr val="D9C3A5">
                <a:tint val="50000"/>
                <a:satMod val="180000"/>
              </a:srgb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FCB1C-5F1E-4EFE-9554-9AA18EF479BD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FDD9-4DD7-4FAD-8FB2-6DDC29FFE2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595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oleObject" Target="../embeddings/oleObject1.bin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24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image" Target="../media/image29.jpe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6.wmf"/><Relationship Id="rId11" Type="http://schemas.openxmlformats.org/officeDocument/2006/relationships/image" Target="../media/image31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28.wmf"/><Relationship Id="rId4" Type="http://schemas.openxmlformats.org/officeDocument/2006/relationships/image" Target="../media/image30.jpeg"/><Relationship Id="rId9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12" y="543175"/>
            <a:ext cx="2290974" cy="578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68378" y="507759"/>
            <a:ext cx="744947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>
                <a:solidFill>
                  <a:srgbClr val="451EB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ПРОФЕССОРА ПОЛИТЕХА</a:t>
            </a:r>
            <a:endParaRPr lang="ru-RU" sz="4800" dirty="0">
              <a:solidFill>
                <a:srgbClr val="451EB2"/>
              </a:solidFill>
              <a:latin typeface="Bahnschrift SemiBold" pitchFamily="34" charset="0"/>
            </a:endParaRPr>
          </a:p>
        </p:txBody>
      </p:sp>
      <p:pic>
        <p:nvPicPr>
          <p:cNvPr id="6" name="Рисунок 5" descr="https://www.susu.ru/sites/default/files/images/%D1%80%D0%B0%D0%B1%D0%B8%D0%BD%D0%BE%D0%B2%D0%B8%D1%87.png"/>
          <p:cNvPicPr/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" t="2034" r="8664"/>
          <a:stretch/>
        </p:blipFill>
        <p:spPr bwMode="auto">
          <a:xfrm>
            <a:off x="734111" y="1631591"/>
            <a:ext cx="3234267" cy="44365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095009" y="1338755"/>
            <a:ext cx="7496091" cy="63401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000" b="1" i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5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Рабинович </a:t>
            </a:r>
          </a:p>
          <a:p>
            <a:pPr algn="ctr"/>
            <a:r>
              <a:rPr lang="ru-RU" sz="5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Авраам Нахимович</a:t>
            </a:r>
          </a:p>
          <a:p>
            <a:pPr algn="ctr"/>
            <a:endParaRPr lang="ru-RU" sz="1400" b="1" i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itchFamily="34" charset="0"/>
            </a:endParaRPr>
          </a:p>
          <a:p>
            <a:pPr algn="ctr"/>
            <a:r>
              <a:rPr lang="ru-RU" sz="28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 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(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25.10.1906 – 08.10.1977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)</a:t>
            </a:r>
          </a:p>
          <a:p>
            <a:pPr algn="ctr"/>
            <a:endParaRPr lang="ru-RU" sz="3200" b="1" i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itchFamily="34" charset="0"/>
            </a:endParaRPr>
          </a:p>
          <a:p>
            <a:pPr algn="ctr"/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ПРОФЕССОР ПО КАФЕДРЕ МЕТАЛЛОРЕЖУЩИХ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СТАНКОВ</a:t>
            </a:r>
          </a:p>
          <a:p>
            <a:pPr algn="ctr"/>
            <a:endParaRPr lang="ru-RU" sz="2400" b="1" i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itchFamily="34" charset="0"/>
            </a:endParaRPr>
          </a:p>
          <a:p>
            <a:pPr algn="ctr"/>
            <a:r>
              <a:rPr lang="ru-RU" sz="3200" b="1" i="1" dirty="0">
                <a:solidFill>
                  <a:srgbClr val="451EB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К 120 - ЛЕТИЮ СО ДНЯ РОЖДЕНИЯ</a:t>
            </a:r>
          </a:p>
          <a:p>
            <a:pPr algn="ctr"/>
            <a:endParaRPr lang="ru-RU" sz="32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200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94870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287" y="117489"/>
            <a:ext cx="1141315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Авраам Нахимович Рабинович — выдающийся советский учёный в области автоматизации машиностроения. </a:t>
            </a: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Он 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заложил основы теории автоматизации сборки. Предложенные ученым типовые способы сборки узлов и их теоретическое обоснование используются в конструкциях большинства современных сборочных роботов и многих технических автоматов, их описания и расчеты вошли во все учебники по автоматизации сборочных процессов. 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Ученый создавал конкретные устройства: транспортно-загрузочные, ориентирующие, сборочные, контрольно-измерительные, а также разрабатывал методы неразрушающего контроля качества изделий и измерения линейных размеров. </a:t>
            </a:r>
          </a:p>
          <a:p>
            <a:pPr algn="just">
              <a:lnSpc>
                <a:spcPct val="150000"/>
              </a:lnSpc>
            </a:pP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450" y="3862433"/>
            <a:ext cx="2229235" cy="2851404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496713" y="4272473"/>
            <a:ext cx="2755445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Рабинович</a:t>
            </a:r>
            <a:r>
              <a:rPr lang="ru-RU" sz="16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, А. Н.  Автоматизация механосборочного производства </a:t>
            </a:r>
            <a:r>
              <a:rPr lang="ru-RU" sz="16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: учебник / А. Н. Рабинович. - Изд. 2-е, </a:t>
            </a:r>
            <a:r>
              <a:rPr lang="ru-RU" sz="1600" b="1" i="1" dirty="0" err="1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испр</a:t>
            </a:r>
            <a:r>
              <a:rPr lang="ru-RU" sz="16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. и доп. - Киев : </a:t>
            </a:r>
            <a:r>
              <a:rPr lang="ru-RU" sz="1600" b="1" i="1" dirty="0" err="1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Вища</a:t>
            </a:r>
            <a:r>
              <a:rPr lang="ru-RU" sz="16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шк</a:t>
            </a:r>
            <a:r>
              <a:rPr lang="ru-RU" sz="16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., 1969. - </a:t>
            </a:r>
            <a:r>
              <a:rPr lang="ru-RU" sz="14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542 с.</a:t>
            </a:r>
          </a:p>
          <a:p>
            <a:endParaRPr lang="ru-RU" sz="1400" b="1" i="1" dirty="0">
              <a:latin typeface="Bahnschrift SemiBold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712679" y="4057030"/>
            <a:ext cx="3133759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Рабинович</a:t>
            </a:r>
            <a:r>
              <a:rPr lang="ru-RU" sz="16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, А. Н</a:t>
            </a:r>
            <a:r>
              <a:rPr lang="ru-RU" sz="16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.</a:t>
            </a:r>
            <a:r>
              <a:rPr lang="ru-RU" sz="16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	   Механизация и автоматизация сборочных работ в </a:t>
            </a:r>
            <a:r>
              <a:rPr lang="ru-RU" sz="16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машиностроении и приборостроении / А. Н. Рабинович. - 2-е изд., </a:t>
            </a:r>
            <a:r>
              <a:rPr lang="ru-RU" sz="1600" b="1" i="1" dirty="0" err="1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перераб</a:t>
            </a:r>
            <a:r>
              <a:rPr lang="ru-RU" sz="16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. и доп. - Москва : Машиностроение, 1964. - 283 с.</a:t>
            </a:r>
          </a:p>
          <a:p>
            <a:r>
              <a:rPr lang="ru-RU" sz="1600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863" y="3862433"/>
            <a:ext cx="2175491" cy="28514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06032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66" t="3180" r="9455" b="5308"/>
          <a:stretch/>
        </p:blipFill>
        <p:spPr>
          <a:xfrm>
            <a:off x="3156647" y="1963990"/>
            <a:ext cx="2016503" cy="28926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3242910" y="479817"/>
            <a:ext cx="7126039" cy="12926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Рабинович, А. </a:t>
            </a:r>
            <a:r>
              <a:rPr lang="ru-RU" sz="20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Н. Приборы 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и системы автоматического контроля </a:t>
            </a:r>
            <a:r>
              <a:rPr lang="ru-RU" sz="20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размеров 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деталей </a:t>
            </a:r>
            <a:r>
              <a:rPr lang="ru-RU" sz="20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машин  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/ А. Н. Рабинович. - Киев : </a:t>
            </a:r>
            <a:r>
              <a:rPr lang="ru-RU" sz="2000" b="1" i="1" dirty="0" err="1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Технiка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, 1970. - 396 с.</a:t>
            </a:r>
          </a:p>
          <a:p>
            <a:r>
              <a:rPr lang="ru-RU" i="1" dirty="0">
                <a:solidFill>
                  <a:srgbClr val="421E06"/>
                </a:solidFill>
                <a:latin typeface="Bahnschrift SemiBold" pitchFamily="34" charset="0"/>
              </a:rPr>
              <a:t>	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12" y="3654502"/>
            <a:ext cx="1900345" cy="28782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390181" y="5093640"/>
            <a:ext cx="7332451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Рабинович, А. </a:t>
            </a:r>
            <a:r>
              <a:rPr lang="ru-RU" sz="20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Н.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Комплексная 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механизация и </a:t>
            </a:r>
            <a:r>
              <a:rPr lang="ru-RU" sz="20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автоматизация производственных 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процессов в машиностроении и </a:t>
            </a:r>
            <a:r>
              <a:rPr lang="ru-RU" sz="20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приборостроении  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/ А. Н. Рабинович. - Киев : Гос. изд-во </a:t>
            </a:r>
            <a:r>
              <a:rPr lang="ru-RU" sz="2000" b="1" i="1" dirty="0" err="1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техн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. лит. УССР, 1961. - 535 с.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12" y="481350"/>
            <a:ext cx="1900345" cy="27746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5866502" y="2636040"/>
            <a:ext cx="5287453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Рабинович, А. Н</a:t>
            </a:r>
            <a:r>
              <a:rPr lang="ru-RU" sz="20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. 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Автоматизация загрузки и </a:t>
            </a:r>
            <a:r>
              <a:rPr lang="ru-RU" sz="20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разгрузки металлообрабатывающего оборудования 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/ А. Н. Рабинович, В. С. Матвейчук, О. Б. Штанков. - М. ; Киев : </a:t>
            </a:r>
            <a:r>
              <a:rPr lang="ru-RU" sz="2000" b="1" i="1" dirty="0" err="1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Машгиз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, 1963. - 116 с.</a:t>
            </a:r>
          </a:p>
          <a:p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991609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26" t="1876" r="27782" b="-734"/>
          <a:stretch/>
        </p:blipFill>
        <p:spPr>
          <a:xfrm>
            <a:off x="603850" y="2163611"/>
            <a:ext cx="2555393" cy="3619273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B/>
          </a:sp3d>
        </p:spPr>
      </p:pic>
      <p:sp>
        <p:nvSpPr>
          <p:cNvPr id="3" name="Прямоугольник 2"/>
          <p:cNvSpPr/>
          <p:nvPr/>
        </p:nvSpPr>
        <p:spPr>
          <a:xfrm>
            <a:off x="3453440" y="1527467"/>
            <a:ext cx="832161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endParaRPr lang="ru-RU" sz="1100" dirty="0">
              <a:solidFill>
                <a:srgbClr val="421E06"/>
              </a:solidFill>
              <a:latin typeface="Bahnschrift SemiBold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В  1934 </a:t>
            </a:r>
            <a:r>
              <a:rPr lang="ru-RU" dirty="0" smtClean="0">
                <a:solidFill>
                  <a:srgbClr val="421E06"/>
                </a:solidFill>
                <a:latin typeface="Bahnschrift SemiBold" pitchFamily="34" charset="0"/>
              </a:rPr>
              <a:t>году </a:t>
            </a: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защитил кандидатскую диссертацию и стал работать доцентом кафедры холодной обработки металлов Киевского индустриального института. 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 В 1935 </a:t>
            </a:r>
            <a:r>
              <a:rPr lang="ru-RU" dirty="0" smtClean="0">
                <a:solidFill>
                  <a:srgbClr val="421E06"/>
                </a:solidFill>
                <a:latin typeface="Bahnschrift SemiBold" pitchFamily="34" charset="0"/>
              </a:rPr>
              <a:t>году </a:t>
            </a: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был назначен заведующим кафедрой станкостроения этого института. </a:t>
            </a:r>
            <a:endParaRPr lang="ru-RU" dirty="0" smtClean="0">
              <a:solidFill>
                <a:srgbClr val="421E06"/>
              </a:solidFill>
              <a:latin typeface="Bahnschrift SemiBold" pitchFamily="34" charset="0"/>
            </a:endParaRPr>
          </a:p>
          <a:p>
            <a:pPr algn="just">
              <a:lnSpc>
                <a:spcPct val="150000"/>
              </a:lnSpc>
            </a:pPr>
            <a:endParaRPr lang="ru-RU" sz="1100" dirty="0">
              <a:solidFill>
                <a:srgbClr val="421E06"/>
              </a:solidFill>
              <a:latin typeface="Bahnschrift SemiBold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 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В  1939 </a:t>
            </a:r>
            <a:r>
              <a:rPr lang="ru-RU" sz="20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году, </a:t>
            </a:r>
            <a:r>
              <a:rPr lang="ru-RU" sz="2000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</a:rPr>
              <a:t>в возрасте 33 лет, защитил докторскую диссертацию и стал профессором</a:t>
            </a: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endParaRPr lang="ru-RU" sz="1100" dirty="0" smtClean="0">
              <a:solidFill>
                <a:srgbClr val="421E06"/>
              </a:solidFill>
              <a:latin typeface="Bahnschrift SemiBold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rgbClr val="421E06"/>
                </a:solidFill>
                <a:latin typeface="Bahnschrift SemiBold" pitchFamily="34" charset="0"/>
              </a:rPr>
              <a:t>Диссертация </a:t>
            </a: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была посвящена динамическому расчёту узлов металлорежущих станков и была первой в стране работой по данной тематике.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03850" y="266313"/>
            <a:ext cx="1103318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Авраам Нахимович Рабинович в  1929 </a:t>
            </a:r>
            <a:r>
              <a:rPr lang="ru-RU" dirty="0" smtClean="0">
                <a:solidFill>
                  <a:srgbClr val="421E06"/>
                </a:solidFill>
                <a:latin typeface="Bahnschrift SemiBold" pitchFamily="34" charset="0"/>
              </a:rPr>
              <a:t>году </a:t>
            </a: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окончил Киевский индустриальный институт и начал производственную деятельность на Киевском машиностроительном заводе «Большевик» в качестве начальника бюро изобретательства и рационализации. </a:t>
            </a:r>
          </a:p>
        </p:txBody>
      </p:sp>
    </p:spTree>
    <p:extLst>
      <p:ext uri="{BB962C8B-B14F-4D97-AF65-F5344CB8AC3E}">
        <p14:creationId xmlns:p14="http://schemas.microsoft.com/office/powerpoint/2010/main" val="3653601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141344" y="209052"/>
            <a:ext cx="6431532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начале войны, после эвакуации из Киева, А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. Н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. Рабинович 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работал 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в Сталинградском механическом 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институте.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Как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научный консультант Наркомата </a:t>
            </a:r>
            <a:r>
              <a:rPr lang="ru-RU" b="1" i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танковой </a:t>
            </a:r>
            <a:r>
              <a:rPr lang="ru-RU" b="1" i="1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промышленности он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участвовал в разработке и внедрении целого ряда технических решений: </a:t>
            </a:r>
            <a:endParaRPr lang="ru-RU" b="1" i="1" dirty="0" smtClean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itchFamily="34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b="1" dirty="0" err="1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Уширитель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 гусеницы, натяжное приспособление и корпус коробки передач танка Т-34 — расчёты и конструкции для Сталинградского тракторного 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завода;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b="1" dirty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96" y="404377"/>
            <a:ext cx="4359208" cy="25631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1205679" y="2974568"/>
            <a:ext cx="25330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Bahnschrift SemiBold" pitchFamily="34" charset="0"/>
                <a:cs typeface="Times New Roman" panose="02020603050405020304" pitchFamily="18" charset="0"/>
              </a:rPr>
              <a:t>Легендарная Катюша</a:t>
            </a:r>
            <a:endParaRPr lang="ru-RU" dirty="0">
              <a:latin typeface="Bahnschrift SemiBold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8740" y="3769486"/>
            <a:ext cx="108741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Приспособления для обработки деталей танка Т-34 — для Уральского завода тяжёлого машиностроения (Уралмашзавод</a:t>
            </a:r>
            <a:r>
              <a:rPr lang="ru-RU" dirty="0" smtClean="0">
                <a:solidFill>
                  <a:srgbClr val="421E06"/>
                </a:solidFill>
                <a:latin typeface="Bahnschrift SemiBold" pitchFamily="34" charset="0"/>
              </a:rPr>
              <a:t>);</a:t>
            </a:r>
            <a:endParaRPr lang="ru-RU" dirty="0">
              <a:solidFill>
                <a:srgbClr val="421E06"/>
              </a:solidFill>
              <a:latin typeface="Bahnschrift SemiBold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dirty="0" smtClean="0">
              <a:solidFill>
                <a:srgbClr val="421E06"/>
              </a:solidFill>
              <a:latin typeface="Bahnschrift SemiBold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dirty="0" smtClean="0">
                <a:solidFill>
                  <a:srgbClr val="421E06"/>
                </a:solidFill>
                <a:latin typeface="Bahnschrift SemiBold" pitchFamily="34" charset="0"/>
              </a:rPr>
              <a:t>Универсальное </a:t>
            </a: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приспособление для фрезерования резьбы на токарных станках — для Челябинского завода тяжёлого </a:t>
            </a:r>
            <a:r>
              <a:rPr lang="ru-RU" dirty="0" smtClean="0">
                <a:solidFill>
                  <a:srgbClr val="421E06"/>
                </a:solidFill>
                <a:latin typeface="Bahnschrift SemiBold" pitchFamily="34" charset="0"/>
              </a:rPr>
              <a:t>машиностроения;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dirty="0">
              <a:solidFill>
                <a:srgbClr val="421E06"/>
              </a:solidFill>
              <a:latin typeface="Bahnschrift SemiBold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Расчёты конического разрезного кольца к орудию — для завода «Баррикады» (Сталинград</a:t>
            </a:r>
            <a:r>
              <a:rPr lang="ru-RU" dirty="0" smtClean="0">
                <a:solidFill>
                  <a:srgbClr val="421E06"/>
                </a:solidFill>
                <a:latin typeface="Bahnschrift SemiBold" pitchFamily="34" charset="0"/>
              </a:rPr>
              <a:t>);</a:t>
            </a:r>
            <a:endParaRPr lang="ru-RU" dirty="0">
              <a:solidFill>
                <a:srgbClr val="421E06"/>
              </a:solidFill>
              <a:latin typeface="Bahnschrift SemiBold" pitchFamily="34" charset="0"/>
            </a:endParaRPr>
          </a:p>
          <a:p>
            <a:pPr algn="just"/>
            <a:endParaRPr lang="ru-RU" dirty="0" smtClean="0">
              <a:solidFill>
                <a:srgbClr val="421E06"/>
              </a:solidFill>
              <a:latin typeface="Bahnschrift SemiBold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dirty="0" smtClean="0">
                <a:solidFill>
                  <a:srgbClr val="421E06"/>
                </a:solidFill>
                <a:latin typeface="Bahnschrift SemiBold" pitchFamily="34" charset="0"/>
              </a:rPr>
              <a:t>Разработки </a:t>
            </a:r>
            <a:r>
              <a:rPr lang="ru-RU" dirty="0">
                <a:solidFill>
                  <a:srgbClr val="421E06"/>
                </a:solidFill>
                <a:latin typeface="Bahnschrift SemiBold" pitchFamily="34" charset="0"/>
              </a:rPr>
              <a:t>для завода «Компрессор» — основного производителя пусковых установок реактивной артиллерии «Катюша» (около 75% установок выпущено этим предприятием</a:t>
            </a:r>
            <a:r>
              <a:rPr lang="ru-RU" dirty="0" smtClean="0">
                <a:solidFill>
                  <a:srgbClr val="421E06"/>
                </a:solidFill>
                <a:latin typeface="Bahnschrift SemiBold" pitchFamily="34" charset="0"/>
              </a:rPr>
              <a:t>).</a:t>
            </a:r>
            <a:endParaRPr lang="ru-RU" dirty="0">
              <a:solidFill>
                <a:srgbClr val="421E06"/>
              </a:solidFill>
              <a:latin typeface="Bahnschrift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986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0113" y="210807"/>
            <a:ext cx="10843404" cy="3885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Отдельно 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следует отметить личный вклад профессора А.Н. Рабиновича в освоение Кировским заводом выпуска тяжелого танка ИС («Иосиф Сталин»). Советский тяжелый танк ИС являлся самым мощным и наиболее тяжело бронированным серийным танком Великой Отечественной войны – в то время сильнейшим танком в мире. </a:t>
            </a:r>
            <a:r>
              <a:rPr lang="ru-RU" b="1" dirty="0">
                <a:solidFill>
                  <a:srgbClr val="421E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Указом Президиума Верховного Совета СССР от 9 августа 1944 года «За достигнутые успехи в деле создания и освоения новых видов танков и артиллерийских самоходных установок для Красной Армии» профессор А.Н. Рабинович был награжден орденом Трудового Красного Знамени. </a:t>
            </a:r>
            <a:endParaRPr lang="ru-RU" b="1" dirty="0" smtClean="0">
              <a:solidFill>
                <a:srgbClr val="421E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  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Из </a:t>
            </a:r>
            <a:r>
              <a:rPr lang="ru-RU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воспоминаний А.Н. Рабиновича: «…вот вышел наш ИС и открыл огонь по «Тигру» … И тут я сам увидел, как ИС буквально вдребезги разбил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его…»</a:t>
            </a:r>
            <a:endParaRPr lang="ru-RU" b="1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386" y="4096690"/>
            <a:ext cx="4236509" cy="25645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3" t="1552" r="2451"/>
          <a:stretch/>
        </p:blipFill>
        <p:spPr>
          <a:xfrm>
            <a:off x="863591" y="4128907"/>
            <a:ext cx="1801971" cy="253466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155" y="3894068"/>
            <a:ext cx="2224373" cy="2585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4269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81424" y="579358"/>
            <a:ext cx="7838357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Bahnschrift SemiBold" pitchFamily="34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результате деятельности 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А. Н. Рабиновича 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и созданной им научной школы в производство было внедрено 150 образцов различных автоматических устройств на предприятиях страны. Многие из них экспонировались на ВДНХ 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СССР, 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а также за рубежом — в Нью-Йорке, Марселе, Токио, Лейпциге, Праге, Загребе, где неоднократно отмечались медалями и дипломами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 </a:t>
            </a:r>
            <a:endParaRPr lang="ru-RU" b="1" dirty="0" smtClean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   Часть 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изобретений Рабиновича была запатентована за рубежом, а его книги по проблемам автоматизации переведены на семь иностранных языков. Этот вклад в укрепление связи науки и производства был высоко 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оценен. </a:t>
            </a: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000" b="1" dirty="0" smtClean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1961 году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А. Н. Рабинович был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награжден золотой медалью ВДНХ СССР.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421E06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dirty="0">
              <a:latin typeface="Arial" panose="020B0604020202020204" pitchFamily="34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305" y="1875618"/>
            <a:ext cx="1918359" cy="3192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0660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177" y="4370114"/>
            <a:ext cx="3214057" cy="236567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57224" y="457257"/>
            <a:ext cx="1081590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 годы войны в Челябинске был создан крупнейший в стране комплекс по производству танков </a:t>
            </a:r>
            <a:r>
              <a:rPr lang="ru-RU" b="1" dirty="0" err="1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Танкоград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, в состав которого входили 4 предприятия: </a:t>
            </a:r>
            <a:endParaRPr lang="ru-RU" b="1" dirty="0" smtClean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Кировский 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завод, Харьковский моторный завод, Челябинский и Сталинградский тракторные заводы. </a:t>
            </a:r>
            <a:endParaRPr lang="ru-RU" b="1" dirty="0" smtClean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После 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победы СССР в Сталинградской битве Сталинградский механический институт, бывший здесь же в эвакуации, должен был вернуться обратно, и  решено было создать в Челябинске собственную кузницу рабочих и научных кадров -  Южно-Уральский государственный </a:t>
            </a:r>
            <a:r>
              <a:rPr lang="ru-RU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университет (</a:t>
            </a:r>
            <a:r>
              <a:rPr lang="ru-RU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в 1943 – Челябинский механико – машиностроительный институт). </a:t>
            </a:r>
          </a:p>
          <a:p>
            <a:pPr algn="just">
              <a:lnSpc>
                <a:spcPct val="150000"/>
              </a:lnSpc>
            </a:pP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Важную роль в становлении вуза сыграл заместитель директора по научной и учебной работе Авраам Нахимович Рабинович.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latin typeface="Bahnschrift SemiBold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799409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duotone>
              <a:prstClr val="black"/>
              <a:srgbClr val="D9C3A5">
                <a:tint val="50000"/>
                <a:satMod val="180000"/>
              </a:srgbClr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4" y="768827"/>
            <a:ext cx="4564257" cy="295778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7035136" y="6063949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18135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3424" y="4863620"/>
            <a:ext cx="60293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В 1970 году А. Н. Рабинович вернулся в Волгоградский политехнический институт, работал на должности заведующего кафедрой автоматизации производственных процессов.</a:t>
            </a:r>
            <a:endParaRPr lang="ru-RU" sz="2000" dirty="0">
              <a:solidFill>
                <a:srgbClr val="421E06"/>
              </a:solidFill>
              <a:latin typeface="Bahnschrift SemiBold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702" y="3584200"/>
            <a:ext cx="4053781" cy="263183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704936" y="768827"/>
            <a:ext cx="556116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421E06"/>
                </a:solidFill>
                <a:latin typeface="Bahnschrift SemiBold" pitchFamily="34" charset="0"/>
              </a:rPr>
              <a:t>В 1963 г. ученый работал в Севастопольском приборостроительном институте, где </a:t>
            </a:r>
            <a:r>
              <a:rPr lang="ru-RU" sz="2000" b="1" dirty="0" smtClean="0">
                <a:solidFill>
                  <a:srgbClr val="421E06"/>
                </a:solidFill>
                <a:latin typeface="Bahnschrift SemiBold" pitchFamily="34" charset="0"/>
              </a:rPr>
              <a:t>основал кафедру </a:t>
            </a:r>
            <a:r>
              <a:rPr lang="ru-RU" sz="2000" b="1" dirty="0">
                <a:solidFill>
                  <a:srgbClr val="421E06"/>
                </a:solidFill>
                <a:latin typeface="Bahnschrift SemiBold" pitchFamily="34" charset="0"/>
              </a:rPr>
              <a:t>«Приборных систем и автоматизации технологических процессов, а также «Приборостроение» и «Технологии машиностроения».</a:t>
            </a:r>
          </a:p>
          <a:p>
            <a:pPr algn="just"/>
            <a:r>
              <a:rPr lang="ru-RU" sz="2000" b="1" dirty="0" smtClean="0">
                <a:solidFill>
                  <a:srgbClr val="421E06"/>
                </a:solidFill>
                <a:latin typeface="Bahnschrift SemiBold" pitchFamily="34" charset="0"/>
              </a:rPr>
              <a:t>  </a:t>
            </a:r>
            <a:endParaRPr lang="ru-RU" sz="2000" b="1" dirty="0">
              <a:solidFill>
                <a:srgbClr val="421E06"/>
              </a:solidFill>
              <a:latin typeface="Bahnschrift Semi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05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2736" y="373576"/>
            <a:ext cx="105350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421E06"/>
                </a:solidFill>
                <a:latin typeface="Bahnschrift SemiBold" pitchFamily="34" charset="0"/>
              </a:rPr>
              <a:t> 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Разработки </a:t>
            </a: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А.Н. Рабиновича не только обогатили теорию автоматизации, но и активно внедрялись в промышленность.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0200" y="365010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84451" y="2180451"/>
            <a:ext cx="5637510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Авторское свидетельство №158473 «Устройство для ориентации деталей типа валиков с рифлением на одном конце» (1963 год). Соавторами выступили И.И. Шерешевский, И.Н. Василенко, В.С. Матвейчук, В.Ф. Бабенко. </a:t>
            </a:r>
            <a:endParaRPr lang="ru-RU" b="1" i="1" dirty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8915960"/>
              </p:ext>
            </p:extLst>
          </p:nvPr>
        </p:nvGraphicFramePr>
        <p:xfrm>
          <a:off x="6826549" y="1359248"/>
          <a:ext cx="1981021" cy="266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Acrobat Document" r:id="rId3" imgW="7552440" imgH="10693080" progId="AcroExch.Document.7">
                  <p:embed/>
                </p:oleObj>
              </mc:Choice>
              <mc:Fallback>
                <p:oleObj name="Acrobat Document" r:id="rId3" imgW="7552440" imgH="10693080" progId="AcroExch.Document.7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6549" y="1359248"/>
                        <a:ext cx="1981021" cy="2660187"/>
                      </a:xfrm>
                      <a:prstGeom prst="rect">
                        <a:avLst/>
                      </a:prstGeom>
                      <a:solidFill>
                        <a:srgbClr val="FFF2CC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5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78307" y="4235570"/>
            <a:ext cx="1998274" cy="2383780"/>
          </a:xfrm>
          <a:prstGeom prst="rect">
            <a:avLst/>
          </a:prstGeom>
          <a:ln w="3175">
            <a:solidFill>
              <a:schemeClr val="accent1"/>
            </a:solidFill>
          </a:ln>
        </p:spPr>
      </p:pic>
      <p:pic>
        <p:nvPicPr>
          <p:cNvPr id="10" name="Picture 5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84794" y="4235570"/>
            <a:ext cx="1860533" cy="2383780"/>
          </a:xfrm>
          <a:prstGeom prst="rect">
            <a:avLst/>
          </a:prstGeom>
          <a:ln w="3175">
            <a:solidFill>
              <a:schemeClr val="accent1"/>
            </a:solidFill>
          </a:ln>
        </p:spPr>
      </p:pic>
      <p:pic>
        <p:nvPicPr>
          <p:cNvPr id="12" name="Picture 57"/>
          <p:cNvPicPr/>
          <p:nvPr/>
        </p:nvPicPr>
        <p:blipFill>
          <a:blip r:embed="rId7" cstate="print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84794" y="1368427"/>
            <a:ext cx="1860533" cy="2651008"/>
          </a:xfrm>
          <a:prstGeom prst="rect">
            <a:avLst/>
          </a:prstGeom>
          <a:ln w="6350">
            <a:solidFill>
              <a:schemeClr val="accent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957531" y="5326035"/>
            <a:ext cx="5780329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Авторское свидетельство №</a:t>
            </a:r>
            <a:r>
              <a:rPr lang="en-US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139903</a:t>
            </a:r>
            <a:r>
              <a:rPr lang="ru-RU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 «</a:t>
            </a:r>
            <a:r>
              <a:rPr lang="ru-RU" b="1" i="1" dirty="0" err="1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Вибробункер</a:t>
            </a:r>
            <a:r>
              <a:rPr lang="ru-RU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» (1961) </a:t>
            </a:r>
            <a:r>
              <a:rPr lang="ru-RU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Автор(ы) </a:t>
            </a:r>
            <a:r>
              <a:rPr lang="ru-RU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Рабинович А. Н, Василенко И. Н., Дементьев В. И, Шерешевский Н. И., Яхимович В. А.</a:t>
            </a:r>
            <a:endParaRPr lang="ru-RU" b="1" i="1" dirty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033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65" y="1282729"/>
            <a:ext cx="2173856" cy="2771686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3485590" y="1848381"/>
            <a:ext cx="6849035" cy="14096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Рабинович, А.Н. К вопросу о методике измерения радиальных сил поршневого кольца / А.Н. Рабинович, З.Г. </a:t>
            </a:r>
            <a:r>
              <a:rPr lang="ru-RU" sz="2000" b="1" i="1" dirty="0" err="1">
                <a:solidFill>
                  <a:srgbClr val="421E06"/>
                </a:solidFill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Емец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// Автомобильная промышленность. - 1971. - N3. - C. 8-10.</a:t>
            </a:r>
            <a:endParaRPr lang="ru-RU" sz="2000" b="1" i="1" dirty="0">
              <a:solidFill>
                <a:srgbClr val="421E06"/>
              </a:solidFill>
              <a:effectLst/>
              <a:latin typeface="Bahnschrift SemiBold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059" y="3704337"/>
            <a:ext cx="2081002" cy="27482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3674851" y="4760184"/>
            <a:ext cx="6737409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ea typeface="Times New Roman" panose="02020603050405020304" pitchFamily="18" charset="0"/>
              </a:rPr>
              <a:t>Рабинович, А.Н. Основные проблемы механизации и автоматизации сборки / А.Н. Рабинович // Вестник машиностроения. - 1962. - № 3. - C. 55-62.</a:t>
            </a:r>
            <a:endParaRPr lang="ru-RU" sz="2000" b="1" i="1" dirty="0">
              <a:solidFill>
                <a:srgbClr val="421E06"/>
              </a:solidFill>
              <a:effectLst/>
              <a:latin typeface="Bahnschrift SemiBold" pitchFamily="34" charset="0"/>
              <a:ea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9729" y="244698"/>
            <a:ext cx="10817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Журнальные статьи профессора А. Н. Рабиновича  из  фонда </a:t>
            </a:r>
          </a:p>
          <a:p>
            <a:pPr algn="ctr"/>
            <a:r>
              <a:rPr lang="ru-RU" sz="24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читального зала периодических изданий (В - 204)</a:t>
            </a:r>
            <a:endParaRPr lang="ru-RU" sz="2400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Bold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857223"/>
              </p:ext>
            </p:extLst>
          </p:nvPr>
        </p:nvGraphicFramePr>
        <p:xfrm>
          <a:off x="5196217" y="29422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0" name="Acrobat Document" showAsIcon="1" r:id="rId5" imgW="914400" imgH="771480" progId="AcroExch.Document.7">
                  <p:embed/>
                </p:oleObj>
              </mc:Choice>
              <mc:Fallback>
                <p:oleObj name="Acrobat Document" showAsIcon="1" r:id="rId5" imgW="914400" imgH="771480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6217" y="2942206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557354"/>
              </p:ext>
            </p:extLst>
          </p:nvPr>
        </p:nvGraphicFramePr>
        <p:xfrm>
          <a:off x="8929777" y="553779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1" name="Acrobat Document" showAsIcon="1" r:id="rId7" imgW="914400" imgH="771480" progId="AcroExch.Document.7">
                  <p:embed/>
                </p:oleObj>
              </mc:Choice>
              <mc:Fallback>
                <p:oleObj name="Acrobat Document" showAsIcon="1" r:id="rId7" imgW="914400" imgH="771480" progId="AcroExch.Document.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9777" y="5537798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2719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41341" y="2493481"/>
            <a:ext cx="6214433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Рабинович, А.Н. Принципы и некоторые типовые решения механизации и автоматизации сборочных процессов / А.Н. </a:t>
            </a:r>
            <a:r>
              <a:rPr lang="ru-RU" sz="2000" b="1" i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Рабинович                   // 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Машиностроитель. - 1962. - № 3. - C. 14-17.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02" y="357826"/>
            <a:ext cx="1967861" cy="26441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2707706" y="386168"/>
            <a:ext cx="7991475" cy="10580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Рабинович, А.Н. </a:t>
            </a:r>
            <a:r>
              <a:rPr lang="ru-RU" sz="2000" b="1" i="1" dirty="0" err="1">
                <a:solidFill>
                  <a:srgbClr val="421E06"/>
                </a:solidFill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Пульсаторный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421E06"/>
                </a:solidFill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пневмопривод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вибрационных загрузочных устройств / А.Н. Рабинович, Б.Ф. </a:t>
            </a:r>
            <a:r>
              <a:rPr lang="ru-RU" sz="2000" b="1" i="1" dirty="0" err="1">
                <a:solidFill>
                  <a:srgbClr val="421E06"/>
                </a:solidFill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Кобылюх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// Машиностроитель. - 1961. - № 4. - C. 13-15.</a:t>
            </a:r>
            <a:endParaRPr lang="ru-RU" sz="2000" b="1" i="1" dirty="0">
              <a:solidFill>
                <a:srgbClr val="421E06"/>
              </a:solidFill>
              <a:effectLst/>
              <a:latin typeface="Bahnschrift SemiBold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01" y="3687371"/>
            <a:ext cx="1967861" cy="26691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2707706" y="4907719"/>
            <a:ext cx="7991475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421E06"/>
                </a:solidFill>
                <a:latin typeface="Bahnschrift SemiBold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Рабинович, А.Н. Вопросы автоматизации процессов умственного труда в машиностроении / А.Н. Рабинович // Механизация и автоматизация производства. - 1969. - № 12. - C. 44-47.</a:t>
            </a:r>
            <a:endParaRPr lang="ru-RU" sz="2000" b="1" i="1" dirty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5211610"/>
              </p:ext>
            </p:extLst>
          </p:nvPr>
        </p:nvGraphicFramePr>
        <p:xfrm>
          <a:off x="7836380" y="1222708"/>
          <a:ext cx="876300" cy="914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3" name="Acrobat Document" showAsIcon="1" r:id="rId5" imgW="914400" imgH="771480" progId="AcroExch.Document.7">
                  <p:embed/>
                </p:oleObj>
              </mc:Choice>
              <mc:Fallback>
                <p:oleObj name="Acrobat Document" showAsIcon="1" r:id="rId5" imgW="914400" imgH="771480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6380" y="1222708"/>
                        <a:ext cx="876300" cy="9143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724838"/>
              </p:ext>
            </p:extLst>
          </p:nvPr>
        </p:nvGraphicFramePr>
        <p:xfrm>
          <a:off x="10401654" y="352727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4" name="Acrobat Document" showAsIcon="1" r:id="rId7" imgW="914400" imgH="771480" progId="AcroExch.Document.7">
                  <p:embed/>
                </p:oleObj>
              </mc:Choice>
              <mc:Fallback>
                <p:oleObj name="Acrobat Document" showAsIcon="1" r:id="rId7" imgW="914400" imgH="771480" progId="AcroExch.Document.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01654" y="3527277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299526"/>
              </p:ext>
            </p:extLst>
          </p:nvPr>
        </p:nvGraphicFramePr>
        <p:xfrm>
          <a:off x="9344565" y="558502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5" name="Acrobat Document" showAsIcon="1" r:id="rId9" imgW="914400" imgH="771480" progId="AcroExch.Document.7">
                  <p:embed/>
                </p:oleObj>
              </mc:Choice>
              <mc:Fallback>
                <p:oleObj name="Acrobat Document" showAsIcon="1" r:id="rId9" imgW="914400" imgH="771480" progId="AcroExch.Document.7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44565" y="5585020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17" name="Picture 1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706" y="1850544"/>
            <a:ext cx="1966796" cy="2609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0257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07029" y="324433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14401" y="423691"/>
            <a:ext cx="10235976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Видный учёный </a:t>
            </a:r>
            <a:r>
              <a:rPr lang="ru-RU" sz="2000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в области машиностроения, педагог и организатор </a:t>
            </a:r>
            <a:r>
              <a:rPr lang="ru-RU" sz="2000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науки, А. Н. Рабинович был отмечен наградами: два ордена Трудового Красного Знамени (1944 и 1961), орденом «Знак почета» (1944), медалями, в том числе «За доблестный труд» (1970).</a:t>
            </a:r>
          </a:p>
          <a:p>
            <a:pPr algn="just">
              <a:lnSpc>
                <a:spcPct val="150000"/>
              </a:lnSpc>
            </a:pPr>
            <a:endParaRPr lang="ru-RU" sz="1200" b="1" dirty="0" smtClean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2000" b="1" dirty="0" smtClean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Под руководством профессора защищено 110 кандидатский и 10 докторских диссертаций.</a:t>
            </a:r>
            <a:endParaRPr lang="ru-RU" sz="1200" b="1" dirty="0" smtClean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421E06"/>
                </a:solidFill>
                <a:latin typeface="Bahnschrift SemiBold" pitchFamily="34" charset="0"/>
                <a:cs typeface="Times New Roman" panose="02020603050405020304" pitchFamily="18" charset="0"/>
              </a:rPr>
              <a:t>Ученым опубликовано около 300 научных работ, в том числе 35 монографий и учебников.</a:t>
            </a:r>
            <a:endParaRPr lang="ru-RU" sz="2000" b="1" dirty="0">
              <a:solidFill>
                <a:srgbClr val="421E06"/>
              </a:solidFill>
              <a:latin typeface="Bahnschrift SemiBold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0663" y="5334625"/>
            <a:ext cx="10149714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Авраам Нахимович Рабинович 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itchFamily="34" charset="0"/>
                <a:cs typeface="Times New Roman" panose="02020603050405020304" pitchFamily="18" charset="0"/>
              </a:rPr>
              <a:t>стал инициатором создания в вузах страны новой специальности «Автоматизация и комплексная механизация машиностроения» (0636). Для неё он разработал учебный план, программы дисциплин, написал учебники и учебные пособия. 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514" y="2018761"/>
            <a:ext cx="979097" cy="1336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889" y="2018761"/>
            <a:ext cx="1160252" cy="1348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389" y="2050795"/>
            <a:ext cx="655530" cy="1272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99984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1850</TotalTime>
  <Words>1106</Words>
  <Application>Microsoft Office PowerPoint</Application>
  <PresentationFormat>Произвольный</PresentationFormat>
  <Paragraphs>75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sotrudnik</dc:creator>
  <cp:lastModifiedBy>admin</cp:lastModifiedBy>
  <cp:revision>97</cp:revision>
  <dcterms:created xsi:type="dcterms:W3CDTF">2026-09-07T07:48:33Z</dcterms:created>
  <dcterms:modified xsi:type="dcterms:W3CDTF">2026-10-14T10:31:22Z</dcterms:modified>
</cp:coreProperties>
</file>