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2" r:id="rId3"/>
    <p:sldId id="263" r:id="rId4"/>
    <p:sldId id="264" r:id="rId5"/>
    <p:sldId id="265" r:id="rId6"/>
    <p:sldId id="266" r:id="rId7"/>
    <p:sldId id="257" r:id="rId8"/>
    <p:sldId id="258" r:id="rId9"/>
    <p:sldId id="260" r:id="rId10"/>
    <p:sldId id="261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4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378" y="-14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CBBE8-4202-493C-850B-E368E1FAE970}" type="datetimeFigureOut">
              <a:rPr lang="ru-RU" smtClean="0"/>
              <a:t>26.06.2026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ED4F54-FED8-4316-8257-CB2C573872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214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D4F54-FED8-4316-8257-CB2C57387244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2841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D4F54-FED8-4316-8257-CB2C57387244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4448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D4F54-FED8-4316-8257-CB2C57387244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6950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D4F54-FED8-4316-8257-CB2C57387244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2877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D4F54-FED8-4316-8257-CB2C57387244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1565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AD17C-ABDA-4A97-B95C-CA14B4441D32}" type="datetimeFigureOut">
              <a:rPr lang="ru-RU" smtClean="0"/>
              <a:t>26.06.2026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6DA9-9F7A-4086-93B4-D495483CF9F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1427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AD17C-ABDA-4A97-B95C-CA14B4441D32}" type="datetimeFigureOut">
              <a:rPr lang="ru-RU" smtClean="0"/>
              <a:t>26.06.2026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6DA9-9F7A-4086-93B4-D495483CF9F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9612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AD17C-ABDA-4A97-B95C-CA14B4441D32}" type="datetimeFigureOut">
              <a:rPr lang="ru-RU" smtClean="0"/>
              <a:t>26.06.2026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6DA9-9F7A-4086-93B4-D495483CF9F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548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AD17C-ABDA-4A97-B95C-CA14B4441D32}" type="datetimeFigureOut">
              <a:rPr lang="ru-RU" smtClean="0"/>
              <a:t>26.06.2026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6DA9-9F7A-4086-93B4-D495483CF9F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3482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AD17C-ABDA-4A97-B95C-CA14B4441D32}" type="datetimeFigureOut">
              <a:rPr lang="ru-RU" smtClean="0"/>
              <a:t>26.06.2026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6DA9-9F7A-4086-93B4-D495483CF9F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3064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AD17C-ABDA-4A97-B95C-CA14B4441D32}" type="datetimeFigureOut">
              <a:rPr lang="ru-RU" smtClean="0"/>
              <a:t>26.06.2026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6DA9-9F7A-4086-93B4-D495483CF9F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2676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AD17C-ABDA-4A97-B95C-CA14B4441D32}" type="datetimeFigureOut">
              <a:rPr lang="ru-RU" smtClean="0"/>
              <a:t>26.06.2026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6DA9-9F7A-4086-93B4-D495483CF9F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155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AD17C-ABDA-4A97-B95C-CA14B4441D32}" type="datetimeFigureOut">
              <a:rPr lang="ru-RU" smtClean="0"/>
              <a:t>26.06.2026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6DA9-9F7A-4086-93B4-D495483CF9F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233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AD17C-ABDA-4A97-B95C-CA14B4441D32}" type="datetimeFigureOut">
              <a:rPr lang="ru-RU" smtClean="0"/>
              <a:t>26.06.2026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6DA9-9F7A-4086-93B4-D495483CF9F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4077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AD17C-ABDA-4A97-B95C-CA14B4441D32}" type="datetimeFigureOut">
              <a:rPr lang="ru-RU" smtClean="0"/>
              <a:t>26.06.2026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6DA9-9F7A-4086-93B4-D495483CF9F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7321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AD17C-ABDA-4A97-B95C-CA14B4441D32}" type="datetimeFigureOut">
              <a:rPr lang="ru-RU" smtClean="0"/>
              <a:t>26.06.2026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6DA9-9F7A-4086-93B4-D495483CF9F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7686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AD17C-ABDA-4A97-B95C-CA14B4441D32}" type="datetimeFigureOut">
              <a:rPr lang="ru-RU" smtClean="0"/>
              <a:t>26.06.2026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6DA9-9F7A-4086-93B4-D495483CF9F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1215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40.wmf"/><Relationship Id="rId3" Type="http://schemas.openxmlformats.org/officeDocument/2006/relationships/image" Target="../media/image42.png"/><Relationship Id="rId7" Type="http://schemas.microsoft.com/office/2007/relationships/hdphoto" Target="../media/hdphoto18.wdp"/><Relationship Id="rId12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4.jpeg"/><Relationship Id="rId11" Type="http://schemas.openxmlformats.org/officeDocument/2006/relationships/image" Target="../media/image39.wmf"/><Relationship Id="rId5" Type="http://schemas.microsoft.com/office/2007/relationships/hdphoto" Target="../media/hdphoto17.wdp"/><Relationship Id="rId15" Type="http://schemas.openxmlformats.org/officeDocument/2006/relationships/image" Target="../media/image41.wmf"/><Relationship Id="rId10" Type="http://schemas.openxmlformats.org/officeDocument/2006/relationships/oleObject" Target="../embeddings/oleObject1.bin"/><Relationship Id="rId4" Type="http://schemas.openxmlformats.org/officeDocument/2006/relationships/image" Target="../media/image43.jpeg"/><Relationship Id="rId9" Type="http://schemas.microsoft.com/office/2007/relationships/hdphoto" Target="../media/hdphoto19.wdp"/><Relationship Id="rId1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image" Target="../media/image47.wmf"/><Relationship Id="rId3" Type="http://schemas.openxmlformats.org/officeDocument/2006/relationships/image" Target="../media/image49.png"/><Relationship Id="rId7" Type="http://schemas.microsoft.com/office/2007/relationships/hdphoto" Target="../media/hdphoto21.wdp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1.jpeg"/><Relationship Id="rId11" Type="http://schemas.openxmlformats.org/officeDocument/2006/relationships/image" Target="../media/image46.wmf"/><Relationship Id="rId5" Type="http://schemas.microsoft.com/office/2007/relationships/hdphoto" Target="../media/hdphoto20.wdp"/><Relationship Id="rId15" Type="http://schemas.openxmlformats.org/officeDocument/2006/relationships/image" Target="../media/image48.wmf"/><Relationship Id="rId10" Type="http://schemas.openxmlformats.org/officeDocument/2006/relationships/oleObject" Target="../embeddings/oleObject4.bin"/><Relationship Id="rId4" Type="http://schemas.openxmlformats.org/officeDocument/2006/relationships/image" Target="../media/image50.jpeg"/><Relationship Id="rId9" Type="http://schemas.microsoft.com/office/2007/relationships/hdphoto" Target="../media/hdphoto22.wdp"/><Relationship Id="rId1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microsoft.com/office/2007/relationships/hdphoto" Target="../media/hdphoto2.wdp"/><Relationship Id="rId4" Type="http://schemas.openxmlformats.org/officeDocument/2006/relationships/image" Target="../media/image4.jpe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4.wdp"/><Relationship Id="rId4" Type="http://schemas.openxmlformats.org/officeDocument/2006/relationships/image" Target="../media/image8.jpe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microsoft.com/office/2007/relationships/hdphoto" Target="../media/hdphoto1.wdp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2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1.wdp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4.jpeg"/><Relationship Id="rId10" Type="http://schemas.microsoft.com/office/2007/relationships/hdphoto" Target="../media/hdphoto9.wdp"/><Relationship Id="rId4" Type="http://schemas.openxmlformats.org/officeDocument/2006/relationships/image" Target="../media/image7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11" Type="http://schemas.openxmlformats.org/officeDocument/2006/relationships/image" Target="../media/image22.png"/><Relationship Id="rId5" Type="http://schemas.openxmlformats.org/officeDocument/2006/relationships/image" Target="../media/image17.jpeg"/><Relationship Id="rId10" Type="http://schemas.openxmlformats.org/officeDocument/2006/relationships/image" Target="../media/image21.png"/><Relationship Id="rId4" Type="http://schemas.microsoft.com/office/2007/relationships/hdphoto" Target="../media/hdphoto1.wdp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5" Type="http://schemas.openxmlformats.org/officeDocument/2006/relationships/image" Target="../media/image25.png"/><Relationship Id="rId4" Type="http://schemas.microsoft.com/office/2007/relationships/hdphoto" Target="../media/hdphoto1.wdp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12" Type="http://schemas.microsoft.com/office/2007/relationships/hdphoto" Target="../media/hdphoto15.wdp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microsoft.com/office/2007/relationships/hdphoto" Target="../media/hdphoto16.wdp"/><Relationship Id="rId10" Type="http://schemas.openxmlformats.org/officeDocument/2006/relationships/image" Target="../media/image34.png"/><Relationship Id="rId4" Type="http://schemas.microsoft.com/office/2007/relationships/hdphoto" Target="../media/hdphoto1.wdp"/><Relationship Id="rId9" Type="http://schemas.microsoft.com/office/2007/relationships/hdphoto" Target="../media/hdphoto14.wdp"/><Relationship Id="rId1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25" y="138410"/>
            <a:ext cx="8928992" cy="6624736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34" y="1988840"/>
            <a:ext cx="2629092" cy="3816424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703902" y="634069"/>
            <a:ext cx="6357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      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ПРОФЕССОРА ПОЛИТЕХА</a:t>
            </a:r>
            <a:endParaRPr lang="ru-RU" sz="32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19872" y="1988840"/>
            <a:ext cx="547260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                    </a:t>
            </a:r>
            <a:r>
              <a:rPr lang="ru-RU" sz="2800" b="1" dirty="0" smtClean="0">
                <a:solidFill>
                  <a:srgbClr val="5040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ХАРДИН </a:t>
            </a:r>
          </a:p>
          <a:p>
            <a:r>
              <a:rPr lang="ru-RU" sz="2800" b="1" dirty="0" smtClean="0">
                <a:solidFill>
                  <a:srgbClr val="5040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800" b="1" dirty="0" smtClean="0">
                <a:solidFill>
                  <a:srgbClr val="5040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АЛЕКСАНДР </a:t>
            </a:r>
            <a:r>
              <a:rPr lang="ru-RU" sz="2800" b="1" dirty="0" smtClean="0">
                <a:solidFill>
                  <a:srgbClr val="5040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ПАВЛОВИЧ</a:t>
            </a:r>
          </a:p>
          <a:p>
            <a:r>
              <a:rPr lang="ru-RU" sz="2000" b="1" dirty="0" smtClean="0">
                <a:solidFill>
                  <a:srgbClr val="5040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  <a:r>
              <a:rPr lang="ru-RU" sz="2400" b="1" dirty="0" smtClean="0">
                <a:solidFill>
                  <a:srgbClr val="5040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(02.09.1931 – 02.09.1983)</a:t>
            </a:r>
          </a:p>
          <a:p>
            <a:endParaRPr lang="ru-RU" sz="2000" b="1" dirty="0">
              <a:solidFill>
                <a:schemeClr val="tx2"/>
              </a:solidFill>
            </a:endParaRPr>
          </a:p>
          <a:p>
            <a:r>
              <a:rPr lang="ru-RU" sz="2000" b="1" dirty="0" smtClean="0">
                <a:solidFill>
                  <a:schemeClr val="tx2"/>
                </a:solidFill>
              </a:rPr>
              <a:t>              </a:t>
            </a:r>
          </a:p>
          <a:p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</a:rPr>
              <a:t>              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ПРОФЕССОР ПО КАФЕДРЕ 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ХИМИЧЕСКОЙ ТЕХНОЛОГИИ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       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(к 95 – летию со дня рождения)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99" y="649856"/>
            <a:ext cx="2290974" cy="578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999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038" y="-36513"/>
            <a:ext cx="9236076" cy="693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58" y="557972"/>
            <a:ext cx="1407416" cy="1902261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15" y="2618032"/>
            <a:ext cx="1419739" cy="1925319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15" y="4653135"/>
            <a:ext cx="1403038" cy="1856141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82193" y="4653135"/>
            <a:ext cx="63697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Димеризация 2-меркаптобензтиазола окислами азота / А.П. Хардин, А.И. Вальдман, И.П. Коваленко, Б.И. Панфилов, Д.И. Вальдман // Журнал прикладной химии. - 1982. - LV, N 1. - C. 152-157.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87824" y="764704"/>
            <a:ext cx="6461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Хардин, А.П. Адамантилсиланоляты натрия и бора / А.П. Хардин, В.П. Ущенко, А.Д. Ким // Журнал общей химии. - 1977. - Вып. 9. - C. 2154.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7824" y="2708920"/>
            <a:ext cx="6372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Синтез и полимеризация непредельных производных адамантана / С.С. Новиков, А.П. Хардин, С.С. Радченко, С.Г. Злотин, Б.С. Орлинсон // Изв. АН СССР. Сер. химическая. - 1977. - N12. - C. 2765-2767.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63688" y="299478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</a:t>
            </a:r>
            <a:r>
              <a:rPr lang="ru-RU" b="1" dirty="0" smtClean="0">
                <a:solidFill>
                  <a:srgbClr val="C00000"/>
                </a:solidFill>
              </a:rPr>
              <a:t>ПУБЛИКАЦИИ УЧЕНОГО В ЖУРНАЛАХ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5144231"/>
              </p:ext>
            </p:extLst>
          </p:nvPr>
        </p:nvGraphicFramePr>
        <p:xfrm>
          <a:off x="2198052" y="1668070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PDF" showAsIcon="1" r:id="rId10" imgW="914400" imgH="792360" progId="FoxitReader.Document">
                  <p:embed/>
                </p:oleObj>
              </mc:Choice>
              <mc:Fallback>
                <p:oleObj name="PDF" showAsIcon="1" r:id="rId10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98052" y="1668070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8540742"/>
              </p:ext>
            </p:extLst>
          </p:nvPr>
        </p:nvGraphicFramePr>
        <p:xfrm>
          <a:off x="2206601" y="3785385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PDF" showAsIcon="1" r:id="rId12" imgW="914400" imgH="792360" progId="FoxitReader.Document">
                  <p:embed/>
                </p:oleObj>
              </mc:Choice>
              <mc:Fallback>
                <p:oleObj name="PDF" showAsIcon="1" r:id="rId12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206601" y="3785385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9908398"/>
              </p:ext>
            </p:extLst>
          </p:nvPr>
        </p:nvGraphicFramePr>
        <p:xfrm>
          <a:off x="2267744" y="5717113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PDF" showAsIcon="1" r:id="rId14" imgW="914400" imgH="792360" progId="FoxitReader.Document">
                  <p:embed/>
                </p:oleObj>
              </mc:Choice>
              <mc:Fallback>
                <p:oleObj name="PDF" showAsIcon="1" r:id="rId14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267744" y="5717113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109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36513"/>
            <a:ext cx="9242426" cy="693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225" y="337253"/>
            <a:ext cx="1457325" cy="1922462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933" y="2485778"/>
            <a:ext cx="1457325" cy="1836203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933" y="4480200"/>
            <a:ext cx="1478005" cy="1966054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8658" y="2560267"/>
            <a:ext cx="65736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Микрокалориметрическое 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исследование сорбции ионов меди (II) полимеризационными анионитами / В.Д. Копылова, А.П. Хардин, А.И. Вальдман и др. // Журнал физической химии. - 1983. - LVII, N 12. - C. 3009-3013.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4661" y="4480200"/>
            <a:ext cx="65016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Хардин, А.П.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Фосфорилирование 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карбоцепных полимеров / А.П. Хардин, О.И. Тужиков, С.Н. Бондаренко // Успехи химии. - 1983. - LII, вып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. 7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. - C. 1173-1195.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8658" y="469734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Ингибирование полимеризации монометакрилового эфира этиленгликоля / А.П. Хардин, Ю.Н. Каргин, Г.Д. Бахтина, А.Б. Кочнов // Пластические массы. - 1982.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– N 12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. - C. 28-29.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65781"/>
              </p:ext>
            </p:extLst>
          </p:nvPr>
        </p:nvGraphicFramePr>
        <p:xfrm>
          <a:off x="6175159" y="1628800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PDF" showAsIcon="1" r:id="rId10" imgW="914400" imgH="792360" progId="FoxitReader.Document">
                  <p:embed/>
                </p:oleObj>
              </mc:Choice>
              <mc:Fallback>
                <p:oleObj name="PDF" showAsIcon="1" r:id="rId10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175159" y="1628800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1755022"/>
              </p:ext>
            </p:extLst>
          </p:nvPr>
        </p:nvGraphicFramePr>
        <p:xfrm>
          <a:off x="6204519" y="3547165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PDF" showAsIcon="1" r:id="rId12" imgW="914400" imgH="792360" progId="FoxitReader.Document">
                  <p:embed/>
                </p:oleObj>
              </mc:Choice>
              <mc:Fallback>
                <p:oleObj name="PDF" showAsIcon="1" r:id="rId12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204519" y="3547165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9009320"/>
              </p:ext>
            </p:extLst>
          </p:nvPr>
        </p:nvGraphicFramePr>
        <p:xfrm>
          <a:off x="6300192" y="5654091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PDF" showAsIcon="1" r:id="rId14" imgW="914400" imgH="792360" progId="FoxitReader.Document">
                  <p:embed/>
                </p:oleObj>
              </mc:Choice>
              <mc:Fallback>
                <p:oleObj name="PDF" showAsIcon="1" r:id="rId14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300192" y="5654091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797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07" y="148208"/>
            <a:ext cx="8928992" cy="6624736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307" y="404664"/>
            <a:ext cx="2699556" cy="2596774"/>
          </a:xfrm>
          <a:prstGeom prst="snip2DiagRect">
            <a:avLst>
              <a:gd name="adj1" fmla="val 13954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66" y="3655039"/>
            <a:ext cx="2711309" cy="2558589"/>
          </a:xfrm>
          <a:prstGeom prst="snip2DiagRect">
            <a:avLst>
              <a:gd name="adj1" fmla="val 1096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TextBox 5"/>
          <p:cNvSpPr txBox="1"/>
          <p:nvPr/>
        </p:nvSpPr>
        <p:spPr>
          <a:xfrm>
            <a:off x="112778" y="6366049"/>
            <a:ext cx="35638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ru-RU" sz="900" b="1" dirty="0" smtClean="0">
                <a:solidFill>
                  <a:schemeClr val="accent4">
                    <a:lumMod val="50000"/>
                  </a:schemeClr>
                </a:solidFill>
              </a:rPr>
              <a:t>А. П. Хардин</a:t>
            </a:r>
            <a:r>
              <a:rPr lang="ru-RU" sz="9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900" b="1" dirty="0" smtClean="0">
                <a:solidFill>
                  <a:schemeClr val="accent4">
                    <a:lumMod val="50000"/>
                  </a:schemeClr>
                </a:solidFill>
              </a:rPr>
              <a:t>(крайний слева) в студенческие годы. 1952 г.</a:t>
            </a:r>
            <a:endParaRPr lang="ru-RU" sz="9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94665" y="3080516"/>
            <a:ext cx="34503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4">
                    <a:lumMod val="50000"/>
                  </a:schemeClr>
                </a:solidFill>
              </a:rPr>
              <a:t> А. П. Хардин в центре (стоит) в девятом классе. 1947 г.</a:t>
            </a:r>
            <a:endParaRPr lang="ru-RU" sz="1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343766" y="1687287"/>
            <a:ext cx="5344828" cy="969871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bg2">
                <a:lumMod val="2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74111"/>
            <a:ext cx="4539866" cy="81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82662" y="1703051"/>
            <a:ext cx="53448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В 1948 г., после окончания средней школы, поступил в Казанский химико-технологический институт им. С. М. Кирова (КХТИ) на специальность «Химия и технология взрывчатых веществ».  </a:t>
            </a:r>
            <a:endParaRPr lang="ru-RU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39347" y="674111"/>
            <a:ext cx="435531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Александр Павлович Хардин родился 2 сентября 1931 г. в селе Усково 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Тыловайского района Удмуртской АССР, в крестьянской семье.</a:t>
            </a:r>
            <a:endParaRPr lang="ru-RU" sz="14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375" y="3385761"/>
            <a:ext cx="5688632" cy="1588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370447" y="3406451"/>
            <a:ext cx="54659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>
                <a:solidFill>
                  <a:srgbClr val="8064A2">
                    <a:lumMod val="75000"/>
                  </a:srgbClr>
                </a:solidFill>
              </a:rPr>
              <a:t>После окончания КХТИ в 1953 г., молодой и перспективный ученый был оставлен на кафедре «Химия и технология органических соединений азота» для обучения в аспирантуре. В 1957 г. им была защищена кандидатская диссертация, темой которой стало изучение реакции Манниха на основе ароматических аминов, формальдегида и нитроформа.  </a:t>
            </a:r>
            <a:endParaRPr lang="ru-RU" sz="1400" b="1" dirty="0">
              <a:solidFill>
                <a:srgbClr val="8064A2">
                  <a:lumMod val="75000"/>
                </a:srgbClr>
              </a:solidFill>
            </a:endParaRPr>
          </a:p>
        </p:txBody>
      </p:sp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375" y="4974245"/>
            <a:ext cx="5688632" cy="1695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381307" y="4981984"/>
            <a:ext cx="55094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Защитив диссертацию, Александр Павлович стал работать начальником отдела на одном из оборонных предприятий г. Перми, где познакомился с доктором химических наук, профессором С. С. Новиковым, начальником отдела Института органической химии им. Н. Д. Зелинского АН СССР, под  руководством которого выполнил цикл исследований, послуживших основой его докторской диссертации. </a:t>
            </a:r>
            <a:endParaRPr lang="ru-RU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93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3" y="301106"/>
            <a:ext cx="2431540" cy="2335805"/>
          </a:xfrm>
          <a:prstGeom prst="snip2DiagRect">
            <a:avLst>
              <a:gd name="adj1" fmla="val 19699"/>
              <a:gd name="adj2" fmla="val 16667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81" y="2060848"/>
            <a:ext cx="2226454" cy="2319821"/>
          </a:xfrm>
          <a:prstGeom prst="snip2DiagRect">
            <a:avLst>
              <a:gd name="adj1" fmla="val 20314"/>
              <a:gd name="adj2" fmla="val 16667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23" y="1051065"/>
            <a:ext cx="5732464" cy="698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0527" y="1307916"/>
            <a:ext cx="53266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446" y="2924944"/>
            <a:ext cx="6017479" cy="1107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913627" y="2951946"/>
            <a:ext cx="57719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В том же 1964 г., А. П. Хардин приехал в Волгоград и был принят на должность заведующего кафедрой химической технологии. В 1965 г. утвержден в ученом звании профессора, а в январе 1967 г. назначен ректором Волгоградского политехнического института.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55" y="1100137"/>
            <a:ext cx="5621632" cy="600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15" y="4509120"/>
            <a:ext cx="8600611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99655" y="4546713"/>
            <a:ext cx="828592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>
                <a:solidFill>
                  <a:srgbClr val="8064A2">
                    <a:lumMod val="75000"/>
                  </a:srgbClr>
                </a:solidFill>
              </a:rPr>
              <a:t>Основные научные исследования А. П. Хардина, в период работы в ВПИ, выполнены в области органической химии и химии полимеров производных адамантана и родственных углеводородов. В его научной школе впервые были представлены исследования по фторированию </a:t>
            </a:r>
            <a:r>
              <a:rPr lang="ru-RU" sz="1400" b="1" dirty="0" smtClean="0">
                <a:solidFill>
                  <a:srgbClr val="8064A2">
                    <a:lumMod val="75000"/>
                  </a:srgbClr>
                </a:solidFill>
              </a:rPr>
              <a:t>полимеров. Впервые исследовано фторирование адамантана и его функциональных производных, </a:t>
            </a:r>
            <a:r>
              <a:rPr lang="ru-RU" sz="1400" b="1" dirty="0">
                <a:solidFill>
                  <a:srgbClr val="8064A2">
                    <a:lumMod val="75000"/>
                  </a:srgbClr>
                </a:solidFill>
              </a:rPr>
              <a:t>взаимодействием их с четырехфтористой серой. </a:t>
            </a:r>
            <a:r>
              <a:rPr lang="ru-RU" sz="1400" b="1" dirty="0" smtClean="0">
                <a:solidFill>
                  <a:srgbClr val="8064A2">
                    <a:lumMod val="75000"/>
                  </a:srgbClr>
                </a:solidFill>
              </a:rPr>
              <a:t>В лабораториях кафедры интенсивно проводились исследования по созданию искусственных фторорганических кровезаменителей совместно с руководителем направления академиком И. Л. Кнунянцем.</a:t>
            </a:r>
            <a:endParaRPr lang="ru-RU" sz="1400" b="1" dirty="0">
              <a:solidFill>
                <a:srgbClr val="8064A2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63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42" y="344081"/>
            <a:ext cx="7938666" cy="1428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70" y="4697560"/>
            <a:ext cx="5932564" cy="1539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583" y="2856532"/>
            <a:ext cx="5956025" cy="900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62" y="2086626"/>
            <a:ext cx="2332164" cy="2278478"/>
          </a:xfrm>
          <a:prstGeom prst="snip2DiagRect">
            <a:avLst>
              <a:gd name="adj1" fmla="val 18671"/>
              <a:gd name="adj2" fmla="val 16667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TextBox 9"/>
          <p:cNvSpPr txBox="1"/>
          <p:nvPr/>
        </p:nvSpPr>
        <p:spPr>
          <a:xfrm>
            <a:off x="421432" y="4968750"/>
            <a:ext cx="5684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989" y="4293095"/>
            <a:ext cx="2363619" cy="2246783"/>
          </a:xfrm>
          <a:prstGeom prst="snip2DiagRect">
            <a:avLst>
              <a:gd name="adj1" fmla="val 16580"/>
              <a:gd name="adj2" fmla="val 16667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3" name="Прямоугольник 12"/>
          <p:cNvSpPr/>
          <p:nvPr/>
        </p:nvSpPr>
        <p:spPr>
          <a:xfrm>
            <a:off x="3005125" y="2856532"/>
            <a:ext cx="57534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>
                <a:solidFill>
                  <a:srgbClr val="8064A2">
                    <a:lumMod val="75000"/>
                  </a:srgbClr>
                </a:solidFill>
              </a:rPr>
              <a:t>Он является автором </a:t>
            </a:r>
            <a:r>
              <a:rPr lang="ru-RU" sz="1400" b="1" dirty="0">
                <a:solidFill>
                  <a:srgbClr val="8064A2">
                    <a:lumMod val="75000"/>
                  </a:srgbClr>
                </a:solidFill>
              </a:rPr>
              <a:t>более 500 печатных работ, в том числе 5 монографий, 300 изобретений. </a:t>
            </a:r>
            <a:r>
              <a:rPr lang="ru-RU" sz="1400" b="1" dirty="0" smtClean="0">
                <a:solidFill>
                  <a:srgbClr val="8064A2">
                    <a:lumMod val="75000"/>
                  </a:srgbClr>
                </a:solidFill>
              </a:rPr>
              <a:t>Им подготовлено </a:t>
            </a:r>
            <a:r>
              <a:rPr lang="ru-RU" sz="1400" b="1" dirty="0">
                <a:solidFill>
                  <a:srgbClr val="8064A2">
                    <a:lumMod val="75000"/>
                  </a:srgbClr>
                </a:solidFill>
              </a:rPr>
              <a:t>80 кандидатов наук, 16 из которых защитили докторские диссертации.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3122" y="4723988"/>
            <a:ext cx="57183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Александр Павлович был председателем совета ректоров вузов Волгограда, председателем Волгоградского отделения Всесоюзного совета научно-технических обществ. Награжден почетным знаком «За особые заслуги в области коммунистического воспитания, подготовки и повышения квалификации граждан ГДР в университетах и вузах СССР», и знаком «Почетный химик СССР».</a:t>
            </a:r>
            <a:endParaRPr lang="ru-RU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404664"/>
            <a:ext cx="76328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>
                <a:solidFill>
                  <a:srgbClr val="8064A2">
                    <a:lumMod val="75000"/>
                  </a:srgbClr>
                </a:solidFill>
              </a:rPr>
              <a:t>Александр Павлович умело сочетал научную, педагогическую, административную и общественную деятельность. По его инициативе в институте в 1973 г. был организован подготовительный факультет для иностранных граждан. При нем были построены лабораторный корпус, столовая, два учебных корпуса, три общежития, спортивный лагерь, организован профилакторий.</a:t>
            </a:r>
          </a:p>
        </p:txBody>
      </p:sp>
    </p:spTree>
    <p:extLst>
      <p:ext uri="{BB962C8B-B14F-4D97-AF65-F5344CB8AC3E}">
        <p14:creationId xmlns:p14="http://schemas.microsoft.com/office/powerpoint/2010/main" val="395952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04" y="1092884"/>
            <a:ext cx="6139936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894866"/>
            <a:ext cx="6192688" cy="1614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59" y="4922407"/>
            <a:ext cx="6058076" cy="1353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776" y="743668"/>
            <a:ext cx="2075960" cy="2037260"/>
          </a:xfrm>
          <a:prstGeom prst="snip2DiagRect">
            <a:avLst>
              <a:gd name="adj1" fmla="val 18291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81" y="2577407"/>
            <a:ext cx="2016580" cy="2019915"/>
          </a:xfrm>
          <a:prstGeom prst="snip2DiagRect">
            <a:avLst>
              <a:gd name="adj1" fmla="val 18694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TextBox 10"/>
          <p:cNvSpPr txBox="1"/>
          <p:nvPr/>
        </p:nvSpPr>
        <p:spPr>
          <a:xfrm>
            <a:off x="971600" y="251857"/>
            <a:ext cx="784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        </a:t>
            </a:r>
            <a:r>
              <a:rPr lang="ru-RU" sz="1600" b="1" dirty="0" smtClean="0">
                <a:solidFill>
                  <a:srgbClr val="C00000"/>
                </a:solidFill>
              </a:rPr>
              <a:t>ВОСПОМИНАНИЯ ОБ </a:t>
            </a:r>
            <a:r>
              <a:rPr lang="ru-RU" sz="1600" b="1" dirty="0">
                <a:solidFill>
                  <a:srgbClr val="C00000"/>
                </a:solidFill>
              </a:rPr>
              <a:t>А. П. </a:t>
            </a:r>
            <a:r>
              <a:rPr lang="ru-RU" sz="1600" b="1" dirty="0" smtClean="0">
                <a:solidFill>
                  <a:srgbClr val="C00000"/>
                </a:solidFill>
              </a:rPr>
              <a:t>ХАРДИНЕ ЕГО КОЛЛЕГ  И ДРУЗЕЙ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4810" y="1092884"/>
            <a:ext cx="600639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«…Он был таким другом, рядом с которым любые беды и невзгоды не воспринимаются всерьез, рядом с которым неудачи не пугают. Он сыграл в моей жизни решающую роль. Я обязан ему очень многим, в первую очередь тем, что я приехал сюда, в Волгоград, и начал с его помощью собственное большое дело – кафедру ТОНС» Б. И. Но.</a:t>
            </a:r>
          </a:p>
          <a:p>
            <a:pPr algn="just"/>
            <a:r>
              <a:rPr lang="ru-RU" sz="1100" b="1" dirty="0" smtClean="0">
                <a:solidFill>
                  <a:schemeClr val="accent4">
                    <a:lumMod val="75000"/>
                  </a:schemeClr>
                </a:solidFill>
              </a:rPr>
              <a:t>                                                                                                                                               </a:t>
            </a:r>
            <a:endParaRPr lang="ru-RU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496" y="4550323"/>
            <a:ext cx="2160240" cy="2047029"/>
          </a:xfrm>
          <a:prstGeom prst="snip2DiagRect">
            <a:avLst>
              <a:gd name="adj1" fmla="val 19288"/>
              <a:gd name="adj2" fmla="val 16667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5" name="TextBox 14"/>
          <p:cNvSpPr txBox="1"/>
          <p:nvPr/>
        </p:nvSpPr>
        <p:spPr>
          <a:xfrm>
            <a:off x="2752519" y="2943446"/>
            <a:ext cx="59561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«Я удивлялся, что он помнит наизусть стихи, разбирается в живописи, как-то говорил о картинах художника, о котором я,  к стыду своему не знал. Как – то при мне он позвонил Пантелеймону Кондратьевичу Пономаренко, бывшему начальнику Центрального штаба партизанского движения и руководителю компартии Белоруссии, и запросто осведомился о его здоровье и других делах» В. Н. Подлеснов.</a:t>
            </a:r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</a:rPr>
              <a:t>                                                                                                            </a:t>
            </a:r>
            <a:endParaRPr lang="ru-RU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4810" y="4989061"/>
            <a:ext cx="58533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«Человеческое обаяние – главная черта Александра Павловича. Каждый, кто побывал гостем института, кафедры, однажды встретился с ним, - надолго оставался под впечатлением от этого обаяния, и это, конечно, помогало ему работать. А работал он с энтузиазмом и весело»  О. И. Тужиков.</a:t>
            </a:r>
            <a:endParaRPr lang="ru-RU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47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59" y="159299"/>
            <a:ext cx="8928992" cy="6624736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89" y="523120"/>
            <a:ext cx="2002456" cy="2761864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32569" y="523120"/>
            <a:ext cx="565419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В жизни Александр Павлович старался искать что-то новое  - в людях, музыке, живописи, книгах, любил стихи. Много читал Пушкина, Есенина, Байрона. На досуге, между делом, он сам писал стихи, которые обычно отражали его душевное состояние, духовный поиск и размышления. </a:t>
            </a:r>
          </a:p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Писал эпиграммы на самого себя:</a:t>
            </a:r>
          </a:p>
          <a:p>
            <a:pPr algn="just"/>
            <a:endParaRPr lang="ru-RU" sz="1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Друзья мои, ведь счастлив я,</a:t>
            </a:r>
          </a:p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Что лишь одно досталось мне по блату:</a:t>
            </a:r>
          </a:p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Когда привозят в госпиталь меня,</a:t>
            </a:r>
          </a:p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Всегда дают отдельную палату…</a:t>
            </a:r>
            <a:endParaRPr lang="ru-RU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1831" y="3501330"/>
            <a:ext cx="842493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C00000"/>
                </a:solidFill>
              </a:rPr>
              <a:t>Награды А. П. Хардина: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Орден Трудового Красного Знамени, Октябрьской Революции, медали «За доблестный труд в Великой Отечественной войне 1941 - 1945 гг.», «Тридцать лет Победы в Великой Отечественной войне 1941 - 1945 гг.», «За трудовую доблесть. В ознаменование 100-летия со дня рождения В. И. Ленина», медаль Чешской Социалистической Республики «50 лет КПЧ», медаль им. акад. З. Неедлы.</a:t>
            </a:r>
            <a:endParaRPr lang="ru-RU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053" y="4732436"/>
            <a:ext cx="1160279" cy="1874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803913"/>
            <a:ext cx="964429" cy="170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740" y="4803914"/>
            <a:ext cx="990029" cy="170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087" y="4799759"/>
            <a:ext cx="958966" cy="1649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555" y="4764776"/>
            <a:ext cx="945771" cy="1784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321" y="4803914"/>
            <a:ext cx="794887" cy="1802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113" y="4791416"/>
            <a:ext cx="2233653" cy="1119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957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4" y="116632"/>
            <a:ext cx="8928992" cy="6624736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71600" y="406183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/>
                </a:solidFill>
              </a:rPr>
              <a:t>                        </a:t>
            </a:r>
            <a:r>
              <a:rPr lang="ru-RU" b="1" dirty="0" smtClean="0">
                <a:solidFill>
                  <a:srgbClr val="C00000"/>
                </a:solidFill>
              </a:rPr>
              <a:t>НАУЧНЫЕ ТРУДЫ ПРОФЕССОРА   А. П. ХАРДИНА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81" y="856085"/>
            <a:ext cx="1339315" cy="1691758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81" y="2780928"/>
            <a:ext cx="1371446" cy="1720034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83386" y="856085"/>
            <a:ext cx="6264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Хардин, А. П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. Химия 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четырехфтористой 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серы 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/ А. П. Хардин, Б. Н. Горбунов, П. А. Протопопов ; под ред. А. П. Хардина. - Саратов : Изд-во Саратов. ун-та, 1973. - 201 с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pPr algn="just"/>
            <a:endParaRPr lang="ru-RU" sz="1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Книга является первой монографией, обобщающей вопросы, связанные с химией четырехфтористой серы.</a:t>
            </a:r>
            <a:endParaRPr lang="ru-RU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00683" y="2628781"/>
            <a:ext cx="61926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Функциональные органические соединения и полимеры 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/ отв. ред. А. П. Хардин ; Волгоград. политехн. ин-т. - Волгоград : [б. и.], 1975. - 360 с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pPr algn="just"/>
            <a:endParaRPr lang="ru-RU" sz="14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 Сборник научных трудов под редакцией А. П. Хардина, включает исследования по органическим и функциональным органическим соединениям.</a:t>
            </a:r>
            <a:endParaRPr lang="ru-RU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78" y="4712254"/>
            <a:ext cx="1374918" cy="1700673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35459" y="4712254"/>
            <a:ext cx="626469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Химия и химическая 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технология: сборник научных статей. 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- Волгоград : Изд-во ВПИ, 1970. - 507 с. - (Волгоградский политехнический институт. Труды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).</a:t>
            </a:r>
          </a:p>
          <a:p>
            <a:pPr algn="just"/>
            <a:endParaRPr lang="ru-RU" sz="14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Материал сборника научных статей под редакцией А. П. Хардина, включает результаты научно – исследовательских работ, выполненных кафедрами института.</a:t>
            </a:r>
            <a:endParaRPr lang="ru-RU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28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798"/>
            <a:ext cx="8928992" cy="6624736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 descr="C:\Users\sotrudnik\Desktop\НЧЗ\20260618_1302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6672"/>
            <a:ext cx="1424706" cy="1800200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457" y="4382706"/>
            <a:ext cx="1633537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3817" y="4586841"/>
            <a:ext cx="600048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Хардин, А. П. Мономеры на основе производных адамантана и родственных 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углеводородов  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/ А. П. Хардин, С. С. Радченко ; Волгоград. политехн. ин-т. - Волгоград, 1982. - 116 с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pPr algn="just"/>
            <a:endParaRPr lang="ru-RU" sz="12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</a:rPr>
              <a:t>Учебное пособие посвящено полиэдрановым углеводородам и их функциональным производным, содержащим кратные связи, атомы галогенов, гидроксильные, карбоксильные, аминные и другие функциональные группы, способные участвовать в реакциях полимеризации и поликонденсации.</a:t>
            </a:r>
            <a:endParaRPr lang="ru-RU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457" y="2410891"/>
            <a:ext cx="1676400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3817" y="2659652"/>
            <a:ext cx="61502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Хардин, А. П. Высокомолекулярные соединения на основе полиэдрановых 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углеводородов 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/ А. П. Хардин, С. С. Радченко ; ВПИ. - Волгоград : Изд-во ВПИ, 1981. - 130 с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pPr algn="just"/>
            <a:endParaRPr lang="ru-RU" sz="12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</a:rPr>
              <a:t>В учебном пособии охарактеризован относительно новый класс высокомолекулярных соединений, содержащих в составе макромолекул фрагменты обьемной каркасной структуры – полиэдраны.</a:t>
            </a:r>
            <a:endParaRPr lang="ru-RU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1971" y="639354"/>
            <a:ext cx="615027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Химия и технология элементорганических полупродуктов и полимеров 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межвуз. сб. науч. тр. / отв. ред. А. П. Хардин ; Волгоград. политехн. ин-т. - Волгоград : [б. и.], 1981. - 187 с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pPr algn="just"/>
            <a:endParaRPr lang="ru-RU" sz="12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</a:rPr>
              <a:t>В сборнике научных трудов, под редакцией А. П. Хардина, представлены работы по химии и технологии элементоорганических полимеров с пониженной горючестью и методам их испытаний. Приведены результаты исследований эксплуатационных свойств различных полимеров и полимерных композиций.</a:t>
            </a:r>
            <a:endParaRPr lang="ru-RU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73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1" y="116632"/>
            <a:ext cx="8928992" cy="6624736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19" y="872005"/>
            <a:ext cx="1384083" cy="1774192"/>
          </a:xfrm>
          <a:prstGeom prst="rect">
            <a:avLst/>
          </a:prstGeom>
          <a:noFill/>
          <a:ln w="63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52" y="2711544"/>
            <a:ext cx="2379051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867089"/>
            <a:ext cx="1390300" cy="1753942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667" y="2586141"/>
            <a:ext cx="2103437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509" y="856964"/>
            <a:ext cx="1368152" cy="1774193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475" y="2711544"/>
            <a:ext cx="2484935" cy="851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852907"/>
            <a:ext cx="1406422" cy="1778250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838" y="2711545"/>
            <a:ext cx="2212975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7419" y="332656"/>
            <a:ext cx="79591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ПАТЕНТЫ НА ИЗОБРЕТЕНИЯ </a:t>
            </a:r>
            <a:r>
              <a:rPr lang="ru-RU" b="1" dirty="0">
                <a:solidFill>
                  <a:srgbClr val="C00000"/>
                </a:solidFill>
              </a:rPr>
              <a:t>ПРОФЕССОРА  А. П. ХАРДИНА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688224"/>
            <a:ext cx="856895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НЕКОТОРЫЕ ИЗОБРЕТЕНИЯ, СВЯЗАННЫЕ С ИМЕНЕМ </a:t>
            </a:r>
            <a:r>
              <a:rPr lang="ru-RU" sz="1400" b="1" dirty="0">
                <a:solidFill>
                  <a:srgbClr val="C00000"/>
                </a:solidFill>
              </a:rPr>
              <a:t>А. П. </a:t>
            </a:r>
            <a:r>
              <a:rPr lang="ru-RU" sz="1400" b="1" dirty="0" smtClean="0">
                <a:solidFill>
                  <a:srgbClr val="C00000"/>
                </a:solidFill>
              </a:rPr>
              <a:t>ХАРДИНА:</a:t>
            </a:r>
          </a:p>
          <a:p>
            <a:pPr algn="ctr"/>
            <a:endParaRPr lang="ru-RU" sz="1400" b="1" dirty="0">
              <a:solidFill>
                <a:srgbClr val="C00000"/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- Способ 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стабилизации ненасыщенных каучуков. Метод введения в каучуки стабилизирующей добавки 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производных трёхвалентного фосфора для повышения устойчивости материалов при хранении и переработке.</a:t>
            </a:r>
          </a:p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- Вулканизуемая 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резиновая смесь на основе бутадиеннитрильного каучука. Содержит серу, каптакс, окись цинка, стеарин, сажу и стабилизатор (поли-(триметиленанилино)фосфин), что повышает динамическую выносливость, тепло- и светостойкость резин.</a:t>
            </a:r>
          </a:p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- Способ 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получения привитых сополимеров. Предполагает взаимодействие латекса каучука с виниловыми мономерами при 30–50 °C в присутствии перекисных инициаторов. Цель — придание огнестойкости каучукам за счёт использования фосфорсодержащих метакрилатов.</a:t>
            </a:r>
          </a:p>
          <a:p>
            <a:pPr algn="just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- Сополиимиды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. Статистические сополиимиды на основе пиромеллитового диангидрида, 4,4'-диаминодифенилового эфира и диаминов ряда адамантана.</a:t>
            </a:r>
          </a:p>
        </p:txBody>
      </p:sp>
    </p:spTree>
    <p:extLst>
      <p:ext uri="{BB962C8B-B14F-4D97-AF65-F5344CB8AC3E}">
        <p14:creationId xmlns:p14="http://schemas.microsoft.com/office/powerpoint/2010/main" val="151387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1992</TotalTime>
  <Words>1654</Words>
  <Application>Microsoft Office PowerPoint</Application>
  <PresentationFormat>Экран (4:3)</PresentationFormat>
  <Paragraphs>72</Paragraphs>
  <Slides>11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PDF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sotrudnik</dc:creator>
  <cp:lastModifiedBy>admin</cp:lastModifiedBy>
  <cp:revision>164</cp:revision>
  <dcterms:created xsi:type="dcterms:W3CDTF">2026-04-24T08:34:46Z</dcterms:created>
  <dcterms:modified xsi:type="dcterms:W3CDTF">2026-06-26T08:39:44Z</dcterms:modified>
</cp:coreProperties>
</file>