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63" r:id="rId3"/>
    <p:sldId id="264" r:id="rId4"/>
    <p:sldId id="265" r:id="rId5"/>
    <p:sldId id="273" r:id="rId6"/>
    <p:sldId id="266" r:id="rId7"/>
    <p:sldId id="267" r:id="rId8"/>
    <p:sldId id="268" r:id="rId9"/>
    <p:sldId id="269" r:id="rId10"/>
    <p:sldId id="270" r:id="rId11"/>
    <p:sldId id="271" r:id="rId12"/>
    <p:sldId id="274" r:id="rId13"/>
    <p:sldId id="275" r:id="rId14"/>
    <p:sldId id="276" r:id="rId15"/>
    <p:sldId id="277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0A8E"/>
    <a:srgbClr val="960000"/>
    <a:srgbClr val="041F94"/>
    <a:srgbClr val="FFFFFF"/>
    <a:srgbClr val="49030A"/>
    <a:srgbClr val="021256"/>
    <a:srgbClr val="6600FF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>
        <p:scale>
          <a:sx n="80" d="100"/>
          <a:sy n="80" d="100"/>
        </p:scale>
        <p:origin x="-782" y="-14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E4FBC5-9ADB-48EB-860C-2094F02DB619}" type="datetimeFigureOut">
              <a:rPr lang="ru-RU" smtClean="0"/>
              <a:pPr/>
              <a:t>28.08.2026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368CA7-9340-4A2F-AAE5-75DED831D9C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7379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368CA7-9340-4A2F-AAE5-75DED831D9C8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2548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6FF2-1ED5-4702-9FBE-67B5A9680CA2}" type="datetimeFigureOut">
              <a:rPr lang="ru-RU" smtClean="0"/>
              <a:pPr/>
              <a:t>28.08.2026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48CDB-D543-4775-AD53-8E21066415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9865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6FF2-1ED5-4702-9FBE-67B5A9680CA2}" type="datetimeFigureOut">
              <a:rPr lang="ru-RU" smtClean="0"/>
              <a:pPr/>
              <a:t>28.08.2026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48CDB-D543-4775-AD53-8E21066415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5873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6FF2-1ED5-4702-9FBE-67B5A9680CA2}" type="datetimeFigureOut">
              <a:rPr lang="ru-RU" smtClean="0"/>
              <a:pPr/>
              <a:t>28.08.2026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48CDB-D543-4775-AD53-8E21066415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680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6FF2-1ED5-4702-9FBE-67B5A9680CA2}" type="datetimeFigureOut">
              <a:rPr lang="ru-RU" smtClean="0"/>
              <a:pPr/>
              <a:t>28.08.2026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48CDB-D543-4775-AD53-8E21066415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7544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6FF2-1ED5-4702-9FBE-67B5A9680CA2}" type="datetimeFigureOut">
              <a:rPr lang="ru-RU" smtClean="0"/>
              <a:pPr/>
              <a:t>28.08.2026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48CDB-D543-4775-AD53-8E21066415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4948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6FF2-1ED5-4702-9FBE-67B5A9680CA2}" type="datetimeFigureOut">
              <a:rPr lang="ru-RU" smtClean="0"/>
              <a:pPr/>
              <a:t>28.08.2026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48CDB-D543-4775-AD53-8E21066415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7778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6FF2-1ED5-4702-9FBE-67B5A9680CA2}" type="datetimeFigureOut">
              <a:rPr lang="ru-RU" smtClean="0"/>
              <a:pPr/>
              <a:t>28.08.2026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48CDB-D543-4775-AD53-8E21066415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878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6FF2-1ED5-4702-9FBE-67B5A9680CA2}" type="datetimeFigureOut">
              <a:rPr lang="ru-RU" smtClean="0"/>
              <a:pPr/>
              <a:t>28.08.2026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48CDB-D543-4775-AD53-8E21066415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5198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6FF2-1ED5-4702-9FBE-67B5A9680CA2}" type="datetimeFigureOut">
              <a:rPr lang="ru-RU" smtClean="0"/>
              <a:pPr/>
              <a:t>28.08.2026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48CDB-D543-4775-AD53-8E21066415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7854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6FF2-1ED5-4702-9FBE-67B5A9680CA2}" type="datetimeFigureOut">
              <a:rPr lang="ru-RU" smtClean="0"/>
              <a:pPr/>
              <a:t>28.08.2026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48CDB-D543-4775-AD53-8E21066415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8246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6FF2-1ED5-4702-9FBE-67B5A9680CA2}" type="datetimeFigureOut">
              <a:rPr lang="ru-RU" smtClean="0"/>
              <a:pPr/>
              <a:t>28.08.2026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48CDB-D543-4775-AD53-8E21066415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1062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96FF2-1ED5-4702-9FBE-67B5A9680CA2}" type="datetimeFigureOut">
              <a:rPr lang="ru-RU" smtClean="0"/>
              <a:pPr/>
              <a:t>28.08.2026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48CDB-D543-4775-AD53-8E21066415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8597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5.jpg"/><Relationship Id="rId7" Type="http://schemas.openxmlformats.org/officeDocument/2006/relationships/image" Target="../media/image32.jpeg"/><Relationship Id="rId12" Type="http://schemas.openxmlformats.org/officeDocument/2006/relationships/image" Target="../media/image3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9.wmf"/><Relationship Id="rId11" Type="http://schemas.openxmlformats.org/officeDocument/2006/relationships/oleObject" Target="../embeddings/oleObject2.bin"/><Relationship Id="rId5" Type="http://schemas.openxmlformats.org/officeDocument/2006/relationships/oleObject" Target="../embeddings/_________Microsoft_Word_97-20031.doc"/><Relationship Id="rId10" Type="http://schemas.openxmlformats.org/officeDocument/2006/relationships/image" Target="../media/image30.wmf"/><Relationship Id="rId4" Type="http://schemas.openxmlformats.org/officeDocument/2006/relationships/image" Target="../media/image8.png"/><Relationship Id="rId9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image" Target="../media/image5.jpg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35.wmf"/><Relationship Id="rId4" Type="http://schemas.openxmlformats.org/officeDocument/2006/relationships/image" Target="../media/image8.png"/><Relationship Id="rId9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1000"/>
            <a:lum/>
          </a:blip>
          <a:srcRect/>
          <a:stretch>
            <a:fillRect l="-30000" r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703320" y="500579"/>
            <a:ext cx="78546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  <a:ea typeface="Calibri" panose="020F0502020204030204" pitchFamily="34" charset="0"/>
              </a:rPr>
              <a:t>  </a:t>
            </a:r>
            <a:r>
              <a:rPr lang="ru-RU" sz="4800" b="1" i="1" dirty="0" smtClean="0">
                <a:solidFill>
                  <a:srgbClr val="170A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  <a:ea typeface="Calibri" panose="020F0502020204030204" pitchFamily="34" charset="0"/>
              </a:rPr>
              <a:t>ПРОФЕССОРА ПОЛИТЕХА</a:t>
            </a:r>
            <a:endParaRPr lang="ru-RU" sz="4800" b="1" i="1" dirty="0">
              <a:solidFill>
                <a:srgbClr val="170A8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526766" y="1520599"/>
            <a:ext cx="8427109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800" i="1" dirty="0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Трыков </a:t>
            </a:r>
            <a:r>
              <a:rPr lang="ru-RU" sz="4800" i="1" dirty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Юрий </a:t>
            </a:r>
            <a:r>
              <a:rPr lang="ru-RU" sz="4800" i="1" dirty="0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Павлович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i="1" dirty="0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i="1" dirty="0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(</a:t>
            </a:r>
            <a:r>
              <a:rPr lang="ru-RU" sz="3200" i="1" dirty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24.08.1936 – 15.11.2016</a:t>
            </a:r>
            <a:r>
              <a:rPr lang="ru-RU" sz="3200" i="1" dirty="0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)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i="1" dirty="0" smtClean="0">
              <a:solidFill>
                <a:srgbClr val="170A8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i="1" dirty="0">
                <a:solidFill>
                  <a:srgbClr val="170A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д.т.н., профессор по кафедре оборудования </a:t>
            </a:r>
            <a:r>
              <a:rPr lang="ru-RU" sz="3200" i="1" dirty="0" smtClean="0">
                <a:solidFill>
                  <a:srgbClr val="170A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и </a:t>
            </a:r>
            <a:r>
              <a:rPr lang="ru-RU" sz="3200" i="1" dirty="0">
                <a:solidFill>
                  <a:srgbClr val="170A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технологии </a:t>
            </a:r>
            <a:endParaRPr lang="ru-RU" sz="3200" i="1" dirty="0" smtClean="0">
              <a:solidFill>
                <a:srgbClr val="170A8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i="1" dirty="0" smtClean="0">
                <a:solidFill>
                  <a:srgbClr val="170A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сварочного </a:t>
            </a:r>
            <a:r>
              <a:rPr lang="ru-RU" sz="3200" i="1" dirty="0">
                <a:solidFill>
                  <a:srgbClr val="170A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производства.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i="1" dirty="0">
                <a:solidFill>
                  <a:srgbClr val="170A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Заслуженный деятель науки </a:t>
            </a:r>
            <a:r>
              <a:rPr lang="ru-RU" sz="3200" i="1" dirty="0" smtClean="0">
                <a:solidFill>
                  <a:srgbClr val="170A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РФ.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i="1" dirty="0">
              <a:solidFill>
                <a:srgbClr val="170A8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        </a:t>
            </a:r>
            <a:r>
              <a:rPr kumimoji="0" lang="ru-RU" sz="3600" i="1" u="none" strike="noStrike" cap="none" normalizeH="0" baseline="0" dirty="0" smtClean="0">
                <a:ln>
                  <a:noFill/>
                </a:ln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(к </a:t>
            </a:r>
            <a:r>
              <a:rPr lang="ru-RU" sz="3600" i="1" dirty="0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90</a:t>
            </a:r>
            <a:r>
              <a:rPr kumimoji="0" lang="ru-RU" sz="3600" i="1" u="none" strike="noStrike" cap="none" normalizeH="0" baseline="0" dirty="0" smtClean="0">
                <a:ln>
                  <a:noFill/>
                </a:ln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 – летию со дня рождения) </a:t>
            </a:r>
            <a:r>
              <a:rPr lang="ru-RU" sz="3600" i="1" dirty="0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     </a:t>
            </a:r>
            <a:endParaRPr kumimoji="0" lang="ru-RU" sz="3600" i="1" u="none" strike="noStrike" cap="none" normalizeH="0" baseline="0" dirty="0" smtClean="0">
              <a:ln>
                <a:noFill/>
              </a:ln>
              <a:solidFill>
                <a:srgbClr val="96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 </a:t>
            </a:r>
            <a:endParaRPr kumimoji="0" lang="ru-RU" sz="18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pic>
        <p:nvPicPr>
          <p:cNvPr id="30722" name="Picture 2" descr="C:\Users\sotrudnik\Desktop\СЕТИ (с 02.2021)\Логотипы\Логотип университета\RUS\Logo_vstu_ru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98" y="469798"/>
            <a:ext cx="2927318" cy="73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sotrudnik\Desktop\Трыков Ю.П (90л.) - 24.08.26\Трыков Ю.П.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58" y="1603814"/>
            <a:ext cx="3576098" cy="4665662"/>
          </a:xfrm>
          <a:prstGeom prst="rect">
            <a:avLst/>
          </a:prstGeom>
          <a:noFill/>
          <a:ln>
            <a:solidFill>
              <a:srgbClr val="96000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393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1192" y="299546"/>
            <a:ext cx="8985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Bahnschrift" pitchFamily="34" charset="0"/>
              </a:rPr>
              <a:t>     </a:t>
            </a:r>
            <a:endParaRPr lang="ru-RU" sz="2400" b="1" i="1" dirty="0">
              <a:solidFill>
                <a:srgbClr val="C00000"/>
              </a:solidFill>
              <a:latin typeface="Bahnschrif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52725" y="4171950"/>
            <a:ext cx="4358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</a:t>
            </a:r>
            <a:endParaRPr lang="ru-RU" sz="1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67" y="356696"/>
            <a:ext cx="20669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8175"/>
            <a:ext cx="2828347" cy="368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0" y="1028343"/>
            <a:ext cx="87630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170A8E"/>
                </a:solidFill>
                <a:latin typeface="Bahnschrift" pitchFamily="34" charset="0"/>
              </a:rPr>
              <a:t>Трыков, Ю. П. Слоистые композиты на основе алюминия и его сплавов </a:t>
            </a:r>
            <a:r>
              <a:rPr lang="ru-RU" sz="2000" b="1" dirty="0" smtClean="0">
                <a:solidFill>
                  <a:srgbClr val="170A8E"/>
                </a:solidFill>
                <a:latin typeface="Bahnschrift" pitchFamily="34" charset="0"/>
              </a:rPr>
              <a:t>/ </a:t>
            </a:r>
            <a:r>
              <a:rPr lang="ru-RU" sz="2000" b="1" dirty="0">
                <a:solidFill>
                  <a:srgbClr val="170A8E"/>
                </a:solidFill>
                <a:latin typeface="Bahnschrift" pitchFamily="34" charset="0"/>
              </a:rPr>
              <a:t>Ю. П. Трыков, Л. М. Гуревич, В. Г. Шморгун. – Москва </a:t>
            </a:r>
            <a:r>
              <a:rPr lang="ru-RU" sz="2000" b="1" dirty="0" smtClean="0">
                <a:solidFill>
                  <a:srgbClr val="170A8E"/>
                </a:solidFill>
                <a:latin typeface="Bahnschrift" pitchFamily="34" charset="0"/>
              </a:rPr>
              <a:t>: Металлургиздат</a:t>
            </a:r>
            <a:r>
              <a:rPr lang="ru-RU" sz="2000" b="1" dirty="0">
                <a:solidFill>
                  <a:srgbClr val="170A8E"/>
                </a:solidFill>
                <a:latin typeface="Bahnschrift" pitchFamily="34" charset="0"/>
              </a:rPr>
              <a:t>, 2004. – 230 с. </a:t>
            </a:r>
          </a:p>
          <a:p>
            <a:endParaRPr lang="ru-RU" sz="2000" dirty="0">
              <a:solidFill>
                <a:srgbClr val="170A8E"/>
              </a:solidFill>
              <a:latin typeface="Bahnschrift" pitchFamily="34" charset="0"/>
            </a:endParaRPr>
          </a:p>
          <a:p>
            <a:pPr algn="just"/>
            <a:r>
              <a:rPr lang="ru-RU" sz="2000" i="1" dirty="0" smtClean="0">
                <a:solidFill>
                  <a:srgbClr val="170A8E"/>
                </a:solidFill>
                <a:latin typeface="Bahnschrift" pitchFamily="34" charset="0"/>
              </a:rPr>
              <a:t>В монографии изложены </a:t>
            </a:r>
            <a:r>
              <a:rPr lang="ru-RU" sz="2000" i="1" dirty="0">
                <a:solidFill>
                  <a:srgbClr val="170A8E"/>
                </a:solidFill>
                <a:latin typeface="Bahnschrift" pitchFamily="34" charset="0"/>
              </a:rPr>
              <a:t>современные представления об особенностях технологических процессов получения слоистых композиционных материалов (СКМ), широко применяющихся в промышленности.</a:t>
            </a:r>
          </a:p>
          <a:p>
            <a:pPr algn="just"/>
            <a:endParaRPr lang="ru-RU" sz="2000" i="1" dirty="0">
              <a:solidFill>
                <a:srgbClr val="170A8E"/>
              </a:solidFill>
              <a:latin typeface="Bahnschrift" pitchFamily="34" charset="0"/>
            </a:endParaRPr>
          </a:p>
          <a:p>
            <a:pPr algn="just"/>
            <a:r>
              <a:rPr lang="ru-RU" sz="2000" i="1" dirty="0">
                <a:solidFill>
                  <a:srgbClr val="170A8E"/>
                </a:solidFill>
                <a:latin typeface="Bahnschrift" pitchFamily="34" charset="0"/>
              </a:rPr>
              <a:t>Приведены данные о взаимодействии алюминия с титаном, сталью, медью, магнием. Значительное внимание уделено особенностям получения СКМ сваркой взрывом и выбору оптимальных параметров процесса. Впервые описаны особенности сварки взрывом алюминиевых и магниевых сплавов. Подробно рассмотрены основные факторы, влияющие на формирование  структуры СКМ при сварке взрывом и последующей термообработке.</a:t>
            </a:r>
          </a:p>
        </p:txBody>
      </p:sp>
    </p:spTree>
    <p:extLst>
      <p:ext uri="{BB962C8B-B14F-4D97-AF65-F5344CB8AC3E}">
        <p14:creationId xmlns:p14="http://schemas.microsoft.com/office/powerpoint/2010/main" val="307200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1192" y="299546"/>
            <a:ext cx="8985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Bahnschrift" pitchFamily="34" charset="0"/>
              </a:rPr>
              <a:t>     </a:t>
            </a:r>
            <a:endParaRPr lang="ru-RU" sz="2400" b="1" i="1" dirty="0">
              <a:solidFill>
                <a:srgbClr val="C00000"/>
              </a:solidFill>
              <a:latin typeface="Bahnschrif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52725" y="4171950"/>
            <a:ext cx="4358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</a:t>
            </a:r>
            <a:endParaRPr lang="ru-RU" sz="1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67" y="356696"/>
            <a:ext cx="20669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03314"/>
            <a:ext cx="2656988" cy="3207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3313817"/>
            <a:ext cx="2654300" cy="3500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96096" y="356696"/>
            <a:ext cx="903395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170A8E"/>
                </a:solidFill>
                <a:latin typeface="Bahnschrift" pitchFamily="34" charset="0"/>
              </a:rPr>
              <a:t>Трыков, Ю. П. Диффузия в слоистых </a:t>
            </a:r>
            <a:r>
              <a:rPr lang="ru-RU" sz="2000" b="1" dirty="0" smtClean="0">
                <a:solidFill>
                  <a:srgbClr val="170A8E"/>
                </a:solidFill>
                <a:latin typeface="Bahnschrift" pitchFamily="34" charset="0"/>
              </a:rPr>
              <a:t>композитах : </a:t>
            </a:r>
            <a:r>
              <a:rPr lang="ru-RU" sz="2000" b="1" dirty="0">
                <a:solidFill>
                  <a:srgbClr val="170A8E"/>
                </a:solidFill>
                <a:latin typeface="Bahnschrift" pitchFamily="34" charset="0"/>
              </a:rPr>
              <a:t>монография / Ю. П. Трыков, Л. М. Гуревич, В. Н. Арисова ; ВолгГТУ. – Волгоград : РПК "Политехник", 2006. – 402 с. </a:t>
            </a:r>
          </a:p>
          <a:p>
            <a:pPr algn="just"/>
            <a:endParaRPr lang="ru-RU" dirty="0">
              <a:solidFill>
                <a:srgbClr val="170A8E"/>
              </a:solidFill>
              <a:latin typeface="Bahnschrift" pitchFamily="34" charset="0"/>
            </a:endParaRPr>
          </a:p>
          <a:p>
            <a:pPr algn="just"/>
            <a:r>
              <a:rPr lang="ru-RU" i="1" dirty="0" smtClean="0">
                <a:solidFill>
                  <a:srgbClr val="170A8E"/>
                </a:solidFill>
                <a:latin typeface="Bahnschrift" pitchFamily="34" charset="0"/>
              </a:rPr>
              <a:t>В монографии изложены </a:t>
            </a:r>
            <a:r>
              <a:rPr lang="ru-RU" i="1" dirty="0">
                <a:solidFill>
                  <a:srgbClr val="170A8E"/>
                </a:solidFill>
                <a:latin typeface="Bahnschrift" pitchFamily="34" charset="0"/>
              </a:rPr>
              <a:t>современные представления  о роли и влиянии  диффузии  в процессе создания слоистых металлических и интерметаллидных композитов с помощью комплексных технологий, включающих сварку взрывом, обработку давлением и специальные виды термообработки.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33750" y="2957433"/>
            <a:ext cx="8496300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170A8E"/>
                </a:solidFill>
                <a:latin typeface="Bahnschrift" pitchFamily="34" charset="0"/>
              </a:rPr>
              <a:t>Трыков, Ю. П. Композиционные переходники </a:t>
            </a:r>
            <a:r>
              <a:rPr lang="ru-RU" sz="2000" b="1" dirty="0" smtClean="0">
                <a:solidFill>
                  <a:srgbClr val="170A8E"/>
                </a:solidFill>
                <a:latin typeface="Bahnschrift" pitchFamily="34" charset="0"/>
              </a:rPr>
              <a:t>: </a:t>
            </a:r>
            <a:r>
              <a:rPr lang="ru-RU" sz="2000" b="1" dirty="0">
                <a:solidFill>
                  <a:srgbClr val="170A8E"/>
                </a:solidFill>
                <a:latin typeface="Bahnschrift" pitchFamily="34" charset="0"/>
              </a:rPr>
              <a:t>монография / Ю. П. Трыков, Л. М. Гуревич, Д. В. Проничев ; ВолгГТУ. – Волгоград : РПК "Политехник", 2007. – 328 с. </a:t>
            </a:r>
          </a:p>
          <a:p>
            <a:pPr algn="just"/>
            <a:endParaRPr lang="ru-RU" dirty="0">
              <a:solidFill>
                <a:srgbClr val="170A8E"/>
              </a:solidFill>
              <a:latin typeface="Bahnschrift" pitchFamily="34" charset="0"/>
            </a:endParaRPr>
          </a:p>
          <a:p>
            <a:pPr algn="just"/>
            <a:r>
              <a:rPr lang="ru-RU" i="1" dirty="0">
                <a:solidFill>
                  <a:srgbClr val="170A8E"/>
                </a:solidFill>
                <a:latin typeface="Bahnschrift" pitchFamily="34" charset="0"/>
              </a:rPr>
              <a:t>В монографии изложены физико-энергетические основы сварки разнородных металлов, методы расчета конструкции и технологические процессы создания слоистых металлических переходников с помощью сварки взрывом, диффузионной и холодной сварки, обработки давлением и различных видов термообработки. </a:t>
            </a:r>
          </a:p>
          <a:p>
            <a:pPr algn="just"/>
            <a:r>
              <a:rPr lang="ru-RU" i="1" dirty="0">
                <a:solidFill>
                  <a:srgbClr val="170A8E"/>
                </a:solidFill>
                <a:latin typeface="Bahnschrift" pitchFamily="34" charset="0"/>
              </a:rPr>
              <a:t>Предназначена для магистров, аспирантов, научных работников, занимающихся вопросами создания конструкционных композиционных материалов и сварных конструкций из разнородных материалов</a:t>
            </a:r>
          </a:p>
        </p:txBody>
      </p:sp>
    </p:spTree>
    <p:extLst>
      <p:ext uri="{BB962C8B-B14F-4D97-AF65-F5344CB8AC3E}">
        <p14:creationId xmlns:p14="http://schemas.microsoft.com/office/powerpoint/2010/main" val="154765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1192" y="299546"/>
            <a:ext cx="8985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Bahnschrift" pitchFamily="34" charset="0"/>
              </a:rPr>
              <a:t>     </a:t>
            </a:r>
            <a:endParaRPr lang="ru-RU" sz="2400" b="1" i="1" dirty="0">
              <a:solidFill>
                <a:srgbClr val="C00000"/>
              </a:solidFill>
              <a:latin typeface="Bahnschrif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52725" y="4171950"/>
            <a:ext cx="4358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</a:t>
            </a:r>
            <a:endParaRPr lang="ru-RU" sz="1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67" y="356696"/>
            <a:ext cx="20669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458" y="1136244"/>
            <a:ext cx="2498650" cy="3312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17" y="3689350"/>
            <a:ext cx="2517565" cy="327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90799" y="874221"/>
            <a:ext cx="8905875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170A8E"/>
                </a:solidFill>
                <a:latin typeface="Bahnschrift" pitchFamily="34" charset="0"/>
              </a:rPr>
              <a:t>Остаточные напряжения в слоистых композитах </a:t>
            </a:r>
            <a:r>
              <a:rPr lang="ru-RU" sz="2000" b="1" dirty="0" smtClean="0">
                <a:solidFill>
                  <a:srgbClr val="170A8E"/>
                </a:solidFill>
                <a:latin typeface="Bahnschrift" pitchFamily="34" charset="0"/>
              </a:rPr>
              <a:t>: </a:t>
            </a:r>
            <a:r>
              <a:rPr lang="ru-RU" sz="2000" b="1" dirty="0">
                <a:solidFill>
                  <a:srgbClr val="170A8E"/>
                </a:solidFill>
                <a:latin typeface="Bahnschrift" pitchFamily="34" charset="0"/>
              </a:rPr>
              <a:t>монография / Ю. П. Трыков [и др.] ; ВолгГТУ. – М. : Металлургиздат, 2010. – 237 с. </a:t>
            </a:r>
          </a:p>
          <a:p>
            <a:pPr algn="just"/>
            <a:endParaRPr lang="ru-RU" dirty="0">
              <a:solidFill>
                <a:srgbClr val="170A8E"/>
              </a:solidFill>
              <a:latin typeface="Bahnschrift" pitchFamily="34" charset="0"/>
            </a:endParaRPr>
          </a:p>
          <a:p>
            <a:pPr algn="just"/>
            <a:r>
              <a:rPr lang="ru-RU" i="1" dirty="0">
                <a:solidFill>
                  <a:srgbClr val="170A8E"/>
                </a:solidFill>
                <a:latin typeface="Bahnschrift" pitchFamily="34" charset="0"/>
              </a:rPr>
              <a:t>Авторы раскрывают механизм и закономерности образования остаточных напряжении в сваренных взрывом плоских и цилиндрических соединениях, предлагают рекомендации по рациональному регулированию остаточных напряжений, раскрывают некоторые области практического применения сварки взрывом, иллюстрируя широту ее возможностей и эффективность реализации научных разработок.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86125" y="3689350"/>
            <a:ext cx="830580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170A8E"/>
                </a:solidFill>
                <a:latin typeface="Bahnschrift" pitchFamily="34" charset="0"/>
              </a:rPr>
              <a:t>Трыков, Ю. П. Титаностальные композиты и соединения </a:t>
            </a:r>
            <a:r>
              <a:rPr lang="ru-RU" sz="2000" b="1" dirty="0" smtClean="0">
                <a:solidFill>
                  <a:srgbClr val="170A8E"/>
                </a:solidFill>
                <a:latin typeface="Bahnschrift" pitchFamily="34" charset="0"/>
              </a:rPr>
              <a:t> </a:t>
            </a:r>
            <a:r>
              <a:rPr lang="ru-RU" sz="2000" b="1" dirty="0">
                <a:solidFill>
                  <a:srgbClr val="170A8E"/>
                </a:solidFill>
                <a:latin typeface="Bahnschrift" pitchFamily="34" charset="0"/>
              </a:rPr>
              <a:t>: монография / Ю. П. Трыков, Л. М. Гуревич, В. Г. Шморгун ; ВолгГТУ. – Волгоград : ВолгГТУ, 2013. – 343, [1] с. </a:t>
            </a:r>
          </a:p>
          <a:p>
            <a:pPr algn="just"/>
            <a:endParaRPr lang="ru-RU" dirty="0">
              <a:solidFill>
                <a:srgbClr val="170A8E"/>
              </a:solidFill>
              <a:latin typeface="Bahnschrift" pitchFamily="34" charset="0"/>
            </a:endParaRPr>
          </a:p>
          <a:p>
            <a:pPr algn="just"/>
            <a:r>
              <a:rPr lang="ru-RU" i="1" dirty="0">
                <a:solidFill>
                  <a:srgbClr val="170A8E"/>
                </a:solidFill>
                <a:latin typeface="Bahnschrift" pitchFamily="34" charset="0"/>
              </a:rPr>
              <a:t>В монографии изложены технологические процессы создания слоистых титаностальных композиционных материалов с помощью сварки взрывом, диффузионной и холодной сварки, обработки давлением и различных видов термообработки. Рассмотрены основные факторы, влияющие на формирование структуры и свойств в процессе сварки взрывом и последующих технологических переделов.</a:t>
            </a:r>
          </a:p>
        </p:txBody>
      </p:sp>
    </p:spTree>
    <p:extLst>
      <p:ext uri="{BB962C8B-B14F-4D97-AF65-F5344CB8AC3E}">
        <p14:creationId xmlns:p14="http://schemas.microsoft.com/office/powerpoint/2010/main" val="337846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1192" y="299546"/>
            <a:ext cx="8985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Bahnschrift" pitchFamily="34" charset="0"/>
              </a:rPr>
              <a:t>     </a:t>
            </a:r>
            <a:endParaRPr lang="ru-RU" sz="2400" b="1" i="1" dirty="0">
              <a:solidFill>
                <a:srgbClr val="C00000"/>
              </a:solidFill>
              <a:latin typeface="Bahnschrif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52725" y="4171950"/>
            <a:ext cx="4358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</a:t>
            </a:r>
            <a:endParaRPr lang="ru-RU" sz="1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67" y="356696"/>
            <a:ext cx="20669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7" y="1092200"/>
            <a:ext cx="2328861" cy="3103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21192" y="766777"/>
            <a:ext cx="9218358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170A8E"/>
                </a:solidFill>
                <a:latin typeface="Bahnschrift" pitchFamily="34" charset="0"/>
              </a:rPr>
              <a:t>Трыков, Ю. П. Технология получения металлических композиционных материалов методом сварки </a:t>
            </a:r>
            <a:r>
              <a:rPr lang="ru-RU" sz="2000" b="1" dirty="0" smtClean="0">
                <a:solidFill>
                  <a:srgbClr val="170A8E"/>
                </a:solidFill>
                <a:latin typeface="Bahnschrift" pitchFamily="34" charset="0"/>
              </a:rPr>
              <a:t>взрывом </a:t>
            </a:r>
            <a:r>
              <a:rPr lang="ru-RU" sz="2000" b="1" dirty="0">
                <a:solidFill>
                  <a:srgbClr val="170A8E"/>
                </a:solidFill>
                <a:latin typeface="Bahnschrift" pitchFamily="34" charset="0"/>
              </a:rPr>
              <a:t>: учеб. пособие / Ю. П. Трыков, В. Г. Шморгун ; ВолгГТУ. - Волгоград : РПК "Политехник", 2000. - 58 с. </a:t>
            </a:r>
          </a:p>
          <a:p>
            <a:pPr algn="just"/>
            <a:endParaRPr lang="ru-RU" dirty="0">
              <a:solidFill>
                <a:srgbClr val="170A8E"/>
              </a:solidFill>
              <a:latin typeface="Bahnschrift" pitchFamily="34" charset="0"/>
            </a:endParaRPr>
          </a:p>
          <a:p>
            <a:pPr algn="just"/>
            <a:r>
              <a:rPr lang="ru-RU" i="1" dirty="0">
                <a:solidFill>
                  <a:srgbClr val="170A8E"/>
                </a:solidFill>
                <a:latin typeface="Bahnschrift" pitchFamily="34" charset="0"/>
              </a:rPr>
              <a:t>В учебном пособии представлены основные теоретические представления о процессе сварки металлов взрывом, технологические приемы, используемые для получения биметаллических и многослойных заготовок, методики расчета режимов. Даны основные рекомендации по организации участков для сварки.</a:t>
            </a:r>
          </a:p>
          <a:p>
            <a:pPr algn="just"/>
            <a:r>
              <a:rPr lang="ru-RU" i="1" dirty="0">
                <a:solidFill>
                  <a:srgbClr val="170A8E"/>
                </a:solidFill>
                <a:latin typeface="Bahnschrift" pitchFamily="34" charset="0"/>
              </a:rPr>
              <a:t>Предназначено для студентов специальности 12.10 при изучении курса «Технология получения металлических композиционных материалов».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49" y="3714824"/>
            <a:ext cx="2593976" cy="3211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05124" y="3981450"/>
            <a:ext cx="87344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170A8E"/>
                </a:solidFill>
                <a:latin typeface="Bahnschrift" pitchFamily="34" charset="0"/>
              </a:rPr>
              <a:t>Трыков, Ю. П. Методы исследования строения и свойств переходных зон сваренных взрывом металлических </a:t>
            </a:r>
            <a:r>
              <a:rPr lang="ru-RU" b="1" dirty="0" smtClean="0">
                <a:solidFill>
                  <a:srgbClr val="170A8E"/>
                </a:solidFill>
                <a:latin typeface="Bahnschrift" pitchFamily="34" charset="0"/>
              </a:rPr>
              <a:t>КМ </a:t>
            </a:r>
            <a:r>
              <a:rPr lang="ru-RU" b="1" dirty="0">
                <a:solidFill>
                  <a:srgbClr val="170A8E"/>
                </a:solidFill>
                <a:latin typeface="Bahnschrift" pitchFamily="34" charset="0"/>
              </a:rPr>
              <a:t>: учеб. пособие / Ю. П. Трыков, В. Г. Шморгун, Д. В. Проничев ; ВолгГТУ. - Волгоград : РПК "Политехник", 2002. - 106 с.  </a:t>
            </a:r>
          </a:p>
          <a:p>
            <a:pPr algn="just"/>
            <a:endParaRPr lang="ru-RU" dirty="0">
              <a:solidFill>
                <a:srgbClr val="170A8E"/>
              </a:solidFill>
              <a:latin typeface="Bahnschrift" pitchFamily="34" charset="0"/>
            </a:endParaRPr>
          </a:p>
          <a:p>
            <a:pPr algn="just"/>
            <a:r>
              <a:rPr lang="ru-RU" i="1" dirty="0">
                <a:solidFill>
                  <a:srgbClr val="170A8E"/>
                </a:solidFill>
                <a:latin typeface="Bahnschrift" pitchFamily="34" charset="0"/>
              </a:rPr>
              <a:t>В учебном пособии описаны основные виды металлических композиций, получаемых сваркой взрывом, классифицированы характерные для этого вида материалов внутренние дефекты и методы изучения свойств и структуры.</a:t>
            </a:r>
          </a:p>
        </p:txBody>
      </p:sp>
    </p:spTree>
    <p:extLst>
      <p:ext uri="{BB962C8B-B14F-4D97-AF65-F5344CB8AC3E}">
        <p14:creationId xmlns:p14="http://schemas.microsoft.com/office/powerpoint/2010/main" val="46026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1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1192" y="299546"/>
            <a:ext cx="8985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Bahnschrift" pitchFamily="34" charset="0"/>
              </a:rPr>
              <a:t>     </a:t>
            </a:r>
            <a:endParaRPr lang="ru-RU" sz="2400" b="1" i="1" dirty="0">
              <a:solidFill>
                <a:srgbClr val="C00000"/>
              </a:solidFill>
              <a:latin typeface="Bahnschrif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52725" y="4171950"/>
            <a:ext cx="4358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</a:t>
            </a:r>
            <a:endParaRPr lang="ru-RU" sz="1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67" y="356696"/>
            <a:ext cx="20669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62349" y="3727281"/>
            <a:ext cx="769203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 smtClean="0">
              <a:solidFill>
                <a:srgbClr val="170A8E"/>
              </a:solidFill>
              <a:latin typeface="Bahnschrift" pitchFamily="34" charset="0"/>
            </a:endParaRPr>
          </a:p>
          <a:p>
            <a:pPr algn="just"/>
            <a:endParaRPr lang="ru-RU" sz="2000" b="1" dirty="0">
              <a:solidFill>
                <a:srgbClr val="170A8E"/>
              </a:solidFill>
              <a:latin typeface="Bahnschrift" pitchFamily="34" charset="0"/>
            </a:endParaRPr>
          </a:p>
          <a:p>
            <a:pPr algn="just"/>
            <a:endParaRPr lang="ru-RU" sz="2000" b="1" dirty="0" smtClean="0">
              <a:solidFill>
                <a:srgbClr val="170A8E"/>
              </a:solidFill>
              <a:latin typeface="Bahnschrift" pitchFamily="34" charset="0"/>
            </a:endParaRPr>
          </a:p>
          <a:p>
            <a:pPr algn="just"/>
            <a:endParaRPr lang="ru-RU" sz="2000" b="1" dirty="0">
              <a:solidFill>
                <a:srgbClr val="170A8E"/>
              </a:solidFill>
              <a:latin typeface="Bahnschrift" pitchFamily="34" charset="0"/>
            </a:endParaRPr>
          </a:p>
          <a:p>
            <a:pPr algn="just"/>
            <a:endParaRPr lang="ru-RU" sz="2000" b="1" dirty="0" smtClean="0">
              <a:solidFill>
                <a:srgbClr val="170A8E"/>
              </a:solidFill>
              <a:latin typeface="Bahnschrift" pitchFamily="34" charset="0"/>
            </a:endParaRPr>
          </a:p>
          <a:p>
            <a:pPr algn="just"/>
            <a:r>
              <a:rPr lang="ru-RU" sz="2000" b="1" dirty="0" smtClean="0">
                <a:solidFill>
                  <a:srgbClr val="170A8E"/>
                </a:solidFill>
                <a:latin typeface="Bahnschrift" pitchFamily="34" charset="0"/>
              </a:rPr>
              <a:t>Технология </a:t>
            </a:r>
            <a:r>
              <a:rPr lang="ru-RU" sz="2000" b="1" dirty="0">
                <a:solidFill>
                  <a:srgbClr val="170A8E"/>
                </a:solidFill>
                <a:latin typeface="Bahnschrift" pitchFamily="34" charset="0"/>
              </a:rPr>
              <a:t>сварки взрывом магниево-алюминиевых композиционных соединений / Ю.П. Трыков, В.Г. Шморгун, В.Д. Рогозин, Ю.Г. Долгий // Сварочное производство. - 2003. - № 3. - C. 38-41., </a:t>
            </a:r>
            <a:endParaRPr lang="ru-RU" i="1" dirty="0">
              <a:solidFill>
                <a:srgbClr val="170A8E"/>
              </a:solidFill>
              <a:latin typeface="Bahnschrift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79315" y="468823"/>
            <a:ext cx="75536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960000"/>
                </a:solidFill>
                <a:latin typeface="Bahnschrift" pitchFamily="34" charset="0"/>
              </a:rPr>
              <a:t>ПУБЛИКАЦИИ </a:t>
            </a:r>
            <a:r>
              <a:rPr lang="ru-RU" sz="3200" b="1" dirty="0" smtClean="0">
                <a:solidFill>
                  <a:srgbClr val="960000"/>
                </a:solidFill>
                <a:latin typeface="Bahnschrift" pitchFamily="34" charset="0"/>
              </a:rPr>
              <a:t>УЧЁНОГО </a:t>
            </a:r>
            <a:r>
              <a:rPr lang="ru-RU" sz="3200" b="1" dirty="0">
                <a:solidFill>
                  <a:srgbClr val="960000"/>
                </a:solidFill>
                <a:latin typeface="Bahnschrift" pitchFamily="34" charset="0"/>
              </a:rPr>
              <a:t>В ЖУРНАЛАХ</a:t>
            </a: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0100589"/>
              </p:ext>
            </p:extLst>
          </p:nvPr>
        </p:nvGraphicFramePr>
        <p:xfrm>
          <a:off x="10535158" y="478139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1" name="Document" showAsIcon="1" r:id="rId5" imgW="914400" imgH="792360" progId="Word.Document.8">
                  <p:embed/>
                </p:oleObj>
              </mc:Choice>
              <mc:Fallback>
                <p:oleObj name="Document" showAsIcon="1" r:id="rId5" imgW="914400" imgH="79236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535158" y="478139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315" name="Picture 3" descr="C:\Users\sotrudnik\Desktop\Трыков Ю.П (90л.) - 24.08.26\img61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090" y="3663017"/>
            <a:ext cx="2103760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sotrudnik\Desktop\Трыков Ю.П (90л.) - 24.08.26\img61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93" y="1130647"/>
            <a:ext cx="2197541" cy="2917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967639" y="1366897"/>
            <a:ext cx="82867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170A8E"/>
                </a:solidFill>
                <a:latin typeface="Bahnschrift" pitchFamily="34" charset="0"/>
              </a:rPr>
              <a:t>Свойства слоистых интерметаллидных композитов системы Cu-Al, полученных по комплексной технологии / Ю.П. Трыков, В.Г. Шморгун, О.В. Слаутин, С.А. Абраменко // Известия вузов. Цветная металлургия. - 2004. - №5. - C. 51-55.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5752504"/>
              </p:ext>
            </p:extLst>
          </p:nvPr>
        </p:nvGraphicFramePr>
        <p:xfrm>
          <a:off x="473329" y="5861704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2" name="PDF" showAsIcon="1" r:id="rId9" imgW="914400" imgH="792360" progId="FoxitReader.Document">
                  <p:embed/>
                </p:oleObj>
              </mc:Choice>
              <mc:Fallback>
                <p:oleObj name="PDF" showAsIcon="1" r:id="rId9" imgW="914400" imgH="792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73329" y="5861704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4611900"/>
              </p:ext>
            </p:extLst>
          </p:nvPr>
        </p:nvGraphicFramePr>
        <p:xfrm>
          <a:off x="2550334" y="2935118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3" name="PDF" showAsIcon="1" r:id="rId11" imgW="914400" imgH="792360" progId="FoxitReader.Document">
                  <p:embed/>
                </p:oleObj>
              </mc:Choice>
              <mc:Fallback>
                <p:oleObj name="PDF" showAsIcon="1" r:id="rId11" imgW="914400" imgH="792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550334" y="2935118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4013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1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1192" y="299546"/>
            <a:ext cx="8985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Bahnschrift" pitchFamily="34" charset="0"/>
              </a:rPr>
              <a:t>     </a:t>
            </a:r>
            <a:endParaRPr lang="ru-RU" sz="2400" b="1" i="1" dirty="0">
              <a:solidFill>
                <a:srgbClr val="C00000"/>
              </a:solidFill>
              <a:latin typeface="Bahnschrif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52725" y="4171950"/>
            <a:ext cx="4358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</a:t>
            </a:r>
            <a:endParaRPr lang="ru-RU" sz="1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67" y="356696"/>
            <a:ext cx="20669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62274" y="1200150"/>
            <a:ext cx="86772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170A8E"/>
                </a:solidFill>
                <a:latin typeface="Bahnschrift" pitchFamily="34" charset="0"/>
              </a:rPr>
              <a:t>Моделирование </a:t>
            </a:r>
            <a:r>
              <a:rPr lang="ru-RU" sz="2000" b="1" dirty="0">
                <a:solidFill>
                  <a:srgbClr val="170A8E"/>
                </a:solidFill>
                <a:latin typeface="Bahnschrift" pitchFamily="34" charset="0"/>
              </a:rPr>
              <a:t>процесса глубокой вытяжки трубчатых переходников из слоистых титаноалюминиевых пластин / Л.М. Гуревич, В.М. Волчков, Ю.П. Трыков, О.С. Киселев // Известия вузов. Цветная металлургия. - 2014. - № 4. - C. 30-35</a:t>
            </a:r>
            <a:r>
              <a:rPr lang="ru-RU" sz="2000" b="1" dirty="0" smtClean="0">
                <a:solidFill>
                  <a:srgbClr val="170A8E"/>
                </a:solidFill>
                <a:latin typeface="Bahnschrift" pitchFamily="34" charset="0"/>
              </a:rPr>
              <a:t>.</a:t>
            </a:r>
            <a:endParaRPr lang="ru-RU" i="1" dirty="0">
              <a:solidFill>
                <a:srgbClr val="170A8E"/>
              </a:solidFill>
              <a:latin typeface="Bahnschrift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1200150"/>
            <a:ext cx="2189163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881" y="3643313"/>
            <a:ext cx="2139950" cy="299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65944" y="4875937"/>
            <a:ext cx="777360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170A8E"/>
                </a:solidFill>
                <a:latin typeface="Bahnschrift" pitchFamily="34" charset="0"/>
              </a:rPr>
              <a:t>Влияние термической обработки на механические свойства и фазовый состав магниево-алюминиевого композита, полученного сваркой взрывом / В.Н. Арисова, Ю.П. Трыков, О.В. Слаутин, И.А. Пономарева, А.Е. Кондаков // Металловедение и термическая обработка металлов. - 2015. - № 5. - C. 47-50.</a:t>
            </a: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5608571"/>
              </p:ext>
            </p:extLst>
          </p:nvPr>
        </p:nvGraphicFramePr>
        <p:xfrm>
          <a:off x="2684463" y="2851150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8" name="PDF" showAsIcon="1" r:id="rId7" imgW="914400" imgH="792360" progId="FoxitReader.Document">
                  <p:embed/>
                </p:oleObj>
              </mc:Choice>
              <mc:Fallback>
                <p:oleObj name="PDF" showAsIcon="1" r:id="rId7" imgW="914400" imgH="792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684463" y="2851150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2515875"/>
              </p:ext>
            </p:extLst>
          </p:nvPr>
        </p:nvGraphicFramePr>
        <p:xfrm>
          <a:off x="675481" y="5714990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9" name="PDF" showAsIcon="1" r:id="rId9" imgW="914400" imgH="792360" progId="FoxitReader.Document">
                  <p:embed/>
                </p:oleObj>
              </mc:Choice>
              <mc:Fallback>
                <p:oleObj name="PDF" showAsIcon="1" r:id="rId9" imgW="914400" imgH="792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75481" y="5714990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548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1192" y="299546"/>
            <a:ext cx="8985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Bahnschrift" pitchFamily="34" charset="0"/>
              </a:rPr>
              <a:t>     </a:t>
            </a:r>
            <a:endParaRPr lang="ru-RU" sz="2400" b="1" i="1" dirty="0">
              <a:solidFill>
                <a:srgbClr val="C00000"/>
              </a:solidFill>
              <a:latin typeface="Bahnschrif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52725" y="4171950"/>
            <a:ext cx="4358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</a:t>
            </a:r>
            <a:endParaRPr lang="ru-RU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3375" y="1817459"/>
            <a:ext cx="11268075" cy="459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900" dirty="0">
              <a:solidFill>
                <a:srgbClr val="041F94"/>
              </a:solidFill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  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Юрий Павлович родился 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24 августа 1936 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года 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в 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Сталинграде. Его 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отец Павел Иванович 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участник 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Великой Отечественной войны, погиб в 1942 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году 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под Ростовом. Мать, Клавдия Федоровна 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во 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время войны была 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в 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концлагере под 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Днепропетровском. </a:t>
            </a:r>
          </a:p>
          <a:p>
            <a:pPr algn="just">
              <a:lnSpc>
                <a:spcPct val="150000"/>
              </a:lnSpc>
            </a:pPr>
            <a:endParaRPr lang="ru-RU" sz="900" dirty="0">
              <a:solidFill>
                <a:srgbClr val="041F94"/>
              </a:solidFill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  С 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1944 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года 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обучался в школе № 10 Сталинграда и после окончания в 1954 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году поступил 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на кораблестроительный факультет Ленинградского кораблестроительного института, который окончил в 1960 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году.</a:t>
            </a:r>
            <a:r>
              <a:rPr lang="ru-RU" sz="900" dirty="0" smtClean="0">
                <a:solidFill>
                  <a:srgbClr val="041F94"/>
                </a:solidFill>
                <a:latin typeface="Bahnschrift" pitchFamily="34" charset="0"/>
              </a:rPr>
              <a:t> 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По 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распределению был </a:t>
            </a:r>
            <a:endParaRPr lang="ru-RU" sz="2000" dirty="0" smtClean="0">
              <a:solidFill>
                <a:srgbClr val="041F94"/>
              </a:solidFill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направлен 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на 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Волгоградский судостроительный 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завод, </a:t>
            </a:r>
            <a:endParaRPr lang="ru-RU" sz="2000" dirty="0" smtClean="0">
              <a:solidFill>
                <a:srgbClr val="041F94"/>
              </a:solidFill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где работал сначала 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мастером  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слипово – стапелевого 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цеха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, 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а затем 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инженером-исследователем ЦЗЛ. 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014" y="4529524"/>
            <a:ext cx="3592634" cy="2017008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5300" y="299547"/>
            <a:ext cx="110299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1" i="1" dirty="0">
                <a:solidFill>
                  <a:srgbClr val="960000"/>
                </a:solidFill>
                <a:latin typeface="Bahnschrift" pitchFamily="34" charset="0"/>
              </a:rPr>
              <a:t>Юрий Павлович Трыков  </a:t>
            </a:r>
            <a:r>
              <a:rPr lang="ru-RU" sz="2000" b="1" i="1" dirty="0" smtClean="0">
                <a:solidFill>
                  <a:srgbClr val="960000"/>
                </a:solidFill>
                <a:latin typeface="Bahnschrift" pitchFamily="34" charset="0"/>
              </a:rPr>
              <a:t>- известный </a:t>
            </a:r>
            <a:r>
              <a:rPr lang="ru-RU" sz="2000" b="1" i="1" dirty="0">
                <a:solidFill>
                  <a:srgbClr val="960000"/>
                </a:solidFill>
                <a:latin typeface="Bahnschrift" pitchFamily="34" charset="0"/>
              </a:rPr>
              <a:t>ученый в области создания композиционных материалов и изделий с повышенными, жаропрочными и коррозионными свойствами с помощью взрывных и комплексных технологий.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178" y="4448949"/>
            <a:ext cx="1984822" cy="2475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105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1192" y="299546"/>
            <a:ext cx="8985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Bahnschrift" pitchFamily="34" charset="0"/>
              </a:rPr>
              <a:t>     </a:t>
            </a:r>
            <a:endParaRPr lang="ru-RU" sz="2400" b="1" i="1" dirty="0">
              <a:solidFill>
                <a:srgbClr val="C00000"/>
              </a:solidFill>
              <a:latin typeface="Bahnschrif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52725" y="4171950"/>
            <a:ext cx="4358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</a:t>
            </a:r>
            <a:endParaRPr lang="ru-RU" sz="1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67" y="388938"/>
            <a:ext cx="20669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14351" y="3850526"/>
            <a:ext cx="110468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 smtClean="0">
                <a:solidFill>
                  <a:srgbClr val="170A8E"/>
                </a:solidFill>
                <a:latin typeface="Bahnschrift" pitchFamily="34" charset="0"/>
              </a:rPr>
              <a:t>  </a:t>
            </a:r>
            <a:endParaRPr lang="ru-RU" sz="2000" dirty="0">
              <a:solidFill>
                <a:srgbClr val="170A8E"/>
              </a:solidFill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170A8E"/>
                </a:solidFill>
                <a:latin typeface="Bahnschrift" pitchFamily="34" charset="0"/>
              </a:rPr>
              <a:t> </a:t>
            </a:r>
            <a:r>
              <a:rPr lang="ru-RU" sz="2000" dirty="0" smtClean="0">
                <a:solidFill>
                  <a:srgbClr val="170A8E"/>
                </a:solidFill>
                <a:latin typeface="Bahnschrift" pitchFamily="34" charset="0"/>
              </a:rPr>
              <a:t> После </a:t>
            </a:r>
            <a:r>
              <a:rPr lang="ru-RU" sz="2000" dirty="0">
                <a:solidFill>
                  <a:srgbClr val="170A8E"/>
                </a:solidFill>
                <a:latin typeface="Bahnschrift" pitchFamily="34" charset="0"/>
              </a:rPr>
              <a:t>окончания аспирантуры и защиты кандидатской диссертации </a:t>
            </a:r>
            <a:r>
              <a:rPr lang="ru-RU" sz="2000" dirty="0" smtClean="0">
                <a:solidFill>
                  <a:srgbClr val="170A8E"/>
                </a:solidFill>
                <a:latin typeface="Bahnschrift" pitchFamily="34" charset="0"/>
              </a:rPr>
              <a:t>в период с 1966 по 1983 годы работал </a:t>
            </a:r>
            <a:r>
              <a:rPr lang="ru-RU" sz="2000" dirty="0">
                <a:solidFill>
                  <a:srgbClr val="170A8E"/>
                </a:solidFill>
                <a:latin typeface="Bahnschrift" pitchFamily="34" charset="0"/>
              </a:rPr>
              <a:t>старшим преподавателем, а затем доцентом кафедры сварочного про­изводства.  </a:t>
            </a:r>
            <a:r>
              <a:rPr lang="ru-RU" sz="2000" b="1" i="1" dirty="0" smtClean="0">
                <a:solidFill>
                  <a:srgbClr val="960000"/>
                </a:solidFill>
                <a:latin typeface="Bahnschrift" pitchFamily="34" charset="0"/>
              </a:rPr>
              <a:t>В </a:t>
            </a:r>
            <a:r>
              <a:rPr lang="ru-RU" sz="2000" b="1" i="1" dirty="0">
                <a:solidFill>
                  <a:srgbClr val="960000"/>
                </a:solidFill>
                <a:latin typeface="Bahnschrift" pitchFamily="34" charset="0"/>
              </a:rPr>
              <a:t>1983 году после защиты докторской </a:t>
            </a:r>
            <a:r>
              <a:rPr lang="ru-RU" sz="2000" b="1" i="1" dirty="0" smtClean="0">
                <a:solidFill>
                  <a:srgbClr val="960000"/>
                </a:solidFill>
                <a:latin typeface="Bahnschrift" pitchFamily="34" charset="0"/>
              </a:rPr>
              <a:t> диссертации </a:t>
            </a:r>
            <a:r>
              <a:rPr lang="ru-RU" sz="2000" b="1" i="1" dirty="0">
                <a:solidFill>
                  <a:srgbClr val="960000"/>
                </a:solidFill>
                <a:latin typeface="Bahnschrift" pitchFamily="34" charset="0"/>
              </a:rPr>
              <a:t>в связи </a:t>
            </a:r>
            <a:r>
              <a:rPr lang="ru-RU" sz="2000" b="1" i="1" dirty="0" smtClean="0">
                <a:solidFill>
                  <a:srgbClr val="960000"/>
                </a:solidFill>
                <a:latin typeface="Bahnschrift" pitchFamily="34" charset="0"/>
              </a:rPr>
              <a:t>с </a:t>
            </a:r>
            <a:r>
              <a:rPr lang="ru-RU" sz="2000" b="1" i="1" dirty="0">
                <a:solidFill>
                  <a:srgbClr val="960000"/>
                </a:solidFill>
                <a:latin typeface="Bahnschrift" pitchFamily="34" charset="0"/>
              </a:rPr>
              <a:t>избранием по конкурсу </a:t>
            </a:r>
            <a:r>
              <a:rPr lang="ru-RU" sz="2000" b="1" i="1" dirty="0" smtClean="0">
                <a:solidFill>
                  <a:srgbClr val="960000"/>
                </a:solidFill>
                <a:latin typeface="Bahnschrift" pitchFamily="34" charset="0"/>
              </a:rPr>
              <a:t> переведен </a:t>
            </a:r>
            <a:r>
              <a:rPr lang="ru-RU" sz="2000" b="1" i="1" dirty="0">
                <a:solidFill>
                  <a:srgbClr val="960000"/>
                </a:solidFill>
                <a:latin typeface="Bahnschrift" pitchFamily="34" charset="0"/>
              </a:rPr>
              <a:t>на должность профессора </a:t>
            </a:r>
            <a:r>
              <a:rPr lang="ru-RU" sz="2000" dirty="0" smtClean="0">
                <a:solidFill>
                  <a:srgbClr val="170A8E"/>
                </a:solidFill>
                <a:latin typeface="Bahnschrift" pitchFamily="34" charset="0"/>
              </a:rPr>
              <a:t>той </a:t>
            </a:r>
            <a:r>
              <a:rPr lang="ru-RU" sz="2000" dirty="0">
                <a:solidFill>
                  <a:srgbClr val="170A8E"/>
                </a:solidFill>
                <a:latin typeface="Bahnschrift" pitchFamily="34" charset="0"/>
              </a:rPr>
              <a:t>же </a:t>
            </a:r>
            <a:r>
              <a:rPr lang="ru-RU" sz="2000" dirty="0" smtClean="0">
                <a:solidFill>
                  <a:srgbClr val="170A8E"/>
                </a:solidFill>
                <a:latin typeface="Bahnschrift" pitchFamily="34" charset="0"/>
              </a:rPr>
              <a:t>кафедры</a:t>
            </a:r>
            <a:r>
              <a:rPr lang="ru-RU" sz="2000" dirty="0">
                <a:solidFill>
                  <a:srgbClr val="170A8E"/>
                </a:solidFill>
                <a:latin typeface="Bahnschrift" pitchFamily="34" charset="0"/>
              </a:rPr>
              <a:t>, где продолжал работать до 1987 </a:t>
            </a:r>
            <a:r>
              <a:rPr lang="ru-RU" sz="2000" dirty="0" smtClean="0">
                <a:solidFill>
                  <a:srgbClr val="170A8E"/>
                </a:solidFill>
                <a:latin typeface="Bahnschrift" pitchFamily="34" charset="0"/>
              </a:rPr>
              <a:t>года.</a:t>
            </a:r>
            <a:endParaRPr lang="ru-RU" sz="2000" dirty="0">
              <a:solidFill>
                <a:srgbClr val="170A8E"/>
              </a:solidFill>
              <a:latin typeface="Bahnschrift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838" y="2234385"/>
            <a:ext cx="4792212" cy="20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9125" y="1106488"/>
            <a:ext cx="108230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  В 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1963 году Юрий Павлович был принят на должность заведующего лабораторией кафедры сварочного производства ВПИ и в том же году поступил в очную аспирантуру этой кафедры (науч. рук. д. т. н., профессора В. С. Седых).</a:t>
            </a:r>
          </a:p>
        </p:txBody>
      </p:sp>
    </p:spTree>
    <p:extLst>
      <p:ext uri="{BB962C8B-B14F-4D97-AF65-F5344CB8AC3E}">
        <p14:creationId xmlns:p14="http://schemas.microsoft.com/office/powerpoint/2010/main" val="39968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1192" y="299546"/>
            <a:ext cx="8985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Bahnschrift" pitchFamily="34" charset="0"/>
              </a:rPr>
              <a:t>     </a:t>
            </a:r>
            <a:endParaRPr lang="ru-RU" sz="2400" b="1" i="1" dirty="0">
              <a:solidFill>
                <a:srgbClr val="C00000"/>
              </a:solidFill>
              <a:latin typeface="Bahnschrif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52725" y="4171950"/>
            <a:ext cx="4358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</a:t>
            </a:r>
            <a:endParaRPr lang="ru-RU" sz="1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67" y="369888"/>
            <a:ext cx="20669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95549" y="369888"/>
            <a:ext cx="96107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       </a:t>
            </a:r>
            <a:r>
              <a:rPr lang="ru-RU" sz="2000" b="1" i="1" dirty="0" smtClean="0">
                <a:solidFill>
                  <a:srgbClr val="960000"/>
                </a:solidFill>
                <a:latin typeface="Bahnschrift" pitchFamily="34" charset="0"/>
              </a:rPr>
              <a:t>В </a:t>
            </a:r>
            <a:r>
              <a:rPr lang="ru-RU" sz="2000" b="1" i="1" dirty="0">
                <a:solidFill>
                  <a:srgbClr val="960000"/>
                </a:solidFill>
                <a:latin typeface="Bahnschrift" pitchFamily="34" charset="0"/>
              </a:rPr>
              <a:t>1987 году профессор Трыков был избран по конкурсу заведующим кафедрой «Металловедение и термическая обработка металлов» ВолгГТУ.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57350"/>
            <a:ext cx="3514725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29049" y="1419225"/>
            <a:ext cx="7762875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Здесь он 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продолжил начатые ранее исследования в области создания с помощью взрывных и комплексных технологий структурно неоднородных композиционных материалов и на этой основе определил новое направление — разработка теоретических основ получения с помощью комплексных технологий композиционных материалов и изделий с повышенными жаропрочными, теплофизическими и коррозионными свойствами за счет реализации новых эффектов применяемых взрывных операций (активации, форсированных диффузионных процессов, фазовых превращений и др.). </a:t>
            </a:r>
          </a:p>
        </p:txBody>
      </p:sp>
    </p:spTree>
    <p:extLst>
      <p:ext uri="{BB962C8B-B14F-4D97-AF65-F5344CB8AC3E}">
        <p14:creationId xmlns:p14="http://schemas.microsoft.com/office/powerpoint/2010/main" val="45058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1192" y="299546"/>
            <a:ext cx="8985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Bahnschrift" pitchFamily="34" charset="0"/>
              </a:rPr>
              <a:t>     </a:t>
            </a:r>
            <a:endParaRPr lang="ru-RU" sz="2400" b="1" i="1" dirty="0">
              <a:solidFill>
                <a:srgbClr val="C00000"/>
              </a:solidFill>
              <a:latin typeface="Bahnschrif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52725" y="4171950"/>
            <a:ext cx="4358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</a:t>
            </a:r>
            <a:endParaRPr lang="ru-RU" sz="1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67" y="369888"/>
            <a:ext cx="20669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95549" y="369888"/>
            <a:ext cx="96107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       </a:t>
            </a:r>
            <a:endParaRPr lang="ru-RU" sz="2000" b="1" i="1" dirty="0">
              <a:solidFill>
                <a:srgbClr val="96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5299" y="1038225"/>
            <a:ext cx="1116330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      Под 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его руководством разработаны принципы оптимального проектирования конструкций и технологий получения слоистых композитов с учетом температурно-силовых условий нагружения, раскрыты закономерности формирования фазового и химического состава многослойных диффузионных прослоек в практически актуальных композитах, определены энергетические характеристики и получены уравнения для расчета диффузионных процессов в многослойных соединениях, разработаны методики и обоснованы критерии оценки предельной деформационной способности слоистых 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материалов, 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разработаны классификационная система и методы расчета прочности механически неоднородных композиций, сформулированы энергетические условия взрывной активации для реализации равнопрочных соединений из однородных и разнородных материалов. </a:t>
            </a:r>
          </a:p>
          <a:p>
            <a:pPr algn="just">
              <a:lnSpc>
                <a:spcPct val="150000"/>
              </a:lnSpc>
            </a:pPr>
            <a:endParaRPr lang="ru-RU" sz="2000" dirty="0">
              <a:solidFill>
                <a:srgbClr val="041F94"/>
              </a:solidFill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32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1192" y="299546"/>
            <a:ext cx="8985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Bahnschrift" pitchFamily="34" charset="0"/>
              </a:rPr>
              <a:t>     </a:t>
            </a:r>
            <a:endParaRPr lang="ru-RU" sz="2400" b="1" i="1" dirty="0">
              <a:solidFill>
                <a:srgbClr val="C00000"/>
              </a:solidFill>
              <a:latin typeface="Bahnschrif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52725" y="4171950"/>
            <a:ext cx="4358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</a:t>
            </a:r>
            <a:endParaRPr lang="ru-RU" sz="1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67" y="356696"/>
            <a:ext cx="20669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90550" y="1117937"/>
            <a:ext cx="1081614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  Важнейшим 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результатом исследований 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под руководством профессора 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Трыкова является разработка и создание нового класса перспективных конструкционных материалов слоистых интерметаллидных композитов, не имеющих отечественных и 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зарубежных 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аналогов и обладающих уникальными 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жаропрочными 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и теплофизическими свойствами, 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перспективных 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для применения в конструкциях 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энергетических 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установок и летательных 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аппаратов.</a:t>
            </a:r>
            <a:endParaRPr lang="ru-RU" sz="2000" dirty="0">
              <a:solidFill>
                <a:srgbClr val="041F94"/>
              </a:solidFill>
              <a:latin typeface="Bahnschrift" pitchFamily="34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129" y="3627517"/>
            <a:ext cx="4656391" cy="331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606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38995" y="299544"/>
            <a:ext cx="8985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Bahnschrift" pitchFamily="34" charset="0"/>
              </a:rPr>
              <a:t>     </a:t>
            </a:r>
            <a:endParaRPr lang="ru-RU" sz="2400" b="1" i="1" dirty="0">
              <a:solidFill>
                <a:srgbClr val="C00000"/>
              </a:solidFill>
              <a:latin typeface="Bahnschrif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52725" y="4171950"/>
            <a:ext cx="4358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</a:t>
            </a:r>
            <a:endParaRPr lang="ru-RU" sz="1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67" y="356696"/>
            <a:ext cx="20669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7268" y="315381"/>
            <a:ext cx="11420475" cy="7771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960000"/>
                </a:solidFill>
              </a:rPr>
              <a:t>                                                    </a:t>
            </a:r>
            <a:r>
              <a:rPr lang="ru-RU" sz="2000" b="1" i="1" dirty="0" smtClean="0">
                <a:solidFill>
                  <a:srgbClr val="960000"/>
                </a:solidFill>
                <a:latin typeface="Bahnschrift" pitchFamily="34" charset="0"/>
              </a:rPr>
              <a:t>Научно-педагогичная </a:t>
            </a:r>
            <a:r>
              <a:rPr lang="ru-RU" sz="2000" b="1" i="1" dirty="0">
                <a:solidFill>
                  <a:srgbClr val="960000"/>
                </a:solidFill>
                <a:latin typeface="Bahnschrift" pitchFamily="34" charset="0"/>
              </a:rPr>
              <a:t>деятельность </a:t>
            </a:r>
            <a:r>
              <a:rPr lang="ru-RU" sz="2000" b="1" i="1" dirty="0" smtClean="0">
                <a:solidFill>
                  <a:srgbClr val="960000"/>
                </a:solidFill>
                <a:latin typeface="Bahnschrift" pitchFamily="34" charset="0"/>
              </a:rPr>
              <a:t>Юрия Павловича Трыкова </a:t>
            </a:r>
          </a:p>
          <a:p>
            <a:r>
              <a:rPr lang="ru-RU" sz="2000" b="1" i="1" dirty="0" smtClean="0">
                <a:solidFill>
                  <a:srgbClr val="960000"/>
                </a:solidFill>
                <a:latin typeface="Bahnschrift" pitchFamily="34" charset="0"/>
              </a:rPr>
              <a:t>                           была </a:t>
            </a:r>
            <a:r>
              <a:rPr lang="ru-RU" sz="2000" b="1" i="1" dirty="0">
                <a:solidFill>
                  <a:srgbClr val="960000"/>
                </a:solidFill>
                <a:latin typeface="Bahnschrift" pitchFamily="34" charset="0"/>
              </a:rPr>
              <a:t>плодотворной: </a:t>
            </a:r>
            <a:endParaRPr lang="ru-RU" sz="2000" b="1" i="1" dirty="0" smtClean="0">
              <a:solidFill>
                <a:srgbClr val="960000"/>
              </a:solidFill>
              <a:latin typeface="Bahnschrift" pitchFamily="34" charset="0"/>
            </a:endParaRPr>
          </a:p>
          <a:p>
            <a:endParaRPr lang="ru-RU" sz="900" b="1" dirty="0" smtClean="0">
              <a:solidFill>
                <a:srgbClr val="96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solidFill>
                  <a:srgbClr val="170A8E"/>
                </a:solidFill>
                <a:latin typeface="Bahnschrift" pitchFamily="34" charset="0"/>
              </a:rPr>
              <a:t>  По </a:t>
            </a:r>
            <a:r>
              <a:rPr lang="ru-RU" sz="2000" dirty="0">
                <a:solidFill>
                  <a:srgbClr val="170A8E"/>
                </a:solidFill>
                <a:latin typeface="Bahnschrift" pitchFamily="34" charset="0"/>
              </a:rPr>
              <a:t>инициативе </a:t>
            </a:r>
            <a:r>
              <a:rPr lang="ru-RU" sz="2000" dirty="0" smtClean="0">
                <a:solidFill>
                  <a:srgbClr val="170A8E"/>
                </a:solidFill>
                <a:latin typeface="Bahnschrift" pitchFamily="34" charset="0"/>
              </a:rPr>
              <a:t>профессора в 1988 году была </a:t>
            </a:r>
            <a:r>
              <a:rPr lang="ru-RU" sz="2000" dirty="0">
                <a:solidFill>
                  <a:srgbClr val="170A8E"/>
                </a:solidFill>
                <a:latin typeface="Bahnschrift" pitchFamily="34" charset="0"/>
              </a:rPr>
              <a:t>органи­зована подготовка инженеров по специ­альности «Конструирование и производ­ство изделий из композиционных матери­алов». </a:t>
            </a:r>
            <a:endParaRPr lang="ru-RU" sz="2000" dirty="0" smtClean="0">
              <a:solidFill>
                <a:srgbClr val="170A8E"/>
              </a:solidFill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endParaRPr lang="ru-RU" sz="900" dirty="0">
              <a:solidFill>
                <a:srgbClr val="170A8E"/>
              </a:solidFill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solidFill>
                  <a:srgbClr val="170A8E"/>
                </a:solidFill>
                <a:latin typeface="Bahnschrift" pitchFamily="34" charset="0"/>
              </a:rPr>
              <a:t>Свыше </a:t>
            </a:r>
            <a:r>
              <a:rPr lang="ru-RU" sz="2000" dirty="0">
                <a:solidFill>
                  <a:srgbClr val="170A8E"/>
                </a:solidFill>
                <a:latin typeface="Bahnschrift" pitchFamily="34" charset="0"/>
              </a:rPr>
              <a:t>25 лет Ю</a:t>
            </a:r>
            <a:r>
              <a:rPr lang="ru-RU" sz="2000" dirty="0" smtClean="0">
                <a:solidFill>
                  <a:srgbClr val="170A8E"/>
                </a:solidFill>
                <a:latin typeface="Bahnschrift" pitchFamily="34" charset="0"/>
              </a:rPr>
              <a:t>. П</a:t>
            </a:r>
            <a:r>
              <a:rPr lang="ru-RU" sz="2000" dirty="0">
                <a:solidFill>
                  <a:srgbClr val="170A8E"/>
                </a:solidFill>
                <a:latin typeface="Bahnschrift" pitchFamily="34" charset="0"/>
              </a:rPr>
              <a:t>. Трыков осуществлял руководство аспирантурой и </a:t>
            </a:r>
            <a:r>
              <a:rPr lang="ru-RU" sz="2000" dirty="0" smtClean="0">
                <a:solidFill>
                  <a:srgbClr val="170A8E"/>
                </a:solidFill>
                <a:latin typeface="Bahnschrift" pitchFamily="34" charset="0"/>
              </a:rPr>
              <a:t>докторантурой </a:t>
            </a:r>
            <a:r>
              <a:rPr lang="ru-RU" sz="2000" dirty="0">
                <a:solidFill>
                  <a:srgbClr val="170A8E"/>
                </a:solidFill>
                <a:latin typeface="Bahnschrift" pitchFamily="34" charset="0"/>
              </a:rPr>
              <a:t>по специальности «Ма­териаловедение» (машиностроение</a:t>
            </a:r>
            <a:r>
              <a:rPr lang="ru-RU" sz="2000" dirty="0" smtClean="0">
                <a:solidFill>
                  <a:srgbClr val="170A8E"/>
                </a:solidFill>
                <a:latin typeface="Bahnschrift" pitchFamily="34" charset="0"/>
              </a:rPr>
              <a:t>): им </a:t>
            </a:r>
            <a:r>
              <a:rPr lang="ru-RU" sz="2000" dirty="0">
                <a:solidFill>
                  <a:srgbClr val="170A8E"/>
                </a:solidFill>
                <a:latin typeface="Bahnschrift" pitchFamily="34" charset="0"/>
              </a:rPr>
              <a:t>подготовлено 27 кандидатов и </a:t>
            </a:r>
            <a:endParaRPr lang="ru-RU" sz="2000" dirty="0" smtClean="0">
              <a:solidFill>
                <a:srgbClr val="170A8E"/>
              </a:solidFill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solidFill>
                  <a:srgbClr val="170A8E"/>
                </a:solidFill>
                <a:latin typeface="Bahnschrift" pitchFamily="34" charset="0"/>
              </a:rPr>
              <a:t>4 </a:t>
            </a:r>
            <a:r>
              <a:rPr lang="ru-RU" sz="2000" dirty="0">
                <a:solidFill>
                  <a:srgbClr val="170A8E"/>
                </a:solidFill>
                <a:latin typeface="Bahnschrift" pitchFamily="34" charset="0"/>
              </a:rPr>
              <a:t>доктора технических наук. </a:t>
            </a:r>
            <a:endParaRPr lang="ru-RU" sz="800" dirty="0">
              <a:solidFill>
                <a:srgbClr val="170A8E"/>
              </a:solidFill>
              <a:latin typeface="Bahnschrift" pitchFamily="34" charset="0"/>
            </a:endParaRPr>
          </a:p>
          <a:p>
            <a:pPr algn="just">
              <a:lnSpc>
                <a:spcPct val="200000"/>
              </a:lnSpc>
            </a:pPr>
            <a:r>
              <a:rPr lang="ru-RU" sz="2000" b="1" dirty="0" smtClean="0">
                <a:solidFill>
                  <a:srgbClr val="960000"/>
                </a:solidFill>
                <a:latin typeface="Bahnschrift" pitchFamily="34" charset="0"/>
              </a:rPr>
              <a:t>В 2000 году за заслуги в области образования профессор отмечен знаком </a:t>
            </a:r>
          </a:p>
          <a:p>
            <a:pPr algn="just">
              <a:lnSpc>
                <a:spcPct val="200000"/>
              </a:lnSpc>
            </a:pPr>
            <a:r>
              <a:rPr lang="ru-RU" sz="2000" b="1" dirty="0" smtClean="0">
                <a:solidFill>
                  <a:srgbClr val="960000"/>
                </a:solidFill>
                <a:latin typeface="Bahnschrift" pitchFamily="34" charset="0"/>
              </a:rPr>
              <a:t>«Почётный работник высшего профессионального образования РФ»;</a:t>
            </a:r>
          </a:p>
          <a:p>
            <a:pPr algn="just">
              <a:lnSpc>
                <a:spcPct val="200000"/>
              </a:lnSpc>
            </a:pPr>
            <a:r>
              <a:rPr lang="ru-RU" sz="2000" b="1" dirty="0" smtClean="0">
                <a:solidFill>
                  <a:srgbClr val="960000"/>
                </a:solidFill>
                <a:latin typeface="Bahnschrift" pitchFamily="34" charset="0"/>
              </a:rPr>
              <a:t>В 2003 </a:t>
            </a:r>
            <a:r>
              <a:rPr lang="ru-RU" sz="2000" b="1" dirty="0">
                <a:solidFill>
                  <a:srgbClr val="960000"/>
                </a:solidFill>
                <a:latin typeface="Bahnschrift" pitchFamily="34" charset="0"/>
              </a:rPr>
              <a:t>году ученому присвоено звание «Заслуженный </a:t>
            </a:r>
            <a:r>
              <a:rPr lang="ru-RU" sz="2000" b="1" dirty="0" smtClean="0">
                <a:solidFill>
                  <a:srgbClr val="960000"/>
                </a:solidFill>
                <a:latin typeface="Bahnschrift" pitchFamily="34" charset="0"/>
              </a:rPr>
              <a:t>деятель  науки РФ»; </a:t>
            </a:r>
          </a:p>
          <a:p>
            <a:pPr algn="just">
              <a:lnSpc>
                <a:spcPct val="200000"/>
              </a:lnSpc>
            </a:pPr>
            <a:r>
              <a:rPr lang="ru-RU" sz="2000" b="1" dirty="0">
                <a:solidFill>
                  <a:srgbClr val="960000"/>
                </a:solidFill>
                <a:latin typeface="Bahnschrift" pitchFamily="34" charset="0"/>
              </a:rPr>
              <a:t>В 2005 году </a:t>
            </a:r>
            <a:r>
              <a:rPr lang="ru-RU" sz="2000" b="1" dirty="0" smtClean="0">
                <a:solidFill>
                  <a:srgbClr val="960000"/>
                </a:solidFill>
                <a:latin typeface="Bahnschrift" pitchFamily="34" charset="0"/>
              </a:rPr>
              <a:t>отмечен  Почетным знаком </a:t>
            </a:r>
            <a:r>
              <a:rPr lang="ru-RU" sz="2000" b="1" dirty="0">
                <a:solidFill>
                  <a:srgbClr val="960000"/>
                </a:solidFill>
                <a:latin typeface="Bahnschrift" pitchFamily="34" charset="0"/>
              </a:rPr>
              <a:t>«За вклад в развитие ВолгГТУ</a:t>
            </a:r>
            <a:r>
              <a:rPr lang="ru-RU" sz="2000" b="1" dirty="0" smtClean="0">
                <a:solidFill>
                  <a:srgbClr val="960000"/>
                </a:solidFill>
                <a:latin typeface="Bahnschrift" pitchFamily="34" charset="0"/>
              </a:rPr>
              <a:t>»;</a:t>
            </a:r>
          </a:p>
          <a:p>
            <a:pPr algn="just">
              <a:lnSpc>
                <a:spcPct val="200000"/>
              </a:lnSpc>
            </a:pPr>
            <a:r>
              <a:rPr lang="ru-RU" sz="2000" b="1" dirty="0" smtClean="0">
                <a:solidFill>
                  <a:srgbClr val="960000"/>
                </a:solidFill>
                <a:latin typeface="Bahnschrift" pitchFamily="34" charset="0"/>
              </a:rPr>
              <a:t>В 2010 году присвоено звание  «Почетный </a:t>
            </a:r>
            <a:r>
              <a:rPr lang="ru-RU" sz="2000" b="1" dirty="0">
                <a:solidFill>
                  <a:srgbClr val="960000"/>
                </a:solidFill>
                <a:latin typeface="Bahnschrift" pitchFamily="34" charset="0"/>
              </a:rPr>
              <a:t>работник науки и техники РФ</a:t>
            </a:r>
            <a:r>
              <a:rPr lang="ru-RU" sz="2000" b="1" dirty="0" smtClean="0">
                <a:solidFill>
                  <a:srgbClr val="960000"/>
                </a:solidFill>
                <a:latin typeface="Bahnschrift" pitchFamily="34" charset="0"/>
              </a:rPr>
              <a:t>»</a:t>
            </a:r>
            <a:endParaRPr lang="ru-RU" sz="2000" b="1" dirty="0">
              <a:solidFill>
                <a:srgbClr val="960000"/>
              </a:solidFill>
              <a:latin typeface="Bahnschrift" pitchFamily="34" charset="0"/>
            </a:endParaRPr>
          </a:p>
          <a:p>
            <a:pPr algn="just">
              <a:lnSpc>
                <a:spcPct val="200000"/>
              </a:lnSpc>
            </a:pPr>
            <a:endParaRPr lang="ru-RU" sz="2000" b="1" dirty="0">
              <a:solidFill>
                <a:srgbClr val="170A8E"/>
              </a:solidFill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170A8E"/>
                </a:solidFill>
                <a:latin typeface="Bahnschrift" pitchFamily="34" charset="0"/>
              </a:rPr>
              <a:t> </a:t>
            </a:r>
            <a:endParaRPr lang="ru-RU" sz="2000" b="1" dirty="0">
              <a:solidFill>
                <a:srgbClr val="170A8E"/>
              </a:solidFill>
              <a:latin typeface="Bahnschrift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822" y="5143433"/>
            <a:ext cx="785671" cy="148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6393" y="5143434"/>
            <a:ext cx="836211" cy="148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2751" y="3498137"/>
            <a:ext cx="1144491" cy="1546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609" y="3473938"/>
            <a:ext cx="781780" cy="1433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753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1192" y="299546"/>
            <a:ext cx="8985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Bahnschrift" pitchFamily="34" charset="0"/>
              </a:rPr>
              <a:t>     </a:t>
            </a:r>
            <a:endParaRPr lang="ru-RU" sz="2400" b="1" i="1" dirty="0">
              <a:solidFill>
                <a:srgbClr val="C00000"/>
              </a:solidFill>
              <a:latin typeface="Bahnschrif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52725" y="4171950"/>
            <a:ext cx="4358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</a:t>
            </a:r>
            <a:endParaRPr lang="ru-RU" sz="1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67" y="356696"/>
            <a:ext cx="20669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6180" y="904833"/>
            <a:ext cx="1123289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Юрий 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Павлович 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Трыков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 награжден  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медалью 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«Ветеран труда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», 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двумя серебряными , 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одной бронзовой медалями и пятью дипломами ВДНХ 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СССР; Постановлением 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оргкомитета Всесоюзного общества содействия 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армии, авиации 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и флоту 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ему был вручен нагрудный </a:t>
            </a:r>
            <a:r>
              <a:rPr lang="ru-RU" sz="2000" dirty="0">
                <a:solidFill>
                  <a:srgbClr val="041F94"/>
                </a:solidFill>
                <a:latin typeface="Bahnschrift" pitchFamily="34" charset="0"/>
              </a:rPr>
              <a:t>знак «За активную работу</a:t>
            </a:r>
            <a:r>
              <a:rPr lang="ru-RU" sz="2000" dirty="0" smtClean="0">
                <a:solidFill>
                  <a:srgbClr val="041F94"/>
                </a:solidFill>
                <a:latin typeface="Bahnschrift" pitchFamily="34" charset="0"/>
              </a:rPr>
              <a:t>».</a:t>
            </a:r>
            <a:endParaRPr lang="ru-RU" sz="2000" dirty="0">
              <a:solidFill>
                <a:srgbClr val="041F94"/>
              </a:solidFill>
              <a:latin typeface="Bahnschrift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31918">
            <a:off x="3684744" y="2915585"/>
            <a:ext cx="970417" cy="1830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765" y="2954786"/>
            <a:ext cx="989714" cy="1771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977" y="2970617"/>
            <a:ext cx="989714" cy="1771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305" y="2900687"/>
            <a:ext cx="981391" cy="1784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695" y="2895303"/>
            <a:ext cx="1141577" cy="1789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0074" y="4971961"/>
            <a:ext cx="11049001" cy="953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1" i="1" dirty="0" smtClean="0">
                <a:solidFill>
                  <a:srgbClr val="960000"/>
                </a:solidFill>
                <a:latin typeface="Bahnschrift" pitchFamily="34" charset="0"/>
              </a:rPr>
              <a:t>Профессор Трыков </a:t>
            </a:r>
            <a:r>
              <a:rPr lang="ru-RU" sz="2000" b="1" i="1" dirty="0">
                <a:solidFill>
                  <a:srgbClr val="960000"/>
                </a:solidFill>
                <a:latin typeface="Bahnschrift" pitchFamily="34" charset="0"/>
              </a:rPr>
              <a:t>автор более 970 печатных работ, 7 мо­нографий, 4 учебных пособий, </a:t>
            </a:r>
            <a:endParaRPr lang="ru-RU" sz="2000" b="1" i="1" dirty="0" smtClean="0">
              <a:solidFill>
                <a:srgbClr val="960000"/>
              </a:solidFill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b="1" i="1" dirty="0" smtClean="0">
                <a:solidFill>
                  <a:srgbClr val="960000"/>
                </a:solidFill>
                <a:latin typeface="Bahnschrift" pitchFamily="34" charset="0"/>
              </a:rPr>
              <a:t>92 </a:t>
            </a:r>
            <a:r>
              <a:rPr lang="ru-RU" sz="2000" b="1" i="1" dirty="0">
                <a:solidFill>
                  <a:srgbClr val="960000"/>
                </a:solidFill>
                <a:latin typeface="Bahnschrift" pitchFamily="34" charset="0"/>
              </a:rPr>
              <a:t>патентов, более 370 статей в отечественных и зарубежных периодических изданиях.</a:t>
            </a:r>
          </a:p>
        </p:txBody>
      </p:sp>
    </p:spTree>
    <p:extLst>
      <p:ext uri="{BB962C8B-B14F-4D97-AF65-F5344CB8AC3E}">
        <p14:creationId xmlns:p14="http://schemas.microsoft.com/office/powerpoint/2010/main" val="393803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1192" y="299546"/>
            <a:ext cx="8985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Bahnschrift" pitchFamily="34" charset="0"/>
              </a:rPr>
              <a:t>     </a:t>
            </a:r>
            <a:endParaRPr lang="ru-RU" sz="2400" b="1" i="1" dirty="0">
              <a:solidFill>
                <a:srgbClr val="C00000"/>
              </a:solidFill>
              <a:latin typeface="Bahnschrif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57548" y="3929675"/>
            <a:ext cx="843915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rgbClr val="170A8E"/>
                </a:solidFill>
                <a:latin typeface="Bahnschrift" pitchFamily="34" charset="0"/>
              </a:rPr>
              <a:t>Трыков, Ю. П. Деформация слоистых </a:t>
            </a:r>
            <a:r>
              <a:rPr lang="ru-RU" sz="2000" b="1" dirty="0" smtClean="0">
                <a:solidFill>
                  <a:srgbClr val="170A8E"/>
                </a:solidFill>
                <a:latin typeface="Bahnschrift" pitchFamily="34" charset="0"/>
              </a:rPr>
              <a:t>композитов </a:t>
            </a:r>
            <a:r>
              <a:rPr lang="ru-RU" sz="2000" b="1" dirty="0">
                <a:solidFill>
                  <a:srgbClr val="170A8E"/>
                </a:solidFill>
                <a:latin typeface="Bahnschrift" pitchFamily="34" charset="0"/>
              </a:rPr>
              <a:t>: монография / Ю. П. Трыков, В. Г. Шморгун, Л. М. Гуревич ; ВолгГТУ. – Волгоград : РПК "Политехник", 2001. – 242 с.</a:t>
            </a:r>
          </a:p>
          <a:p>
            <a:pPr algn="just"/>
            <a:r>
              <a:rPr lang="ru-RU" sz="2000" b="1" dirty="0">
                <a:solidFill>
                  <a:srgbClr val="170A8E"/>
                </a:solidFill>
                <a:latin typeface="Bahnschrift" pitchFamily="34" charset="0"/>
              </a:rPr>
              <a:t> </a:t>
            </a:r>
          </a:p>
          <a:p>
            <a:pPr algn="just"/>
            <a:r>
              <a:rPr lang="ru-RU" i="1" dirty="0" smtClean="0">
                <a:solidFill>
                  <a:srgbClr val="170A8E"/>
                </a:solidFill>
                <a:latin typeface="Bahnschrift" pitchFamily="34" charset="0"/>
              </a:rPr>
              <a:t>В монографии изложены </a:t>
            </a:r>
            <a:r>
              <a:rPr lang="ru-RU" i="1" dirty="0">
                <a:solidFill>
                  <a:srgbClr val="170A8E"/>
                </a:solidFill>
                <a:latin typeface="Bahnschrift" pitchFamily="34" charset="0"/>
              </a:rPr>
              <a:t>современные представления о роли и влиянии пластической деформации в процессе создания слоистых композиционных материалов и изделий с помощью комплексной технологии, включающей сварку взрывом, обработку давлением и специальные виды термообработки.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67" y="356696"/>
            <a:ext cx="20669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6098"/>
            <a:ext cx="2552700" cy="3278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14323" y="412556"/>
            <a:ext cx="83054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960000"/>
                </a:solidFill>
                <a:latin typeface="Bahnschrift" pitchFamily="34" charset="0"/>
              </a:rPr>
              <a:t>НАУЧНЫЕ ТРУДЫ ПРОФЕССОРА  </a:t>
            </a:r>
            <a:r>
              <a:rPr lang="ru-RU" sz="2800" b="1" dirty="0" smtClean="0">
                <a:solidFill>
                  <a:srgbClr val="960000"/>
                </a:solidFill>
                <a:latin typeface="Bahnschrift" pitchFamily="34" charset="0"/>
              </a:rPr>
              <a:t>Ю. П. ТРЫКОВА</a:t>
            </a:r>
            <a:endParaRPr lang="ru-RU" sz="2800" b="1" dirty="0">
              <a:solidFill>
                <a:srgbClr val="960000"/>
              </a:solidFill>
              <a:latin typeface="Bahnschrift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97" y="3811478"/>
            <a:ext cx="2432051" cy="3152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52725" y="1256100"/>
            <a:ext cx="894397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170A8E"/>
                </a:solidFill>
                <a:latin typeface="Bahnschrift" pitchFamily="34" charset="0"/>
              </a:rPr>
              <a:t>Трыков, Ю. П. Свойства и работоспособность слоистых композитов </a:t>
            </a:r>
            <a:r>
              <a:rPr lang="ru-RU" sz="2000" b="1" dirty="0" smtClean="0">
                <a:solidFill>
                  <a:srgbClr val="170A8E"/>
                </a:solidFill>
                <a:latin typeface="Bahnschrift" pitchFamily="34" charset="0"/>
              </a:rPr>
              <a:t>/ </a:t>
            </a:r>
            <a:endParaRPr lang="ru-RU" sz="2000" b="1" dirty="0" smtClean="0">
              <a:solidFill>
                <a:srgbClr val="170A8E"/>
              </a:solidFill>
              <a:latin typeface="Bahnschrift" pitchFamily="34" charset="0"/>
            </a:endParaRPr>
          </a:p>
          <a:p>
            <a:pPr algn="just"/>
            <a:r>
              <a:rPr lang="ru-RU" sz="2000" b="1" dirty="0" smtClean="0">
                <a:solidFill>
                  <a:srgbClr val="170A8E"/>
                </a:solidFill>
                <a:latin typeface="Bahnschrift" pitchFamily="34" charset="0"/>
              </a:rPr>
              <a:t>Ю</a:t>
            </a:r>
            <a:r>
              <a:rPr lang="ru-RU" sz="2000" b="1" dirty="0">
                <a:solidFill>
                  <a:srgbClr val="170A8E"/>
                </a:solidFill>
                <a:latin typeface="Bahnschrift" pitchFamily="34" charset="0"/>
              </a:rPr>
              <a:t>. П. Трыков, В. Г. Шморгун ; ВолгГТУ. – Волгоград : РПК "Политехник", 1999. </a:t>
            </a:r>
          </a:p>
          <a:p>
            <a:pPr algn="just"/>
            <a:endParaRPr lang="ru-RU" sz="1000" dirty="0">
              <a:solidFill>
                <a:srgbClr val="170A8E"/>
              </a:solidFill>
              <a:latin typeface="Bahnschrift" pitchFamily="34" charset="0"/>
            </a:endParaRPr>
          </a:p>
          <a:p>
            <a:pPr algn="just"/>
            <a:r>
              <a:rPr lang="ru-RU" i="1" dirty="0">
                <a:solidFill>
                  <a:srgbClr val="170A8E"/>
                </a:solidFill>
                <a:latin typeface="Bahnschrift" pitchFamily="34" charset="0"/>
              </a:rPr>
              <a:t>Впервые изложены физико-энергетические представления о механизме сварки взрывом и основных параметрах, определяющих структуру и механические свойства слоистых композиционных материалов. Выделены и  подробно рассмотрены основные факторы, влияющие на </a:t>
            </a:r>
            <a:r>
              <a:rPr lang="ru-RU" i="1" dirty="0" smtClean="0">
                <a:solidFill>
                  <a:srgbClr val="170A8E"/>
                </a:solidFill>
                <a:latin typeface="Bahnschrift" pitchFamily="34" charset="0"/>
              </a:rPr>
              <a:t>  формирование </a:t>
            </a:r>
            <a:r>
              <a:rPr lang="ru-RU" i="1" dirty="0">
                <a:solidFill>
                  <a:srgbClr val="170A8E"/>
                </a:solidFill>
                <a:latin typeface="Bahnschrift" pitchFamily="34" charset="0"/>
              </a:rPr>
              <a:t>структуры СКМ при сварке взрывом и последующей </a:t>
            </a:r>
            <a:r>
              <a:rPr lang="ru-RU" i="1" dirty="0" smtClean="0">
                <a:solidFill>
                  <a:srgbClr val="170A8E"/>
                </a:solidFill>
                <a:latin typeface="Bahnschrift" pitchFamily="34" charset="0"/>
              </a:rPr>
              <a:t> термообработке</a:t>
            </a:r>
            <a:r>
              <a:rPr lang="ru-RU" i="1" dirty="0">
                <a:solidFill>
                  <a:srgbClr val="170A8E"/>
                </a:solidFill>
                <a:latin typeface="Bahnschrift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245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5219</TotalTime>
  <Words>1699</Words>
  <Application>Microsoft Office PowerPoint</Application>
  <PresentationFormat>Произвольный</PresentationFormat>
  <Paragraphs>115</Paragraphs>
  <Slides>15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Тема Office</vt:lpstr>
      <vt:lpstr>Document</vt:lpstr>
      <vt:lpstr>PDF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sotrudnik</dc:creator>
  <cp:lastModifiedBy>admin</cp:lastModifiedBy>
  <cp:revision>379</cp:revision>
  <dcterms:created xsi:type="dcterms:W3CDTF">2023-11-23T10:41:41Z</dcterms:created>
  <dcterms:modified xsi:type="dcterms:W3CDTF">2026-08-28T10:58:31Z</dcterms:modified>
</cp:coreProperties>
</file>