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4"/>
  </p:notesMasterIdLst>
  <p:sldIdLst>
    <p:sldId id="256" r:id="rId2"/>
    <p:sldId id="345" r:id="rId3"/>
    <p:sldId id="346" r:id="rId4"/>
    <p:sldId id="339" r:id="rId5"/>
    <p:sldId id="340" r:id="rId6"/>
    <p:sldId id="343" r:id="rId7"/>
    <p:sldId id="347" r:id="rId8"/>
    <p:sldId id="337" r:id="rId9"/>
    <p:sldId id="342" r:id="rId10"/>
    <p:sldId id="316" r:id="rId11"/>
    <p:sldId id="350" r:id="rId12"/>
    <p:sldId id="322" r:id="rId13"/>
    <p:sldId id="323" r:id="rId14"/>
    <p:sldId id="325" r:id="rId15"/>
    <p:sldId id="326" r:id="rId16"/>
    <p:sldId id="327" r:id="rId17"/>
    <p:sldId id="328" r:id="rId18"/>
    <p:sldId id="329" r:id="rId19"/>
    <p:sldId id="331" r:id="rId20"/>
    <p:sldId id="330" r:id="rId21"/>
    <p:sldId id="335" r:id="rId22"/>
    <p:sldId id="33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5761" autoAdjust="0"/>
  </p:normalViewPr>
  <p:slideViewPr>
    <p:cSldViewPr>
      <p:cViewPr>
        <p:scale>
          <a:sx n="80" d="100"/>
          <a:sy n="80" d="100"/>
        </p:scale>
        <p:origin x="-1272"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D08182-ECF6-4380-8E54-C7565493412E}" type="datetimeFigureOut">
              <a:rPr lang="ru-RU" smtClean="0"/>
              <a:pPr/>
              <a:t>11.03.2019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807BA-FD99-4CF4-8B2C-A921D8CFAA50}" type="slidenum">
              <a:rPr lang="ru-RU" smtClean="0"/>
              <a:pPr/>
              <a:t>‹#›</a:t>
            </a:fld>
            <a:endParaRPr lang="ru-RU" dirty="0"/>
          </a:p>
        </p:txBody>
      </p:sp>
    </p:spTree>
    <p:extLst>
      <p:ext uri="{BB962C8B-B14F-4D97-AF65-F5344CB8AC3E}">
        <p14:creationId xmlns="" xmlns:p14="http://schemas.microsoft.com/office/powerpoint/2010/main" val="111166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r>
              <a:rPr lang="ru-RU" dirty="0" smtClean="0"/>
              <a:t>26.11.2013</a:t>
            </a:r>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F602D731-EEBC-43F6-9D84-587F77FDB428}"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F602D731-EEBC-43F6-9D84-587F77FDB428}"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r>
              <a:rPr lang="ru-RU" dirty="0" smtClean="0"/>
              <a:t>26.11.2013</a:t>
            </a:r>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r>
              <a:rPr lang="ru-RU" dirty="0" smtClean="0"/>
              <a:t>26.11.2013</a:t>
            </a:r>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F602D731-EEBC-43F6-9D84-587F77FDB428}"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r>
              <a:rPr lang="ru-RU" dirty="0" smtClean="0"/>
              <a:t>26.11.2013</a:t>
            </a:r>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r>
              <a:rPr lang="ru-RU" dirty="0" smtClean="0"/>
              <a:t>26.11.2013</a:t>
            </a:r>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r>
              <a:rPr lang="ru-RU" dirty="0" smtClean="0"/>
              <a:t>26.11.2013</a:t>
            </a:r>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F602D731-EEBC-43F6-9D84-587F77FDB42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r>
              <a:rPr lang="ru-RU" dirty="0" smtClean="0"/>
              <a:t>26.11.2013</a:t>
            </a:r>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F602D731-EEBC-43F6-9D84-587F77FDB42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r>
              <a:rPr lang="ru-RU" dirty="0" smtClean="0"/>
              <a:t>26.11.2013</a:t>
            </a:r>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602D731-EEBC-43F6-9D84-587F77FDB42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1</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17" name="Picture 3"/>
          <p:cNvPicPr>
            <a:picLocks noChangeAspect="1" noChangeArrowheads="1"/>
          </p:cNvPicPr>
          <p:nvPr/>
        </p:nvPicPr>
        <p:blipFill>
          <a:blip r:embed="rId6"/>
          <a:srcRect/>
          <a:stretch>
            <a:fillRect/>
          </a:stretch>
        </p:blipFill>
        <p:spPr bwMode="auto">
          <a:xfrm>
            <a:off x="285720" y="2928934"/>
            <a:ext cx="7215238" cy="3929066"/>
          </a:xfrm>
          <a:prstGeom prst="rect">
            <a:avLst/>
          </a:prstGeom>
          <a:noFill/>
          <a:ln w="9525">
            <a:noFill/>
            <a:miter lim="800000"/>
            <a:headEnd/>
            <a:tailEnd/>
          </a:ln>
          <a:effectLst>
            <a:softEdge rad="317500"/>
          </a:effectLst>
        </p:spPr>
      </p:pic>
      <p:sp>
        <p:nvSpPr>
          <p:cNvPr id="19" name="Прямоугольник 18"/>
          <p:cNvSpPr/>
          <p:nvPr/>
        </p:nvSpPr>
        <p:spPr>
          <a:xfrm>
            <a:off x="285720" y="214290"/>
            <a:ext cx="7500990" cy="2677656"/>
          </a:xfrm>
          <a:prstGeom prst="rect">
            <a:avLst/>
          </a:prstGeom>
          <a:noFill/>
          <a:ln>
            <a:noFill/>
          </a:ln>
        </p:spPr>
        <p:txBody>
          <a:bodyPr wrap="square">
            <a:spAutoFit/>
          </a:bodyPr>
          <a:lstStyle/>
          <a:p>
            <a:pPr algn="ctr"/>
            <a:r>
              <a:rPr lang="ru-RU" sz="4400" b="1" dirty="0" smtClean="0">
                <a:solidFill>
                  <a:schemeClr val="bg1"/>
                </a:solidFill>
              </a:rPr>
              <a:t>Поиски </a:t>
            </a:r>
          </a:p>
          <a:p>
            <a:pPr algn="ctr"/>
            <a:r>
              <a:rPr lang="ru-RU" sz="4400" b="1" dirty="0" smtClean="0">
                <a:solidFill>
                  <a:schemeClr val="bg1"/>
                </a:solidFill>
              </a:rPr>
              <a:t>и открытия </a:t>
            </a:r>
          </a:p>
          <a:p>
            <a:pPr algn="ctr"/>
            <a:r>
              <a:rPr lang="ru-RU" sz="4800" b="1" dirty="0" smtClean="0">
                <a:solidFill>
                  <a:schemeClr val="bg1"/>
                </a:solidFill>
              </a:rPr>
              <a:t>Альберта Эйнштейна</a:t>
            </a:r>
          </a:p>
          <a:p>
            <a:pPr algn="ctr"/>
            <a:r>
              <a:rPr lang="ru-RU" sz="3200" b="1" dirty="0" smtClean="0">
                <a:solidFill>
                  <a:schemeClr val="bg1"/>
                </a:solidFill>
              </a:rPr>
              <a:t>(140 лет со дня рождения)</a:t>
            </a:r>
            <a:endParaRPr lang="ru-RU"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Дата 2"/>
          <p:cNvSpPr>
            <a:spLocks noGrp="1"/>
          </p:cNvSpPr>
          <p:nvPr>
            <p:ph type="dt" sz="half" idx="10"/>
          </p:nvPr>
        </p:nvSpPr>
        <p:spPr/>
        <p:txBody>
          <a:bodyPr/>
          <a:lstStyle/>
          <a:p>
            <a:r>
              <a:rPr lang="ru-RU" dirty="0" smtClean="0"/>
              <a:t>26.11.2013</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normAutofit/>
          </a:bodyPr>
          <a:lstStyle/>
          <a:p>
            <a:fld id="{F602D731-EEBC-43F6-9D84-587F77FDB428}" type="slidenum">
              <a:rPr lang="ru-RU" smtClean="0"/>
              <a:pPr/>
              <a:t>10</a:t>
            </a:fld>
            <a:endParaRPr lang="ru-RU" dirty="0"/>
          </a:p>
        </p:txBody>
      </p:sp>
      <p:pic>
        <p:nvPicPr>
          <p:cNvPr id="1026"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0" y="0"/>
            <a:ext cx="9334500" cy="7000876"/>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a:stretch>
            <a:fillRect/>
          </a:stretch>
        </p:blipFill>
        <p:spPr bwMode="auto">
          <a:xfrm>
            <a:off x="0" y="642918"/>
            <a:ext cx="2571736" cy="2786082"/>
          </a:xfrm>
          <a:prstGeom prst="rect">
            <a:avLst/>
          </a:prstGeom>
          <a:noFill/>
          <a:ln w="9525">
            <a:noFill/>
            <a:miter lim="800000"/>
            <a:headEnd/>
            <a:tailEnd/>
          </a:ln>
          <a:effectLst>
            <a:softEdge rad="317500"/>
          </a:effectLst>
        </p:spPr>
      </p:pic>
      <p:sp>
        <p:nvSpPr>
          <p:cNvPr id="11" name="Прямоугольник 10"/>
          <p:cNvSpPr/>
          <p:nvPr/>
        </p:nvSpPr>
        <p:spPr>
          <a:xfrm>
            <a:off x="1643042" y="0"/>
            <a:ext cx="6000792" cy="707886"/>
          </a:xfrm>
          <a:prstGeom prst="rect">
            <a:avLst/>
          </a:prstGeom>
        </p:spPr>
        <p:txBody>
          <a:bodyPr wrap="square">
            <a:spAutoFit/>
          </a:bodyPr>
          <a:lstStyle/>
          <a:p>
            <a:pPr algn="r"/>
            <a:r>
              <a:rPr lang="ru-RU" sz="4000" b="1" dirty="0" smtClean="0">
                <a:solidFill>
                  <a:schemeClr val="bg1"/>
                </a:solidFill>
              </a:rPr>
              <a:t>   </a:t>
            </a:r>
            <a:r>
              <a:rPr lang="ru-RU" sz="3600" b="1" dirty="0" smtClean="0">
                <a:solidFill>
                  <a:schemeClr val="bg1"/>
                </a:solidFill>
              </a:rPr>
              <a:t>Гениальный скрипа</a:t>
            </a:r>
            <a:r>
              <a:rPr lang="ru-RU" sz="4000" b="1" dirty="0" smtClean="0">
                <a:solidFill>
                  <a:schemeClr val="bg1"/>
                </a:solidFill>
              </a:rPr>
              <a:t>ч</a:t>
            </a:r>
            <a:endParaRPr lang="ru-RU" sz="4000" b="1" dirty="0">
              <a:solidFill>
                <a:schemeClr val="bg1"/>
              </a:solidFill>
            </a:endParaRPr>
          </a:p>
        </p:txBody>
      </p:sp>
      <p:sp>
        <p:nvSpPr>
          <p:cNvPr id="12" name="Прямоугольник 11"/>
          <p:cNvSpPr/>
          <p:nvPr/>
        </p:nvSpPr>
        <p:spPr>
          <a:xfrm>
            <a:off x="2357422" y="785794"/>
            <a:ext cx="6500858" cy="2585323"/>
          </a:xfrm>
          <a:prstGeom prst="rect">
            <a:avLst/>
          </a:prstGeom>
        </p:spPr>
        <p:txBody>
          <a:bodyPr wrap="square">
            <a:spAutoFit/>
          </a:bodyPr>
          <a:lstStyle/>
          <a:p>
            <a:r>
              <a:rPr lang="ru-RU" dirty="0" smtClean="0">
                <a:solidFill>
                  <a:schemeClr val="bg1"/>
                </a:solidFill>
              </a:rPr>
              <a:t>Рассказывают, что однажды Альберт Эйнштейн выступал на благотворительном концерте вместе с известным виолончелистом Григорием Пятигорским. Тут же в зале находился один журналист, который должен был написать отчет о концерте. Обратившись к одной из слушательниц и указывая на Эйнштейна, он шепотом спросил:</a:t>
            </a:r>
          </a:p>
          <a:p>
            <a:r>
              <a:rPr lang="ru-RU" dirty="0" smtClean="0">
                <a:solidFill>
                  <a:schemeClr val="bg1"/>
                </a:solidFill>
              </a:rPr>
              <a:t>— Вы не знаете, как зовут этого человека с усами и скрипкой?</a:t>
            </a:r>
          </a:p>
          <a:p>
            <a:endParaRPr lang="ru-RU" dirty="0" smtClean="0">
              <a:solidFill>
                <a:schemeClr val="bg1"/>
              </a:solidFill>
            </a:endParaRPr>
          </a:p>
        </p:txBody>
      </p:sp>
      <p:sp>
        <p:nvSpPr>
          <p:cNvPr id="10" name="Прямоугольник 9"/>
          <p:cNvSpPr/>
          <p:nvPr/>
        </p:nvSpPr>
        <p:spPr>
          <a:xfrm>
            <a:off x="357158" y="3429000"/>
            <a:ext cx="8429684" cy="3139321"/>
          </a:xfrm>
          <a:prstGeom prst="rect">
            <a:avLst/>
          </a:prstGeom>
        </p:spPr>
        <p:txBody>
          <a:bodyPr wrap="square">
            <a:spAutoFit/>
          </a:bodyPr>
          <a:lstStyle/>
          <a:p>
            <a:r>
              <a:rPr lang="ru-RU" dirty="0" smtClean="0">
                <a:solidFill>
                  <a:schemeClr val="bg1"/>
                </a:solidFill>
              </a:rPr>
              <a:t>— Вы что! – воскликнула дама. — Ведь это сам великий Эйнштейн!</a:t>
            </a:r>
          </a:p>
          <a:p>
            <a:r>
              <a:rPr lang="ru-RU" dirty="0" smtClean="0">
                <a:solidFill>
                  <a:schemeClr val="bg1"/>
                </a:solidFill>
              </a:rPr>
              <a:t>Смутившись, журналист поблагодарил ее, и принялся что-то судорожно писать в свой блокнот. На следующий день в газете появилась статья о том, что на концерте выступал выдающийся композитор и несравненный скрипач-виртуоз по фамилии Эйнштейн, который своим мастерством затмил самого Пятигорского.</a:t>
            </a:r>
          </a:p>
          <a:p>
            <a:r>
              <a:rPr lang="ru-RU" dirty="0" smtClean="0">
                <a:solidFill>
                  <a:schemeClr val="bg1"/>
                </a:solidFill>
              </a:rPr>
              <a:t>Это настолько позабавило Эйнштейна, который и без того очень любил юмор, что он вырезал эту заметку, и при случае говорил своим знакомым:</a:t>
            </a:r>
          </a:p>
          <a:p>
            <a:endParaRPr lang="ru-RU" dirty="0" smtClean="0">
              <a:solidFill>
                <a:schemeClr val="bg1"/>
              </a:solidFill>
            </a:endParaRPr>
          </a:p>
          <a:p>
            <a:r>
              <a:rPr lang="ru-RU" dirty="0" smtClean="0">
                <a:solidFill>
                  <a:schemeClr val="bg1"/>
                </a:solidFill>
              </a:rPr>
              <a:t>— Вы думаете, что я ученый? Это глубокое заблуждение! На самом деле я знаменитый скрипач!</a:t>
            </a:r>
            <a:endParaRPr lang="ru-RU" dirty="0">
              <a:solidFill>
                <a:schemeClr val="bg1"/>
              </a:solidFill>
            </a:endParaRPr>
          </a:p>
        </p:txBody>
      </p:sp>
    </p:spTree>
    <p:extLst>
      <p:ext uri="{BB962C8B-B14F-4D97-AF65-F5344CB8AC3E}">
        <p14:creationId xmlns="" xmlns:p14="http://schemas.microsoft.com/office/powerpoint/2010/main" val="208049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11</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8" name="Прямоугольник 17"/>
          <p:cNvSpPr/>
          <p:nvPr/>
        </p:nvSpPr>
        <p:spPr>
          <a:xfrm>
            <a:off x="-214346" y="2357430"/>
            <a:ext cx="8643998" cy="923330"/>
          </a:xfrm>
          <a:prstGeom prst="rect">
            <a:avLst/>
          </a:prstGeom>
          <a:effectLst>
            <a:softEdge rad="635000"/>
          </a:effectLst>
        </p:spPr>
        <p:txBody>
          <a:bodyPr wrap="square">
            <a:spAutoFit/>
          </a:bodyPr>
          <a:lstStyle/>
          <a:p>
            <a:pPr algn="ctr"/>
            <a:r>
              <a:rPr lang="ru-RU" sz="5400" b="1" dirty="0" smtClean="0">
                <a:solidFill>
                  <a:schemeClr val="bg1"/>
                </a:solidFill>
                <a:cs typeface="Times New Roman" pitchFamily="18" charset="0"/>
              </a:rPr>
              <a:t>Книги из фонда ИБЦ</a:t>
            </a:r>
            <a:endParaRPr lang="ru-RU" sz="54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12</a:t>
            </a:fld>
            <a:endParaRPr lang="ru-RU" dirty="0"/>
          </a:p>
        </p:txBody>
      </p:sp>
      <p:pic>
        <p:nvPicPr>
          <p:cNvPr id="3074"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8" name="Picture 2" descr="http://publ.lib.ru/ARCHIVES/E/EYNSHTEYN_Al%27bert/.Online/Snt165O1.jpg"/>
          <p:cNvPicPr>
            <a:picLocks noChangeAspect="1" noChangeArrowheads="1"/>
          </p:cNvPicPr>
          <p:nvPr/>
        </p:nvPicPr>
        <p:blipFill>
          <a:blip r:embed="rId3"/>
          <a:srcRect/>
          <a:stretch>
            <a:fillRect/>
          </a:stretch>
        </p:blipFill>
        <p:spPr bwMode="auto">
          <a:xfrm rot="20961928">
            <a:off x="706539" y="826731"/>
            <a:ext cx="2219607" cy="2444583"/>
          </a:xfrm>
          <a:prstGeom prst="rect">
            <a:avLst/>
          </a:prstGeom>
          <a:noFill/>
          <a:ln>
            <a:noFill/>
          </a:ln>
          <a:effectLst>
            <a:outerShdw blurRad="225425" dist="50800" dir="5220000" algn="ctr">
              <a:srgbClr val="000000">
                <a:alpha val="33000"/>
              </a:srgbClr>
            </a:outerShdw>
            <a:softEdge rad="127000"/>
          </a:effectLst>
          <a:scene3d>
            <a:camera prst="perspectiveAbove"/>
            <a:lightRig rig="harsh" dir="t">
              <a:rot lat="0" lon="0" rev="3000000"/>
            </a:lightRig>
          </a:scene3d>
          <a:sp3d extrusionH="254000" contourW="19050">
            <a:bevelT w="82550" h="44450"/>
            <a:bevelB w="82550" h="44450" prst="angle"/>
            <a:contourClr>
              <a:srgbClr val="FFFFFF"/>
            </a:contourClr>
          </a:sp3d>
        </p:spPr>
      </p:pic>
      <p:sp>
        <p:nvSpPr>
          <p:cNvPr id="9" name="Прямоугольник 8"/>
          <p:cNvSpPr/>
          <p:nvPr/>
        </p:nvSpPr>
        <p:spPr>
          <a:xfrm>
            <a:off x="0" y="1"/>
            <a:ext cx="8501090" cy="1015663"/>
          </a:xfrm>
          <a:prstGeom prst="rect">
            <a:avLst/>
          </a:prstGeom>
        </p:spPr>
        <p:txBody>
          <a:bodyPr wrap="square">
            <a:spAutoFit/>
          </a:bodyPr>
          <a:lstStyle/>
          <a:p>
            <a:pPr algn="just"/>
            <a:r>
              <a:rPr lang="ru-RU" sz="2000" b="1" dirty="0" smtClean="0">
                <a:solidFill>
                  <a:schemeClr val="bg1"/>
                </a:solidFill>
                <a:cs typeface="Times New Roman" pitchFamily="18" charset="0"/>
              </a:rPr>
              <a:t>Эйнштейн, А.  Собрание научных трудов. В 4 т. </a:t>
            </a:r>
            <a:r>
              <a:rPr lang="ru-RU" sz="2000" b="1" dirty="0" smtClean="0">
                <a:solidFill>
                  <a:schemeClr val="bg1"/>
                </a:solidFill>
              </a:rPr>
              <a:t>[Текст]</a:t>
            </a:r>
            <a:r>
              <a:rPr lang="ru-RU" sz="2000" b="1" dirty="0" smtClean="0">
                <a:solidFill>
                  <a:schemeClr val="bg1"/>
                </a:solidFill>
                <a:cs typeface="Times New Roman" pitchFamily="18" charset="0"/>
              </a:rPr>
              <a:t>/ А. Эйнштейн ; под ред. И. Е. Тамма  - Москва : Наука, 1965. - 700 с.  - НФ-1; НЧЗ-1. </a:t>
            </a:r>
            <a:endParaRPr lang="ru-RU" sz="2000" b="1" dirty="0">
              <a:solidFill>
                <a:schemeClr val="bg1"/>
              </a:solidFill>
              <a:cs typeface="Times New Roman" pitchFamily="18" charset="0"/>
            </a:endParaRPr>
          </a:p>
        </p:txBody>
      </p:sp>
      <p:sp>
        <p:nvSpPr>
          <p:cNvPr id="10" name="Прямоугольник 9"/>
          <p:cNvSpPr/>
          <p:nvPr/>
        </p:nvSpPr>
        <p:spPr>
          <a:xfrm>
            <a:off x="3286116" y="898800"/>
            <a:ext cx="4071966" cy="2246769"/>
          </a:xfrm>
          <a:prstGeom prst="rect">
            <a:avLst/>
          </a:prstGeom>
        </p:spPr>
        <p:txBody>
          <a:bodyPr wrap="square">
            <a:spAutoFit/>
          </a:bodyPr>
          <a:lstStyle/>
          <a:p>
            <a:endParaRPr lang="ru-RU" sz="2000" dirty="0" smtClean="0">
              <a:solidFill>
                <a:schemeClr val="bg1"/>
              </a:solidFill>
              <a:latin typeface="Times New Roman" pitchFamily="18" charset="0"/>
              <a:cs typeface="Times New Roman" pitchFamily="18" charset="0"/>
            </a:endParaRPr>
          </a:p>
          <a:p>
            <a:pPr algn="just"/>
            <a:r>
              <a:rPr lang="ru-RU" sz="2000" dirty="0" smtClean="0">
                <a:solidFill>
                  <a:schemeClr val="bg1"/>
                </a:solidFill>
                <a:cs typeface="Times New Roman" pitchFamily="18" charset="0"/>
              </a:rPr>
              <a:t>Настоящее издание представляет собой первое в мировой литературе фундаментальное собрание научных трудов Эйнштейна.</a:t>
            </a:r>
          </a:p>
          <a:p>
            <a:endParaRPr lang="ru-RU" sz="2000" dirty="0">
              <a:solidFill>
                <a:schemeClr val="bg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700672" y="3500438"/>
            <a:ext cx="2443328" cy="3357561"/>
          </a:xfrm>
          <a:prstGeom prst="rect">
            <a:avLst/>
          </a:prstGeom>
          <a:noFill/>
          <a:ln>
            <a:noFill/>
          </a:ln>
          <a:effectLst>
            <a:outerShdw blurRad="149987" dist="250190" dir="8460000" algn="ctr">
              <a:srgbClr val="000000">
                <a:alpha val="28000"/>
              </a:srgbClr>
            </a:outerShdw>
            <a:softEdge rad="317500"/>
          </a:effectLst>
          <a:scene3d>
            <a:camera prst="perspectiveLeft"/>
            <a:lightRig rig="contrasting" dir="t">
              <a:rot lat="0" lon="0" rev="1500000"/>
            </a:lightRig>
          </a:scene3d>
          <a:sp3d prstMaterial="metal">
            <a:bevelT w="88900" h="88900" prst="angle"/>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0" y="4929199"/>
            <a:ext cx="6643702" cy="1754326"/>
          </a:xfrm>
          <a:prstGeom prst="rect">
            <a:avLst/>
          </a:prstGeom>
        </p:spPr>
        <p:txBody>
          <a:bodyPr wrap="square">
            <a:spAutoFit/>
          </a:bodyPr>
          <a:lstStyle/>
          <a:p>
            <a:pPr algn="just"/>
            <a:r>
              <a:rPr lang="ru-RU" dirty="0" smtClean="0">
                <a:solidFill>
                  <a:schemeClr val="bg1"/>
                </a:solidFill>
              </a:rPr>
              <a:t>Альберт Эйнштейн - один из тех гениальных ученых, которые кардинально изменили наши представления об устройстве Вселенной, природе пространства и времени. </a:t>
            </a:r>
          </a:p>
          <a:p>
            <a:pPr algn="just"/>
            <a:r>
              <a:rPr lang="ru-RU" dirty="0" smtClean="0">
                <a:solidFill>
                  <a:schemeClr val="bg1"/>
                </a:solidFill>
              </a:rPr>
              <a:t>Предназначенная широкому кругу читателей "Эволюция физики" написана им в соавторстве с польским физиком Леопольдом Инфельдом</a:t>
            </a:r>
            <a:endParaRPr lang="ru-RU" dirty="0">
              <a:solidFill>
                <a:schemeClr val="bg1"/>
              </a:solidFill>
            </a:endParaRPr>
          </a:p>
        </p:txBody>
      </p:sp>
      <p:sp>
        <p:nvSpPr>
          <p:cNvPr id="13" name="Прямоугольник 12"/>
          <p:cNvSpPr/>
          <p:nvPr/>
        </p:nvSpPr>
        <p:spPr>
          <a:xfrm>
            <a:off x="0" y="3429000"/>
            <a:ext cx="6429388" cy="1477328"/>
          </a:xfrm>
          <a:prstGeom prst="rect">
            <a:avLst/>
          </a:prstGeom>
        </p:spPr>
        <p:txBody>
          <a:bodyPr wrap="square">
            <a:spAutoFit/>
          </a:bodyPr>
          <a:lstStyle/>
          <a:p>
            <a:pPr algn="just"/>
            <a:r>
              <a:rPr lang="ru-RU" b="1" dirty="0" smtClean="0">
                <a:solidFill>
                  <a:schemeClr val="bg1"/>
                </a:solidFill>
              </a:rPr>
              <a:t>Эйнштейн, А. Эволюция физики. Развитие идей от первоначальных понятий до теории относительности и квант [Текст] /  А. Эйнштейн, Л. Инфельд ; пер. с англ. С. Г. Суворова. - 4-е изд. – Москва : Мол. гвардия, 1966. - 267 с. – аб.ц.-1.</a:t>
            </a:r>
            <a:endParaRPr lang="ru-RU"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13</a:t>
            </a:fld>
            <a:endParaRPr lang="ru-RU" dirty="0"/>
          </a:p>
        </p:txBody>
      </p:sp>
      <p:pic>
        <p:nvPicPr>
          <p:cNvPr id="4099" name="Picture 3"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928802"/>
            <a:ext cx="2500298" cy="3581551"/>
          </a:xfrm>
          <a:prstGeom prst="rect">
            <a:avLst/>
          </a:prstGeom>
          <a:noFill/>
          <a:ln>
            <a:noFill/>
          </a:ln>
          <a:effectLst>
            <a:outerShdw blurRad="149987" dist="250190" dir="8460000" algn="ctr">
              <a:srgbClr val="000000">
                <a:alpha val="28000"/>
              </a:srgbClr>
            </a:outerShdw>
          </a:effectLst>
          <a:scene3d>
            <a:camera prst="perspectiveRight"/>
            <a:lightRig rig="contrasting" dir="t">
              <a:rot lat="0" lon="0" rev="1500000"/>
            </a:lightRig>
          </a:scene3d>
          <a:sp3d prstMaterial="metal">
            <a:bevelT w="88900" h="88900" prst="angle"/>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85720" y="214290"/>
            <a:ext cx="8001056" cy="1015663"/>
          </a:xfrm>
          <a:prstGeom prst="rect">
            <a:avLst/>
          </a:prstGeom>
        </p:spPr>
        <p:txBody>
          <a:bodyPr wrap="square">
            <a:spAutoFit/>
          </a:bodyPr>
          <a:lstStyle/>
          <a:p>
            <a:pPr algn="just"/>
            <a:r>
              <a:rPr lang="ru-RU" sz="2000" b="1" dirty="0" smtClean="0">
                <a:solidFill>
                  <a:schemeClr val="bg1"/>
                </a:solidFill>
              </a:rPr>
              <a:t>Пайс, А. Научная деятельность и жизнь Альберта Эйнштейна [Текст] / А. Пайс ; пер. с англ. В. И. и О. И. Мацарских, под ред. А. А. Логунова. - Москва : Наука, 1989. - 566 c. - ВГТЗ-1; НФ-2.</a:t>
            </a:r>
            <a:endParaRPr lang="ru-RU" sz="2000" b="1" dirty="0">
              <a:solidFill>
                <a:schemeClr val="bg1"/>
              </a:solidFill>
            </a:endParaRPr>
          </a:p>
        </p:txBody>
      </p:sp>
      <p:sp>
        <p:nvSpPr>
          <p:cNvPr id="11" name="Прямоугольник 10"/>
          <p:cNvSpPr/>
          <p:nvPr/>
        </p:nvSpPr>
        <p:spPr>
          <a:xfrm>
            <a:off x="2500298" y="1857364"/>
            <a:ext cx="5572164" cy="3693319"/>
          </a:xfrm>
          <a:prstGeom prst="rect">
            <a:avLst/>
          </a:prstGeom>
        </p:spPr>
        <p:txBody>
          <a:bodyPr wrap="square">
            <a:spAutoFit/>
          </a:bodyPr>
          <a:lstStyle/>
          <a:p>
            <a:pPr algn="just"/>
            <a:r>
              <a:rPr lang="ru-RU" dirty="0" smtClean="0">
                <a:solidFill>
                  <a:schemeClr val="bg1"/>
                </a:solidFill>
              </a:rPr>
              <a:t> Наиболее полная научная биография великого ученого. Подробно анализируются все  его основные труды . Увлекательно и непринужденно, автор, известный американский физик, рассказывает о становлении и развитии молекулярно-кинетической теории, квантовой теории, СТО и ОТО, о попытках создания единой теории поля. </a:t>
            </a:r>
          </a:p>
          <a:p>
            <a:pPr algn="just"/>
            <a:r>
              <a:rPr lang="ru-RU" dirty="0" smtClean="0">
                <a:solidFill>
                  <a:schemeClr val="bg1"/>
                </a:solidFill>
              </a:rPr>
              <a:t> Книга содержит богатейший справочный материал, обширную библиографию, отрывки из статей хранящихся в архиве А. Эйнштейна. Личные впечатления автора от общения с А. Эйнштейном представят особый интерес для читателя.</a:t>
            </a:r>
          </a:p>
        </p:txBody>
      </p:sp>
      <p:sp>
        <p:nvSpPr>
          <p:cNvPr id="12" name="Прямоугольник 11"/>
          <p:cNvSpPr/>
          <p:nvPr/>
        </p:nvSpPr>
        <p:spPr>
          <a:xfrm>
            <a:off x="357158" y="5643578"/>
            <a:ext cx="7643866" cy="646331"/>
          </a:xfrm>
          <a:prstGeom prst="rect">
            <a:avLst/>
          </a:prstGeom>
        </p:spPr>
        <p:txBody>
          <a:bodyPr wrap="square">
            <a:spAutoFit/>
          </a:bodyPr>
          <a:lstStyle/>
          <a:p>
            <a:pPr algn="just"/>
            <a:r>
              <a:rPr lang="ru-RU" dirty="0" smtClean="0">
                <a:solidFill>
                  <a:schemeClr val="bg1"/>
                </a:solidFill>
              </a:rPr>
              <a:t>Книга переведена на несколько языков, в 1983 г. удостоена премии Американского физического института.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14</a:t>
            </a:fld>
            <a:endParaRPr lang="ru-RU" dirty="0"/>
          </a:p>
        </p:txBody>
      </p:sp>
      <p:pic>
        <p:nvPicPr>
          <p:cNvPr id="6146"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000240"/>
            <a:ext cx="2430745" cy="3643338"/>
          </a:xfrm>
          <a:prstGeom prst="rect">
            <a:avLst/>
          </a:prstGeom>
          <a:noFill/>
          <a:ln>
            <a:noFill/>
          </a:ln>
          <a:effectLst>
            <a:outerShdw blurRad="149987" dist="250190" dir="8460000" algn="ctr">
              <a:srgbClr val="000000">
                <a:alpha val="28000"/>
              </a:srgbClr>
            </a:outerShdw>
          </a:effectLst>
          <a:scene3d>
            <a:camera prst="perspectiveRight"/>
            <a:lightRig rig="contrasting" dir="t">
              <a:rot lat="0" lon="0" rev="1500000"/>
            </a:lightRig>
          </a:scene3d>
          <a:sp3d prstMaterial="metal">
            <a:bevelT w="88900" h="88900" prst="angle"/>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85720" y="285728"/>
            <a:ext cx="8215370" cy="1323439"/>
          </a:xfrm>
          <a:prstGeom prst="rect">
            <a:avLst/>
          </a:prstGeom>
        </p:spPr>
        <p:txBody>
          <a:bodyPr wrap="square">
            <a:spAutoFit/>
          </a:bodyPr>
          <a:lstStyle/>
          <a:p>
            <a:pPr algn="just"/>
            <a:r>
              <a:rPr lang="ru-RU" sz="2000" b="1" dirty="0" smtClean="0">
                <a:solidFill>
                  <a:schemeClr val="bg1"/>
                </a:solidFill>
              </a:rPr>
              <a:t>Френкель, В. Я. Эйнштейн: изобретения и эксперимент [Текст] / В. Я. Френкель, Б. Е. Явелов ; отв. ред. А. Т. Григорьян ; АН СССР. - 2-е изд., перераб. и доп. - </a:t>
            </a:r>
            <a:r>
              <a:rPr lang="ru-RU" sz="2000" b="1" dirty="0" smtClean="0">
                <a:solidFill>
                  <a:schemeClr val="bg1"/>
                </a:solidFill>
              </a:rPr>
              <a:t>Москва </a:t>
            </a:r>
            <a:r>
              <a:rPr lang="ru-RU" sz="2000" b="1" dirty="0" smtClean="0">
                <a:solidFill>
                  <a:schemeClr val="bg1"/>
                </a:solidFill>
              </a:rPr>
              <a:t>: Наука, 1990. - 237, [2] с. - НФ-2.</a:t>
            </a:r>
            <a:endParaRPr lang="ru-RU" sz="2000" b="1" dirty="0">
              <a:solidFill>
                <a:schemeClr val="bg1"/>
              </a:solidFill>
            </a:endParaRPr>
          </a:p>
        </p:txBody>
      </p:sp>
      <p:sp>
        <p:nvSpPr>
          <p:cNvPr id="10" name="Прямоугольник 9"/>
          <p:cNvSpPr/>
          <p:nvPr/>
        </p:nvSpPr>
        <p:spPr>
          <a:xfrm>
            <a:off x="2571736" y="1928802"/>
            <a:ext cx="5357850" cy="3477875"/>
          </a:xfrm>
          <a:prstGeom prst="rect">
            <a:avLst/>
          </a:prstGeom>
        </p:spPr>
        <p:txBody>
          <a:bodyPr wrap="square">
            <a:spAutoFit/>
          </a:bodyPr>
          <a:lstStyle/>
          <a:p>
            <a:pPr algn="just"/>
            <a:r>
              <a:rPr lang="ru-RU" sz="2000" dirty="0" smtClean="0">
                <a:solidFill>
                  <a:schemeClr val="bg1"/>
                </a:solidFill>
              </a:rPr>
              <a:t>В книге освещена малоизвестная область деятельности А. Эйнштейна - его конструкторско-изобретательское творчество и экспериментальные работы.</a:t>
            </a:r>
          </a:p>
          <a:p>
            <a:pPr algn="just"/>
            <a:endParaRPr lang="ru-RU" sz="2000" dirty="0" smtClean="0">
              <a:solidFill>
                <a:schemeClr val="bg1"/>
              </a:solidFill>
            </a:endParaRPr>
          </a:p>
          <a:p>
            <a:pPr algn="just"/>
            <a:r>
              <a:rPr lang="ru-RU" sz="2000" dirty="0" smtClean="0">
                <a:solidFill>
                  <a:schemeClr val="bg1"/>
                </a:solidFill>
              </a:rPr>
              <a:t> Великий физик-теоретик  занимался конструированием электрометра, холодильных машин, магнитогидродинамического насоса, гироскопических компасов, автоматической камеры, слухового аппарата и т. д. </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15</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8" name="Прямоугольник 7"/>
          <p:cNvSpPr/>
          <p:nvPr/>
        </p:nvSpPr>
        <p:spPr>
          <a:xfrm>
            <a:off x="214282" y="357166"/>
            <a:ext cx="8001056" cy="707886"/>
          </a:xfrm>
          <a:prstGeom prst="rect">
            <a:avLst/>
          </a:prstGeom>
        </p:spPr>
        <p:txBody>
          <a:bodyPr wrap="square">
            <a:spAutoFit/>
          </a:bodyPr>
          <a:lstStyle/>
          <a:p>
            <a:pPr algn="just"/>
            <a:r>
              <a:rPr lang="ru-RU" sz="2000" b="1" dirty="0" smtClean="0">
                <a:solidFill>
                  <a:schemeClr val="bg1"/>
                </a:solidFill>
              </a:rPr>
              <a:t>Гернек, Ф. Альберт Эйнштейн [Текст] : пер. с нем. / Ф. Гернек. - 2-е изд. - </a:t>
            </a:r>
            <a:r>
              <a:rPr lang="ru-RU" sz="2000" b="1" dirty="0" smtClean="0">
                <a:solidFill>
                  <a:schemeClr val="bg1"/>
                </a:solidFill>
              </a:rPr>
              <a:t>Москва </a:t>
            </a:r>
            <a:r>
              <a:rPr lang="ru-RU" sz="2000" b="1" dirty="0" smtClean="0">
                <a:solidFill>
                  <a:schemeClr val="bg1"/>
                </a:solidFill>
              </a:rPr>
              <a:t>: Мир, 1984. - 128 с. - ВГТЗ-1.</a:t>
            </a:r>
            <a:endParaRPr lang="ru-RU" sz="20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02" y="2071678"/>
            <a:ext cx="2767256" cy="3429024"/>
          </a:xfrm>
          <a:prstGeom prst="rect">
            <a:avLst/>
          </a:prstGeom>
          <a:noFill/>
          <a:ln>
            <a:noFill/>
          </a:ln>
          <a:effectLst>
            <a:outerShdw blurRad="149987" dist="250190" dir="8460000" algn="ctr">
              <a:srgbClr val="000000">
                <a:alpha val="28000"/>
              </a:srgbClr>
            </a:outerShdw>
          </a:effectLst>
          <a:scene3d>
            <a:camera prst="perspectiveRight"/>
            <a:lightRig rig="contrasting" dir="t">
              <a:rot lat="0" lon="0" rev="1500000"/>
            </a:lightRig>
          </a:scene3d>
          <a:sp3d prstMaterial="metal">
            <a:bevelT w="88900" h="88900" prst="angle"/>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714612" y="2000240"/>
            <a:ext cx="5429288" cy="3785652"/>
          </a:xfrm>
          <a:prstGeom prst="rect">
            <a:avLst/>
          </a:prstGeom>
        </p:spPr>
        <p:txBody>
          <a:bodyPr wrap="square">
            <a:spAutoFit/>
          </a:bodyPr>
          <a:lstStyle/>
          <a:p>
            <a:pPr algn="just"/>
            <a:r>
              <a:rPr lang="ru-RU" sz="2000" dirty="0" smtClean="0">
                <a:solidFill>
                  <a:schemeClr val="bg1"/>
                </a:solidFill>
              </a:rPr>
              <a:t> Книга известного историка науки </a:t>
            </a:r>
          </a:p>
          <a:p>
            <a:pPr algn="just"/>
            <a:r>
              <a:rPr lang="ru-RU" sz="2000" dirty="0" smtClean="0">
                <a:solidFill>
                  <a:schemeClr val="bg1"/>
                </a:solidFill>
              </a:rPr>
              <a:t>Ф. Гернека представляет собой краткий очерк жизни и деятельности величайшего физика XX века. </a:t>
            </a:r>
          </a:p>
          <a:p>
            <a:pPr algn="just"/>
            <a:r>
              <a:rPr lang="ru-RU" sz="2000" dirty="0" smtClean="0">
                <a:solidFill>
                  <a:schemeClr val="bg1"/>
                </a:solidFill>
              </a:rPr>
              <a:t> Наряду с популярным изложением научных открытий Эйнштейна особое внимание уделяется его общественной, гуманистической деятельности. Перед читателями возникает многогранный образ не только великого ученого, но и подлинного гуманиста и последовательного борца за мир и взаимопонимание между народами.</a:t>
            </a:r>
            <a:endParaRPr lang="ru-RU" sz="2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16</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190500" y="0"/>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11"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286256"/>
            <a:ext cx="2278342" cy="2286017"/>
          </a:xfrm>
          <a:prstGeom prst="rect">
            <a:avLst/>
          </a:prstGeom>
          <a:noFill/>
          <a:ln>
            <a:noFill/>
          </a:ln>
          <a:effectLst>
            <a:outerShdw blurRad="149987" dist="250190" dir="8460000" algn="ctr">
              <a:srgbClr val="000000">
                <a:alpha val="28000"/>
              </a:srgbClr>
            </a:outerShdw>
          </a:effectLst>
          <a:scene3d>
            <a:camera prst="perspectiveHeroicExtremeRightFacing"/>
            <a:lightRig rig="contrasting" dir="t">
              <a:rot lat="0" lon="0" rev="1500000"/>
            </a:lightRig>
          </a:scene3d>
          <a:sp3d prstMaterial="metal">
            <a:bevelT w="88900" h="889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2071670" y="4071942"/>
            <a:ext cx="6000792" cy="1323439"/>
          </a:xfrm>
          <a:prstGeom prst="rect">
            <a:avLst/>
          </a:prstGeom>
        </p:spPr>
        <p:txBody>
          <a:bodyPr wrap="square">
            <a:spAutoFit/>
          </a:bodyPr>
          <a:lstStyle/>
          <a:p>
            <a:endParaRPr lang="ru-RU" sz="2000" b="1" dirty="0" smtClean="0">
              <a:solidFill>
                <a:schemeClr val="bg1"/>
              </a:solidFill>
            </a:endParaRPr>
          </a:p>
          <a:p>
            <a:pPr algn="just"/>
            <a:r>
              <a:rPr lang="ru-RU" sz="2000" b="1" dirty="0" smtClean="0">
                <a:solidFill>
                  <a:schemeClr val="bg1"/>
                </a:solidFill>
              </a:rPr>
              <a:t>Зелиг, К. Альберт Эйнштейн [Текст] : [сокр. пер. с нем.] / К. Зелиг. - [Изд. 2-е, испр. и доп.]. - Москва : Атомиздат, 1966. - 231 с. - НФ-1.</a:t>
            </a:r>
            <a:endParaRPr lang="ru-RU" sz="2000" b="1" dirty="0">
              <a:solidFill>
                <a:schemeClr val="bg1"/>
              </a:solidFill>
            </a:endParaRPr>
          </a:p>
        </p:txBody>
      </p:sp>
      <p:sp>
        <p:nvSpPr>
          <p:cNvPr id="13" name="Прямоугольник 12"/>
          <p:cNvSpPr/>
          <p:nvPr/>
        </p:nvSpPr>
        <p:spPr>
          <a:xfrm>
            <a:off x="2071670" y="5357826"/>
            <a:ext cx="6357982" cy="1015663"/>
          </a:xfrm>
          <a:prstGeom prst="rect">
            <a:avLst/>
          </a:prstGeom>
        </p:spPr>
        <p:txBody>
          <a:bodyPr wrap="square">
            <a:spAutoFit/>
          </a:bodyPr>
          <a:lstStyle/>
          <a:p>
            <a:endParaRPr lang="ru-RU" sz="2000" dirty="0" smtClean="0">
              <a:solidFill>
                <a:schemeClr val="bg1"/>
              </a:solidFill>
            </a:endParaRPr>
          </a:p>
          <a:p>
            <a:pPr algn="just"/>
            <a:r>
              <a:rPr lang="ru-RU" sz="2000" dirty="0" smtClean="0">
                <a:solidFill>
                  <a:schemeClr val="bg1"/>
                </a:solidFill>
              </a:rPr>
              <a:t>Книга о жизни и исследованиях известного физика Альберта Эйнштейна. </a:t>
            </a:r>
            <a:endParaRPr lang="ru-RU" sz="2000" dirty="0">
              <a:solidFill>
                <a:schemeClr val="bg1"/>
              </a:solidFill>
            </a:endParaRPr>
          </a:p>
        </p:txBody>
      </p:sp>
      <p:pic>
        <p:nvPicPr>
          <p:cNvPr id="14" name="Picture 2" descr="http://bookre.org/loader/img.php?dir=babf6081cc240f67c3f80266bd8317fb&amp;file=1.png"/>
          <p:cNvPicPr>
            <a:picLocks noChangeAspect="1" noChangeArrowheads="1"/>
          </p:cNvPicPr>
          <p:nvPr/>
        </p:nvPicPr>
        <p:blipFill>
          <a:blip r:embed="rId4"/>
          <a:srcRect/>
          <a:stretch>
            <a:fillRect/>
          </a:stretch>
        </p:blipFill>
        <p:spPr bwMode="auto">
          <a:xfrm>
            <a:off x="6697681" y="928670"/>
            <a:ext cx="2559100" cy="2428892"/>
          </a:xfrm>
          <a:prstGeom prst="rect">
            <a:avLst/>
          </a:prstGeom>
          <a:noFill/>
          <a:ln>
            <a:noFill/>
          </a:ln>
          <a:effectLst>
            <a:outerShdw blurRad="149987" dist="250190" dir="8460000" algn="ctr">
              <a:srgbClr val="000000">
                <a:alpha val="28000"/>
              </a:srgbClr>
            </a:outerShdw>
          </a:effectLst>
          <a:scene3d>
            <a:camera prst="isometricOffAxis2Left"/>
            <a:lightRig rig="contrasting" dir="t">
              <a:rot lat="0" lon="0" rev="1500000"/>
            </a:lightRig>
          </a:scene3d>
          <a:sp3d prstMaterial="metal">
            <a:bevelT w="88900" h="88900" prst="angle"/>
          </a:sp3d>
        </p:spPr>
      </p:pic>
      <p:sp>
        <p:nvSpPr>
          <p:cNvPr id="15" name="Прямоугольник 14"/>
          <p:cNvSpPr/>
          <p:nvPr/>
        </p:nvSpPr>
        <p:spPr>
          <a:xfrm>
            <a:off x="0" y="0"/>
            <a:ext cx="6572264" cy="1200329"/>
          </a:xfrm>
          <a:prstGeom prst="rect">
            <a:avLst/>
          </a:prstGeom>
        </p:spPr>
        <p:txBody>
          <a:bodyPr wrap="square">
            <a:spAutoFit/>
          </a:bodyPr>
          <a:lstStyle/>
          <a:p>
            <a:pPr algn="just"/>
            <a:r>
              <a:rPr lang="ru-RU" b="1" dirty="0" smtClean="0">
                <a:solidFill>
                  <a:schemeClr val="bg1"/>
                </a:solidFill>
              </a:rPr>
              <a:t>Хофман, Б. Альберт Эйнштейн: творец и бунтарь [Текст] / Б. Хофман ; пер. с англ. Н. И. Войскунской, И. С. Хорола ; общ. ред. Ю. А. Данилова, Б. Г. Кузнецова. - Москва : Прогресс, 1983. - 216 с. - НЧЗ-1.</a:t>
            </a:r>
            <a:endParaRPr lang="ru-RU" b="1" dirty="0">
              <a:solidFill>
                <a:schemeClr val="bg1"/>
              </a:solidFill>
            </a:endParaRPr>
          </a:p>
        </p:txBody>
      </p:sp>
      <p:sp>
        <p:nvSpPr>
          <p:cNvPr id="16" name="Прямоугольник 15"/>
          <p:cNvSpPr/>
          <p:nvPr/>
        </p:nvSpPr>
        <p:spPr>
          <a:xfrm>
            <a:off x="-214346" y="1305342"/>
            <a:ext cx="7072346" cy="2862322"/>
          </a:xfrm>
          <a:prstGeom prst="rect">
            <a:avLst/>
          </a:prstGeom>
        </p:spPr>
        <p:txBody>
          <a:bodyPr wrap="square">
            <a:spAutoFit/>
          </a:bodyPr>
          <a:lstStyle/>
          <a:p>
            <a:pPr algn="just"/>
            <a:r>
              <a:rPr lang="ru-RU" sz="2000" dirty="0" smtClean="0">
                <a:solidFill>
                  <a:schemeClr val="bg1"/>
                </a:solidFill>
              </a:rPr>
              <a:t>Авторы попытались в рамках небольшой работы дать представление об Альберте Эйнштейне так, чтобы его образ проступил, насколько это возможно, через все то, что он сам писал; при этом большое место авторы отвели его научной деятельности. Ибо наука была такой существенной частью натуры этого человека, таким стержнем его существа, что любая биография была бы не более чем собранием анекдотов и весьма поверхностным сочинением, если бы с легкостью прошла мимо этого.</a:t>
            </a:r>
            <a:endParaRPr lang="ru-RU" sz="2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17</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2071678"/>
            <a:ext cx="2802430" cy="39290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3071802" y="2143116"/>
            <a:ext cx="4786346" cy="3970318"/>
          </a:xfrm>
          <a:prstGeom prst="rect">
            <a:avLst/>
          </a:prstGeom>
        </p:spPr>
        <p:txBody>
          <a:bodyPr wrap="square">
            <a:spAutoFit/>
          </a:bodyPr>
          <a:lstStyle/>
          <a:p>
            <a:pPr algn="just"/>
            <a:r>
              <a:rPr lang="ru-RU" b="1" i="1" dirty="0" smtClean="0">
                <a:solidFill>
                  <a:schemeClr val="bg1"/>
                </a:solidFill>
              </a:rPr>
              <a:t> </a:t>
            </a:r>
            <a:r>
              <a:rPr lang="ru-RU" dirty="0" smtClean="0">
                <a:solidFill>
                  <a:schemeClr val="bg1"/>
                </a:solidFill>
              </a:rPr>
              <a:t>Часто думают, что идеи Эйнштейна недоступны для тех, кто не занимается физикой или математикой специально. В этой книге основные результаты Эйнштейна изложены в форме, доступной всякому образованному человеку, если он захочет вдумчиво и неторопливо прочесть эту книгу. </a:t>
            </a:r>
          </a:p>
          <a:p>
            <a:pPr algn="just"/>
            <a:r>
              <a:rPr lang="ru-RU" dirty="0" smtClean="0">
                <a:solidFill>
                  <a:schemeClr val="bg1"/>
                </a:solidFill>
              </a:rPr>
              <a:t>    В книге излагаются идеи Эйнштейна в той исторической последовательности, в которой они развивались, показывается, как с неумолимой неизбежностью Эйнштейн поднимался на все более высокие ступени абстрактного мышления. </a:t>
            </a:r>
            <a:endParaRPr lang="ru-RU" dirty="0">
              <a:solidFill>
                <a:schemeClr val="bg1"/>
              </a:solidFill>
            </a:endParaRPr>
          </a:p>
        </p:txBody>
      </p:sp>
      <p:sp>
        <p:nvSpPr>
          <p:cNvPr id="10" name="Прямоугольник 9"/>
          <p:cNvSpPr/>
          <p:nvPr/>
        </p:nvSpPr>
        <p:spPr>
          <a:xfrm>
            <a:off x="0" y="214290"/>
            <a:ext cx="8572528" cy="1015663"/>
          </a:xfrm>
          <a:prstGeom prst="rect">
            <a:avLst/>
          </a:prstGeom>
        </p:spPr>
        <p:txBody>
          <a:bodyPr wrap="square">
            <a:spAutoFit/>
          </a:bodyPr>
          <a:lstStyle/>
          <a:p>
            <a:pPr algn="just"/>
            <a:r>
              <a:rPr lang="ru-RU" sz="2000" b="1" dirty="0" smtClean="0">
                <a:solidFill>
                  <a:schemeClr val="bg1"/>
                </a:solidFill>
              </a:rPr>
              <a:t>Ланцош, К.  Альберт Эйнштейн и строение космоса [Текст] : шесть лекций, прочит. весной 1962 г. в Мичиган. ун-те / К. Ланцош ; пер. с англ. В. А. Угарова. </a:t>
            </a:r>
            <a:r>
              <a:rPr lang="ru-RU" sz="2000" b="1" dirty="0" smtClean="0">
                <a:solidFill>
                  <a:schemeClr val="bg1"/>
                </a:solidFill>
              </a:rPr>
              <a:t>– Москва : </a:t>
            </a:r>
            <a:r>
              <a:rPr lang="ru-RU" sz="2000" b="1" dirty="0" smtClean="0">
                <a:solidFill>
                  <a:schemeClr val="bg1"/>
                </a:solidFill>
              </a:rPr>
              <a:t>Наука, 1967. - 159 с. - НЧЗ-1.</a:t>
            </a:r>
            <a:endParaRPr lang="ru-RU" sz="20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18</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8" name="Прямоугольник 7"/>
          <p:cNvSpPr/>
          <p:nvPr/>
        </p:nvSpPr>
        <p:spPr>
          <a:xfrm>
            <a:off x="214282" y="500042"/>
            <a:ext cx="7858180" cy="1015663"/>
          </a:xfrm>
          <a:prstGeom prst="rect">
            <a:avLst/>
          </a:prstGeom>
        </p:spPr>
        <p:txBody>
          <a:bodyPr wrap="square">
            <a:spAutoFit/>
          </a:bodyPr>
          <a:lstStyle/>
          <a:p>
            <a:pPr algn="just"/>
            <a:r>
              <a:rPr lang="ru-RU" sz="2000" b="1" dirty="0" smtClean="0">
                <a:solidFill>
                  <a:schemeClr val="bg1"/>
                </a:solidFill>
              </a:rPr>
              <a:t>Львов, В. Л. Жизнь Альберта Эйнштейна [Текст] / В. Л. Львов. - Москва : Мол. гвардия, 1958. - 320 с. - (Жизнь замечательных людей).  - аб.ц-1.</a:t>
            </a:r>
            <a:endParaRPr lang="ru-RU" sz="2000" b="1" dirty="0">
              <a:solidFill>
                <a:schemeClr val="bg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071679"/>
            <a:ext cx="3357554" cy="407196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3428992" y="2000240"/>
            <a:ext cx="4786346" cy="3785652"/>
          </a:xfrm>
          <a:prstGeom prst="rect">
            <a:avLst/>
          </a:prstGeom>
        </p:spPr>
        <p:txBody>
          <a:bodyPr wrap="square">
            <a:spAutoFit/>
          </a:bodyPr>
          <a:lstStyle/>
          <a:p>
            <a:pPr algn="just"/>
            <a:r>
              <a:rPr lang="ru-RU" sz="2000" dirty="0" smtClean="0">
                <a:solidFill>
                  <a:schemeClr val="bg1"/>
                </a:solidFill>
              </a:rPr>
              <a:t>Эта книга о жизни и научных открытиях одного из величайших физиков нашего времени. Альберт Эйнштейн, мужественный ученый, </a:t>
            </a:r>
            <a:r>
              <a:rPr lang="ru-RU" sz="2000" dirty="0" smtClean="0">
                <a:solidFill>
                  <a:schemeClr val="bg1"/>
                </a:solidFill>
              </a:rPr>
              <a:t>открывший </a:t>
            </a:r>
            <a:r>
              <a:rPr lang="ru-RU" sz="2000" dirty="0" smtClean="0">
                <a:solidFill>
                  <a:schemeClr val="bg1"/>
                </a:solidFill>
              </a:rPr>
              <a:t>новые пути в науке, творец теории относительности, коренным образом изменивший научные взгляды на законы природы, выдающийся борец за мир, изображен автором на широком историческом фоне, в окружении близких ему людей, в борьбе с научными противниками. </a:t>
            </a:r>
            <a:endParaRPr lang="ru-RU" sz="20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19</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8" name="Прямоугольник 7"/>
          <p:cNvSpPr/>
          <p:nvPr/>
        </p:nvSpPr>
        <p:spPr>
          <a:xfrm>
            <a:off x="285720" y="428604"/>
            <a:ext cx="7786742" cy="1015663"/>
          </a:xfrm>
          <a:prstGeom prst="rect">
            <a:avLst/>
          </a:prstGeom>
        </p:spPr>
        <p:txBody>
          <a:bodyPr wrap="square">
            <a:spAutoFit/>
          </a:bodyPr>
          <a:lstStyle/>
          <a:p>
            <a:pPr algn="just"/>
            <a:r>
              <a:rPr lang="ru-RU" sz="2000" b="1" dirty="0" smtClean="0">
                <a:solidFill>
                  <a:schemeClr val="bg1"/>
                </a:solidFill>
              </a:rPr>
              <a:t>Борн, М. Эйнштейновская теория относительности [Текст] / М. Борн ; пер. с англ. Н. В. Мицкевича. - 2-е изд., испр. - Москва : Мир, 1972. - 368 с. - ММФ-1; НЧЗ-1; чзN1-1.</a:t>
            </a:r>
            <a:endParaRPr lang="ru-RU" sz="2000" b="1"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2164" y="2428868"/>
            <a:ext cx="2750364" cy="371477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Прямоугольник 9"/>
          <p:cNvSpPr/>
          <p:nvPr/>
        </p:nvSpPr>
        <p:spPr>
          <a:xfrm>
            <a:off x="0" y="1857364"/>
            <a:ext cx="6072198" cy="4093428"/>
          </a:xfrm>
          <a:prstGeom prst="rect">
            <a:avLst/>
          </a:prstGeom>
        </p:spPr>
        <p:txBody>
          <a:bodyPr wrap="square">
            <a:spAutoFit/>
          </a:bodyPr>
          <a:lstStyle/>
          <a:p>
            <a:pPr algn="just"/>
            <a:r>
              <a:rPr lang="ru-RU" sz="2000" dirty="0" smtClean="0">
                <a:solidFill>
                  <a:schemeClr val="bg1"/>
                </a:solidFill>
              </a:rPr>
              <a:t>Книга Макса Борна в ее современном варианте выходит на русском языке вторым изданием. Первое издание (1964 г.) быстро разошлось. Объясняется это как заслуженной известностью имени ее автора, так и весьма удачной подачей им обширного, ценного в познавательном отношении и интересного материала. Книга сочетает популярность изложения с подробностью и деловитостью учебника, охватывая значительную часть основ современной физики. Очень важно, что такую книгу написал ученый, лично принимавший деятельное участие в главных научных событиях первой половины нашего века. </a:t>
            </a:r>
            <a:endParaRPr lang="ru-RU" sz="2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2</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0" y="1"/>
            <a:ext cx="8358214" cy="1323439"/>
          </a:xfrm>
          <a:prstGeom prst="rect">
            <a:avLst/>
          </a:prstGeom>
        </p:spPr>
        <p:txBody>
          <a:bodyPr wrap="square">
            <a:spAutoFit/>
          </a:bodyPr>
          <a:lstStyle/>
          <a:p>
            <a:r>
              <a:rPr lang="ru-RU" sz="4000" b="1" dirty="0" smtClean="0">
                <a:solidFill>
                  <a:schemeClr val="bg1"/>
                </a:solidFill>
              </a:rPr>
              <a:t>     </a:t>
            </a:r>
            <a:r>
              <a:rPr lang="ru-RU" sz="3600" b="1" dirty="0" smtClean="0">
                <a:solidFill>
                  <a:schemeClr val="bg1"/>
                </a:solidFill>
              </a:rPr>
              <a:t>Детские и юношеские годы</a:t>
            </a:r>
          </a:p>
          <a:p>
            <a:endParaRPr lang="ru-RU" sz="4000" b="1" dirty="0">
              <a:solidFill>
                <a:schemeClr val="bg1"/>
              </a:solidFill>
            </a:endParaRPr>
          </a:p>
        </p:txBody>
      </p:sp>
      <p:sp>
        <p:nvSpPr>
          <p:cNvPr id="17" name="Прямоугольник 16"/>
          <p:cNvSpPr/>
          <p:nvPr/>
        </p:nvSpPr>
        <p:spPr>
          <a:xfrm>
            <a:off x="0" y="857232"/>
            <a:ext cx="8786842" cy="2616101"/>
          </a:xfrm>
          <a:prstGeom prst="rect">
            <a:avLst/>
          </a:prstGeom>
        </p:spPr>
        <p:txBody>
          <a:bodyPr wrap="square">
            <a:spAutoFit/>
          </a:bodyPr>
          <a:lstStyle/>
          <a:p>
            <a:pPr algn="just"/>
            <a:r>
              <a:rPr lang="ru-RU" sz="2000" dirty="0" smtClean="0">
                <a:solidFill>
                  <a:schemeClr val="bg1"/>
                </a:solidFill>
              </a:rPr>
              <a:t>Альберт Эйнштейн родился </a:t>
            </a:r>
            <a:r>
              <a:rPr lang="ru-RU" sz="2000" b="1" dirty="0" smtClean="0">
                <a:solidFill>
                  <a:schemeClr val="bg1"/>
                </a:solidFill>
              </a:rPr>
              <a:t>14</a:t>
            </a:r>
            <a:r>
              <a:rPr lang="ru-RU" sz="2000" dirty="0" smtClean="0">
                <a:solidFill>
                  <a:schemeClr val="bg1"/>
                </a:solidFill>
              </a:rPr>
              <a:t> марта </a:t>
            </a:r>
            <a:r>
              <a:rPr lang="ru-RU" sz="2000" b="1" dirty="0" smtClean="0">
                <a:solidFill>
                  <a:schemeClr val="bg1"/>
                </a:solidFill>
              </a:rPr>
              <a:t>1879</a:t>
            </a:r>
            <a:r>
              <a:rPr lang="ru-RU" sz="2000" dirty="0" smtClean="0">
                <a:solidFill>
                  <a:schemeClr val="bg1"/>
                </a:solidFill>
              </a:rPr>
              <a:t> г. в германском г. Ульме. Среднее образование получил в городской католической школе.</a:t>
            </a:r>
          </a:p>
          <a:p>
            <a:pPr algn="just"/>
            <a:r>
              <a:rPr lang="ru-RU" sz="2000" dirty="0" smtClean="0">
                <a:solidFill>
                  <a:schemeClr val="bg1"/>
                </a:solidFill>
              </a:rPr>
              <a:t>В сентябре </a:t>
            </a:r>
            <a:r>
              <a:rPr lang="ru-RU" sz="2000" b="1" dirty="0" smtClean="0">
                <a:solidFill>
                  <a:schemeClr val="bg1"/>
                </a:solidFill>
              </a:rPr>
              <a:t>1895</a:t>
            </a:r>
            <a:r>
              <a:rPr lang="ru-RU" sz="2000" dirty="0" smtClean="0">
                <a:solidFill>
                  <a:schemeClr val="bg1"/>
                </a:solidFill>
              </a:rPr>
              <a:t> г. приехал в Цюрих для поступления в Политехникум. Получив “отлично” по математике, он провалился по французскому и ботанике. По совету директора Политехникума, поступил в кантональную школу Арау. Во время обучения изучал электромагнитную теорию Максвелла. В октябре </a:t>
            </a:r>
            <a:r>
              <a:rPr lang="ru-RU" sz="2000" b="1" dirty="0" smtClean="0">
                <a:solidFill>
                  <a:schemeClr val="bg1"/>
                </a:solidFill>
              </a:rPr>
              <a:t>1896</a:t>
            </a:r>
            <a:r>
              <a:rPr lang="ru-RU" sz="2000" dirty="0" smtClean="0">
                <a:solidFill>
                  <a:schemeClr val="bg1"/>
                </a:solidFill>
              </a:rPr>
              <a:t> г. стал студентом Политехникума. Здесь он сошелся с математиком М. Гроссманом</a:t>
            </a:r>
            <a:r>
              <a:rPr lang="ru-RU" sz="2400" dirty="0" smtClean="0"/>
              <a:t>.</a:t>
            </a:r>
            <a:endParaRPr lang="ru-RU" dirty="0" smtClean="0">
              <a:solidFill>
                <a:schemeClr val="bg1"/>
              </a:solidFill>
            </a:endParaRPr>
          </a:p>
        </p:txBody>
      </p:sp>
      <p:sp>
        <p:nvSpPr>
          <p:cNvPr id="21" name="Прямоугольник 20"/>
          <p:cNvSpPr/>
          <p:nvPr/>
        </p:nvSpPr>
        <p:spPr>
          <a:xfrm>
            <a:off x="0" y="3500438"/>
            <a:ext cx="7715272" cy="646331"/>
          </a:xfrm>
          <a:prstGeom prst="rect">
            <a:avLst/>
          </a:prstGeom>
        </p:spPr>
        <p:txBody>
          <a:bodyPr wrap="square">
            <a:spAutoFit/>
          </a:bodyPr>
          <a:lstStyle/>
          <a:p>
            <a:pPr algn="ctr"/>
            <a:r>
              <a:rPr lang="ru-RU" sz="3600" b="1" dirty="0" smtClean="0">
                <a:solidFill>
                  <a:schemeClr val="bg1"/>
                </a:solidFill>
              </a:rPr>
              <a:t>  Начало научной деятельности</a:t>
            </a:r>
          </a:p>
        </p:txBody>
      </p:sp>
      <p:sp>
        <p:nvSpPr>
          <p:cNvPr id="22" name="Прямоугольник 21"/>
          <p:cNvSpPr/>
          <p:nvPr/>
        </p:nvSpPr>
        <p:spPr>
          <a:xfrm>
            <a:off x="0" y="4143380"/>
            <a:ext cx="8501090" cy="2554545"/>
          </a:xfrm>
          <a:prstGeom prst="rect">
            <a:avLst/>
          </a:prstGeom>
        </p:spPr>
        <p:txBody>
          <a:bodyPr wrap="square">
            <a:spAutoFit/>
          </a:bodyPr>
          <a:lstStyle/>
          <a:p>
            <a:pPr algn="just"/>
            <a:r>
              <a:rPr lang="ru-RU" sz="2000" dirty="0" smtClean="0">
                <a:solidFill>
                  <a:schemeClr val="bg1"/>
                </a:solidFill>
              </a:rPr>
              <a:t>В </a:t>
            </a:r>
            <a:r>
              <a:rPr lang="ru-RU" sz="2000" b="1" dirty="0" smtClean="0">
                <a:solidFill>
                  <a:schemeClr val="bg1"/>
                </a:solidFill>
              </a:rPr>
              <a:t>1901</a:t>
            </a:r>
            <a:r>
              <a:rPr lang="ru-RU" sz="2000" dirty="0" smtClean="0">
                <a:solidFill>
                  <a:schemeClr val="bg1"/>
                </a:solidFill>
              </a:rPr>
              <a:t> г. была опубликована первая статья </a:t>
            </a:r>
            <a:r>
              <a:rPr lang="ru-RU" sz="2000" dirty="0" smtClean="0">
                <a:solidFill>
                  <a:schemeClr val="bg1"/>
                </a:solidFill>
              </a:rPr>
              <a:t>Эйнштейна </a:t>
            </a:r>
            <a:r>
              <a:rPr lang="ru-RU" sz="2000" dirty="0" smtClean="0">
                <a:solidFill>
                  <a:schemeClr val="bg1"/>
                </a:solidFill>
              </a:rPr>
              <a:t>“Следствия теории капиллярности”. В это время будущий великий ученый сильно </a:t>
            </a:r>
            <a:r>
              <a:rPr lang="ru-RU" sz="2000" dirty="0" smtClean="0">
                <a:solidFill>
                  <a:schemeClr val="bg1"/>
                </a:solidFill>
              </a:rPr>
              <a:t>нуждался в деньгах. </a:t>
            </a:r>
            <a:r>
              <a:rPr lang="ru-RU" sz="2000" dirty="0" smtClean="0">
                <a:solidFill>
                  <a:schemeClr val="bg1"/>
                </a:solidFill>
              </a:rPr>
              <a:t>Поэтому, благодаря “протекции” М. Гроссмана, был принят в штат Федерального Бернского Бюро патентования изобретений. Там он работал с </a:t>
            </a:r>
            <a:r>
              <a:rPr lang="ru-RU" sz="2000" b="1" dirty="0" smtClean="0">
                <a:solidFill>
                  <a:schemeClr val="bg1"/>
                </a:solidFill>
              </a:rPr>
              <a:t>1902</a:t>
            </a:r>
            <a:r>
              <a:rPr lang="ru-RU" sz="2000" dirty="0" smtClean="0">
                <a:solidFill>
                  <a:schemeClr val="bg1"/>
                </a:solidFill>
              </a:rPr>
              <a:t> по </a:t>
            </a:r>
            <a:r>
              <a:rPr lang="ru-RU" sz="2000" b="1" dirty="0" smtClean="0">
                <a:solidFill>
                  <a:schemeClr val="bg1"/>
                </a:solidFill>
              </a:rPr>
              <a:t>1909 </a:t>
            </a:r>
            <a:r>
              <a:rPr lang="ru-RU" sz="2000" dirty="0" smtClean="0">
                <a:solidFill>
                  <a:schemeClr val="bg1"/>
                </a:solidFill>
              </a:rPr>
              <a:t>г.</a:t>
            </a:r>
          </a:p>
          <a:p>
            <a:pPr algn="just"/>
            <a:r>
              <a:rPr lang="ru-RU" sz="2000" dirty="0" smtClean="0">
                <a:solidFill>
                  <a:schemeClr val="bg1"/>
                </a:solidFill>
              </a:rPr>
              <a:t>В </a:t>
            </a:r>
            <a:r>
              <a:rPr lang="ru-RU" sz="2000" b="1" dirty="0" smtClean="0">
                <a:solidFill>
                  <a:schemeClr val="bg1"/>
                </a:solidFill>
              </a:rPr>
              <a:t>1904</a:t>
            </a:r>
            <a:r>
              <a:rPr lang="ru-RU" sz="2000" dirty="0" smtClean="0">
                <a:solidFill>
                  <a:schemeClr val="bg1"/>
                </a:solidFill>
              </a:rPr>
              <a:t> г. стал сотрудничать с журналом “Анналы физики”. В его обязанности входило предоставление аннотаций свежих текстов по термодинамике.</a:t>
            </a: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20</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190500" y="0"/>
            <a:ext cx="9334500" cy="7000876"/>
          </a:xfrm>
          <a:prstGeom prst="rect">
            <a:avLst/>
          </a:prstGeom>
          <a:noFill/>
        </p:spPr>
      </p:pic>
      <p:sp>
        <p:nvSpPr>
          <p:cNvPr id="10244" name="AutoShape 4" descr="&amp;Ocy;&amp;bcy;&amp;lcy;&amp;ocy;&amp;zhcy;&amp;kcy;&amp;acy;"/>
          <p:cNvSpPr>
            <a:spLocks noChangeAspect="1" noChangeArrowheads="1"/>
          </p:cNvSpPr>
          <p:nvPr/>
        </p:nvSpPr>
        <p:spPr bwMode="auto">
          <a:xfrm>
            <a:off x="1" y="0"/>
            <a:ext cx="8143900" cy="1000108"/>
          </a:xfrm>
          <a:prstGeom prst="rect">
            <a:avLst/>
          </a:prstGeom>
          <a:noFill/>
        </p:spPr>
        <p:txBody>
          <a:bodyPr vert="horz" wrap="square" lIns="91440" tIns="45720" rIns="91440" bIns="45720" numCol="1" anchor="t" anchorCtr="0" compatLnSpc="1">
            <a:prstTxWarp prst="textNoShape">
              <a:avLst/>
            </a:prstTxWarp>
          </a:bodyPr>
          <a:lstStyle/>
          <a:p>
            <a:pPr algn="just"/>
            <a:r>
              <a:rPr lang="ru-RU" sz="2000" b="1" dirty="0" smtClean="0">
                <a:solidFill>
                  <a:schemeClr val="bg1"/>
                </a:solidFill>
              </a:rPr>
              <a:t>Эйнштейн и философские проблемы физики XX века [Текст] / Ин-т истории естествознания и техники, Ин-т философии. - Москва : Наука, 1979. - 568 с. - НЧЗ-1.</a:t>
            </a:r>
            <a:endParaRPr lang="ru-RU" sz="2000" b="1" dirty="0">
              <a:solidFill>
                <a:schemeClr val="bg1"/>
              </a:solidFill>
            </a:endParaRPr>
          </a:p>
        </p:txBody>
      </p:sp>
      <p:sp>
        <p:nvSpPr>
          <p:cNvPr id="10246" name="AutoShape 6" descr="https://www.bookselect.ru/files/products/36956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0248" name="Picture 8" descr="&amp;Ocy;&amp;bcy;&amp;lcy;&amp;ocy;&amp;zhcy;&amp;kcy;&amp;acy; &amp;Gcy;&amp;rcy;&amp;icy;&amp;bcy;&amp;acy;&amp;ncy;&amp;ocy;&amp;vcy; &amp;Dcy;.&amp;Pcy;., &amp;Kcy;&amp;ucy;&amp;zcy;&amp;ncy;&amp;iecy;&amp;tscy;&amp;ocy;&amp;vcy; &amp;Bcy;.&amp;Gcy;., &amp;Fcy;&amp;ocy;&amp;kcy; &amp;Vcy;.&amp;Acy;. &amp;icy; &amp;dcy;&amp;rcy;. &amp;Pcy;&amp;ocy;&amp;dcy; &amp;rcy;&amp;iecy;&amp;dcy;.: &amp;CHcy;&amp;ucy;&amp;dcy;&amp;icy;&amp;ncy;&amp;ocy;&amp;vcy; &amp;Ecy;.&amp;Mcy;. &amp;Ecy;&amp;jcy;&amp;ncy;&amp;shcy;&amp;tcy;&amp;iecy;&amp;jcy;&amp;ncy; &amp;icy; &amp;fcy;&amp;icy;&amp;lcy;&amp;ocy;&amp;scy;&amp;ocy;&amp;fcy;&amp;scy;&amp;kcy;&amp;icy;&amp;iecy; &amp;pcy;&amp;rcy;&amp;ocy;&amp;bcy;&amp;lcy;&amp;iecy;&amp;mcy;&amp;ycy; &amp;fcy;&amp;icy;&amp;zcy;&amp;icy;&amp;kcy;&amp;icy; &amp;KHcy;&amp;KHcy; &amp;vcy;&amp;iecy;&amp;kcy;&amp;acy;"/>
          <p:cNvPicPr>
            <a:picLocks noChangeAspect="1" noChangeArrowheads="1"/>
          </p:cNvPicPr>
          <p:nvPr/>
        </p:nvPicPr>
        <p:blipFill>
          <a:blip r:embed="rId3"/>
          <a:srcRect/>
          <a:stretch>
            <a:fillRect/>
          </a:stretch>
        </p:blipFill>
        <p:spPr bwMode="auto">
          <a:xfrm>
            <a:off x="0" y="1071546"/>
            <a:ext cx="1643042" cy="2386373"/>
          </a:xfrm>
          <a:prstGeom prst="rect">
            <a:avLst/>
          </a:prstGeom>
          <a:noFill/>
          <a:ln>
            <a:noFill/>
          </a:ln>
          <a:effectLst>
            <a:outerShdw blurRad="149987" dist="250190" dir="8460000" algn="ctr">
              <a:srgbClr val="000000">
                <a:alpha val="28000"/>
              </a:srgbClr>
            </a:outerShdw>
          </a:effectLst>
          <a:scene3d>
            <a:camera prst="isometricOffAxis1Right"/>
            <a:lightRig rig="contrasting" dir="t">
              <a:rot lat="0" lon="0" rev="1500000"/>
            </a:lightRig>
          </a:scene3d>
          <a:sp3d prstMaterial="metal">
            <a:bevelT w="88900" h="88900" prst="angle"/>
          </a:sp3d>
        </p:spPr>
      </p:pic>
      <p:sp>
        <p:nvSpPr>
          <p:cNvPr id="13" name="Прямоугольник 12"/>
          <p:cNvSpPr/>
          <p:nvPr/>
        </p:nvSpPr>
        <p:spPr>
          <a:xfrm>
            <a:off x="2000232" y="1071547"/>
            <a:ext cx="5286412" cy="2246769"/>
          </a:xfrm>
          <a:prstGeom prst="rect">
            <a:avLst/>
          </a:prstGeom>
        </p:spPr>
        <p:txBody>
          <a:bodyPr wrap="square">
            <a:spAutoFit/>
          </a:bodyPr>
          <a:lstStyle/>
          <a:p>
            <a:pPr algn="just"/>
            <a:r>
              <a:rPr lang="ru-RU" sz="2000" dirty="0" smtClean="0">
                <a:solidFill>
                  <a:schemeClr val="bg1"/>
                </a:solidFill>
              </a:rPr>
              <a:t>В книге раскрывается влияние творчества Эйнштейна на современную научную картину мира, на стиль научного мышления, дается анализ важнейших философских проблем физики XX века.</a:t>
            </a:r>
          </a:p>
          <a:p>
            <a:pPr algn="just"/>
            <a:r>
              <a:rPr lang="ru-RU" sz="2000" dirty="0" smtClean="0">
                <a:solidFill>
                  <a:schemeClr val="bg1"/>
                </a:solidFill>
              </a:rPr>
              <a:t>  Эта книга посвящена столетию со дня рождения Альберта Эйнштейна. </a:t>
            </a:r>
            <a:endParaRPr lang="ru-RU" sz="2000" dirty="0">
              <a:solidFill>
                <a:schemeClr val="bg1"/>
              </a:solidFill>
            </a:endParaRPr>
          </a:p>
        </p:txBody>
      </p:sp>
      <p:sp>
        <p:nvSpPr>
          <p:cNvPr id="12" name="Прямоугольник 11"/>
          <p:cNvSpPr/>
          <p:nvPr/>
        </p:nvSpPr>
        <p:spPr>
          <a:xfrm>
            <a:off x="0" y="3786190"/>
            <a:ext cx="7072330" cy="923330"/>
          </a:xfrm>
          <a:prstGeom prst="rect">
            <a:avLst/>
          </a:prstGeom>
        </p:spPr>
        <p:txBody>
          <a:bodyPr wrap="square">
            <a:spAutoFit/>
          </a:bodyPr>
          <a:lstStyle/>
          <a:p>
            <a:pPr algn="just"/>
            <a:r>
              <a:rPr lang="ru-RU" b="1" dirty="0" smtClean="0">
                <a:solidFill>
                  <a:schemeClr val="bg1"/>
                </a:solidFill>
              </a:rPr>
              <a:t>Мостепаненко, М. В. Материалистическая сущность теории относительности Энштейна [Текст] / М. В. Мостепаненко. - Москва : Соцэкгиз, 1962. - 228 с. - ОПЛ-1.</a:t>
            </a:r>
            <a:endParaRPr lang="ru-RU" b="1" dirty="0">
              <a:solidFill>
                <a:schemeClr val="bg1"/>
              </a:solidFill>
            </a:endParaRPr>
          </a:p>
        </p:txBody>
      </p:sp>
      <p:pic>
        <p:nvPicPr>
          <p:cNvPr id="14" name="Picture 6" descr="&amp;Mcy;&amp;acy;&amp;tcy;&amp;iecy;&amp;rcy;&amp;icy;&amp;acy;&amp;lcy;&amp;icy;&amp;scy;&amp;tcy;&amp;icy;&amp;chcy;&amp;iecy;&amp;scy;&amp;kcy;&amp;acy;&amp;yacy; &amp;scy;&amp;ucy;&amp;shchcy;&amp;ncy;&amp;ocy;&amp;scy;&amp;tcy;&amp;softcy; &amp;tcy;&amp;iecy;&amp;ocy;&amp;rcy;&amp;icy;&amp;icy; &amp;ocy;&amp;tcy;&amp;ncy;&amp;ocy;&amp;scy;&amp;icy;&amp;tcy;&amp;iecy;&amp;lcy;&amp;softcy;&amp;ncy;&amp;ocy;&amp;scy;&amp;tcy;&amp;icy; &amp;Ecy;&amp;jcy;&amp;ncy;&amp;shcy;&amp;tcy;&amp;iecy;&amp;jcy;&amp;ncy;&amp;acy;"/>
          <p:cNvPicPr>
            <a:picLocks noChangeAspect="1" noChangeArrowheads="1"/>
          </p:cNvPicPr>
          <p:nvPr/>
        </p:nvPicPr>
        <p:blipFill>
          <a:blip r:embed="rId4"/>
          <a:srcRect/>
          <a:stretch>
            <a:fillRect/>
          </a:stretch>
        </p:blipFill>
        <p:spPr bwMode="auto">
          <a:xfrm>
            <a:off x="6786578" y="3500438"/>
            <a:ext cx="2357422" cy="2857559"/>
          </a:xfrm>
          <a:prstGeom prst="rect">
            <a:avLst/>
          </a:prstGeom>
          <a:noFill/>
          <a:ln>
            <a:noFill/>
          </a:ln>
          <a:effectLst>
            <a:outerShdw blurRad="149987" dist="250190" dir="8460000" algn="ctr">
              <a:srgbClr val="000000">
                <a:alpha val="28000"/>
              </a:srgbClr>
            </a:outerShdw>
          </a:effectLst>
          <a:scene3d>
            <a:camera prst="perspectiveContrastingLeftFacing"/>
            <a:lightRig rig="contrasting" dir="t">
              <a:rot lat="0" lon="0" rev="1500000"/>
            </a:lightRig>
          </a:scene3d>
          <a:sp3d prstMaterial="metal">
            <a:bevelT w="88900" h="88900" prst="angle"/>
          </a:sp3d>
        </p:spPr>
      </p:pic>
      <p:sp>
        <p:nvSpPr>
          <p:cNvPr id="15" name="Прямоугольник 14"/>
          <p:cNvSpPr/>
          <p:nvPr/>
        </p:nvSpPr>
        <p:spPr>
          <a:xfrm>
            <a:off x="0" y="4786322"/>
            <a:ext cx="7072330" cy="1938992"/>
          </a:xfrm>
          <a:prstGeom prst="rect">
            <a:avLst/>
          </a:prstGeom>
        </p:spPr>
        <p:txBody>
          <a:bodyPr wrap="square">
            <a:spAutoFit/>
          </a:bodyPr>
          <a:lstStyle/>
          <a:p>
            <a:pPr algn="just"/>
            <a:r>
              <a:rPr lang="ru-RU" sz="2000" dirty="0" smtClean="0">
                <a:solidFill>
                  <a:schemeClr val="bg1"/>
                </a:solidFill>
              </a:rPr>
              <a:t>В книге разбираются основные философские идеи, сущность и значение теории относительности Эйнштейна. Одновременно дается общедоступное изложение физического содержания всех ее частей: специальной теории относительности, общей теории относительности и попыток построить единую теорию поля. </a:t>
            </a:r>
            <a:endParaRPr lang="ru-RU" sz="20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21</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0" y="-142876"/>
            <a:ext cx="9334500" cy="7000876"/>
          </a:xfrm>
          <a:prstGeom prst="rect">
            <a:avLst/>
          </a:prstGeom>
          <a:ln>
            <a:noFill/>
          </a:ln>
          <a:effectLst>
            <a:outerShdw blurRad="292100" dist="139700" dir="2700000" algn="tl" rotWithShape="0">
              <a:srgbClr val="333333">
                <a:alpha val="65000"/>
              </a:srgbClr>
            </a:outerShdw>
          </a:effectLst>
        </p:spPr>
      </p:pic>
      <p:sp>
        <p:nvSpPr>
          <p:cNvPr id="10244" name="AutoShape 4" descr="&amp;Ocy;&amp;bcy;&amp;lcy;&amp;ocy;&amp;zhcy;&amp;kcy;&amp;acy;"/>
          <p:cNvSpPr>
            <a:spLocks noChangeAspect="1" noChangeArrowheads="1"/>
          </p:cNvSpPr>
          <p:nvPr/>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9" name="Прямоугольник 8"/>
          <p:cNvSpPr/>
          <p:nvPr/>
        </p:nvSpPr>
        <p:spPr>
          <a:xfrm>
            <a:off x="0" y="1"/>
            <a:ext cx="6715140" cy="1015663"/>
          </a:xfrm>
          <a:prstGeom prst="rect">
            <a:avLst/>
          </a:prstGeom>
        </p:spPr>
        <p:txBody>
          <a:bodyPr wrap="square">
            <a:spAutoFit/>
          </a:bodyPr>
          <a:lstStyle/>
          <a:p>
            <a:pPr algn="just"/>
            <a:r>
              <a:rPr lang="ru-RU" sz="2000" b="1" dirty="0" smtClean="0">
                <a:solidFill>
                  <a:schemeClr val="bg1"/>
                </a:solidFill>
              </a:rPr>
              <a:t>Кузнецов, Б. Г. Эйнштейн: Жизнь. Смерть. Бессмертие [Текст] / Б. Г. Кузнецов. - 5-е изд., перераб. и доп. - Москва : Наука, 1980. - 680 с. - НФ-1</a:t>
            </a:r>
            <a:r>
              <a:rPr lang="ru-RU" b="1" dirty="0" smtClean="0">
                <a:solidFill>
                  <a:schemeClr val="bg1"/>
                </a:solidFill>
              </a:rPr>
              <a:t>.</a:t>
            </a:r>
            <a:endParaRPr lang="ru-RU" b="1" dirty="0">
              <a:solidFill>
                <a:schemeClr val="bg1"/>
              </a:solidFill>
            </a:endParaRPr>
          </a:p>
        </p:txBody>
      </p:sp>
      <p:sp>
        <p:nvSpPr>
          <p:cNvPr id="10" name="Прямоугольник 9"/>
          <p:cNvSpPr/>
          <p:nvPr/>
        </p:nvSpPr>
        <p:spPr>
          <a:xfrm>
            <a:off x="2357422" y="2571744"/>
            <a:ext cx="6072230" cy="1015663"/>
          </a:xfrm>
          <a:prstGeom prst="rect">
            <a:avLst/>
          </a:prstGeom>
        </p:spPr>
        <p:txBody>
          <a:bodyPr wrap="square">
            <a:spAutoFit/>
          </a:bodyPr>
          <a:lstStyle/>
          <a:p>
            <a:pPr algn="just"/>
            <a:r>
              <a:rPr lang="ru-RU" sz="2000" b="1" dirty="0" smtClean="0">
                <a:solidFill>
                  <a:schemeClr val="bg1"/>
                </a:solidFill>
              </a:rPr>
              <a:t>Кузнецов, Б. Г. Этюды об Эйнштейне [Текст] / Б. Г. Кузнецов. - 2-е изд., перераб. и доп. - Москва : Наука, 1970. - 495 с. - НФ-1.</a:t>
            </a:r>
            <a:endParaRPr lang="ru-RU" sz="2000" b="1" dirty="0">
              <a:solidFill>
                <a:schemeClr val="bg1"/>
              </a:solidFill>
            </a:endParaRPr>
          </a:p>
        </p:txBody>
      </p:sp>
      <p:sp>
        <p:nvSpPr>
          <p:cNvPr id="11" name="Прямоугольник 10"/>
          <p:cNvSpPr/>
          <p:nvPr/>
        </p:nvSpPr>
        <p:spPr>
          <a:xfrm>
            <a:off x="0" y="5000636"/>
            <a:ext cx="6929454" cy="707886"/>
          </a:xfrm>
          <a:prstGeom prst="rect">
            <a:avLst/>
          </a:prstGeom>
        </p:spPr>
        <p:txBody>
          <a:bodyPr wrap="square">
            <a:spAutoFit/>
          </a:bodyPr>
          <a:lstStyle/>
          <a:p>
            <a:pPr algn="just"/>
            <a:r>
              <a:rPr lang="ru-RU" sz="2000" b="1" dirty="0" smtClean="0">
                <a:solidFill>
                  <a:schemeClr val="bg1"/>
                </a:solidFill>
              </a:rPr>
              <a:t>Кузнецов, Б. Г.  Эйнштейн [Текст] / Б. Г. Кузнецов. - Москва : Изд-во АН СССР, 1963. - 415 с.  - аб.ц-2; чзN1-1.</a:t>
            </a:r>
            <a:endParaRPr lang="ru-RU" sz="2000" b="1" dirty="0">
              <a:solidFill>
                <a:schemeClr val="bg1"/>
              </a:solidFill>
            </a:endParaRPr>
          </a:p>
        </p:txBody>
      </p:sp>
      <p:sp>
        <p:nvSpPr>
          <p:cNvPr id="13" name="Прямоугольник 12"/>
          <p:cNvSpPr/>
          <p:nvPr/>
        </p:nvSpPr>
        <p:spPr>
          <a:xfrm>
            <a:off x="2428860" y="3571876"/>
            <a:ext cx="5857916" cy="1323439"/>
          </a:xfrm>
          <a:prstGeom prst="rect">
            <a:avLst/>
          </a:prstGeom>
        </p:spPr>
        <p:txBody>
          <a:bodyPr wrap="square">
            <a:spAutoFit/>
          </a:bodyPr>
          <a:lstStyle/>
          <a:p>
            <a:pPr algn="just"/>
            <a:r>
              <a:rPr lang="ru-RU" sz="2000" dirty="0" smtClean="0">
                <a:solidFill>
                  <a:schemeClr val="bg1"/>
                </a:solidFill>
              </a:rPr>
              <a:t>Книга посвящена значению идей Эйнштейна для современной науки и для эволюции человеческой мысли в целом, рассчитана на физиков, математиков и механиков.</a:t>
            </a:r>
            <a:endParaRPr lang="ru-RU" sz="2000" dirty="0">
              <a:solidFill>
                <a:schemeClr val="bg1"/>
              </a:solidFill>
            </a:endParaRPr>
          </a:p>
        </p:txBody>
      </p:sp>
      <p:sp>
        <p:nvSpPr>
          <p:cNvPr id="11268" name="AutoShape 4" descr="https://www.libex.ru/dimg/569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1270" name="AutoShape 6" descr="https://www.libex.ru/dimg/569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1271" name="Picture 7" descr="C:\Documents and Settings\sotrudnik\Рабочий стол\569c.jpg"/>
          <p:cNvPicPr>
            <a:picLocks noChangeAspect="1" noChangeArrowheads="1"/>
          </p:cNvPicPr>
          <p:nvPr/>
        </p:nvPicPr>
        <p:blipFill>
          <a:blip r:embed="rId3"/>
          <a:srcRect/>
          <a:stretch>
            <a:fillRect/>
          </a:stretch>
        </p:blipFill>
        <p:spPr bwMode="auto">
          <a:xfrm>
            <a:off x="6715140" y="0"/>
            <a:ext cx="2214578" cy="207167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angle"/>
          </a:sp3d>
        </p:spPr>
      </p:pic>
      <p:sp>
        <p:nvSpPr>
          <p:cNvPr id="17" name="Прямоугольник 16"/>
          <p:cNvSpPr/>
          <p:nvPr/>
        </p:nvSpPr>
        <p:spPr>
          <a:xfrm>
            <a:off x="0" y="1000109"/>
            <a:ext cx="7072330" cy="1477328"/>
          </a:xfrm>
          <a:prstGeom prst="rect">
            <a:avLst/>
          </a:prstGeom>
        </p:spPr>
        <p:txBody>
          <a:bodyPr wrap="square">
            <a:spAutoFit/>
          </a:bodyPr>
          <a:lstStyle/>
          <a:p>
            <a:pPr algn="just"/>
            <a:r>
              <a:rPr lang="ru-RU" dirty="0" smtClean="0">
                <a:solidFill>
                  <a:schemeClr val="bg1"/>
                </a:solidFill>
              </a:rPr>
              <a:t>Книга рассказывает о жизни, мировоззрении и творчестве Эйнштейна. Заключительный раздел книги «Параллели» представляет собой ряд очерков, в которых мировоззрение Эйнштейна сопоставляется с мировоззрением ряда мыслителей (Аристотель, Ньютон Декарт и др.)</a:t>
            </a:r>
            <a:endParaRPr lang="ru-RU" dirty="0">
              <a:solidFill>
                <a:schemeClr val="bg1"/>
              </a:solidFill>
            </a:endParaRPr>
          </a:p>
        </p:txBody>
      </p:sp>
      <p:sp>
        <p:nvSpPr>
          <p:cNvPr id="11273" name="AutoShape 9" descr="https://static.auction.ru/offer_images/2015/11/12/07/big/T/TMs7h9FP4TF/b_g_kuznecov_ejnshtejn_1963_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1275" name="AutoShape 11" descr="&amp;Ocy;&amp;bcy;&amp;lcy;&amp;ocy;&amp;zhcy;&amp;kcy;&amp;acy;"/>
          <p:cNvSpPr>
            <a:spLocks noChangeAspect="1" noChangeArrowheads="1"/>
          </p:cNvSpPr>
          <p:nvPr/>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1279" name="Picture 15" descr="https://im0-tub-ru.yandex.net/i?id=51c6542da2d0c2b7fb572f883e30c305-l&amp;n=13"/>
          <p:cNvPicPr>
            <a:picLocks noChangeAspect="1" noChangeArrowheads="1"/>
          </p:cNvPicPr>
          <p:nvPr/>
        </p:nvPicPr>
        <p:blipFill>
          <a:blip r:embed="rId4"/>
          <a:srcRect/>
          <a:stretch>
            <a:fillRect/>
          </a:stretch>
        </p:blipFill>
        <p:spPr bwMode="auto">
          <a:xfrm>
            <a:off x="6858016" y="4714884"/>
            <a:ext cx="2285984" cy="1928831"/>
          </a:xfrm>
          <a:prstGeom prst="rect">
            <a:avLst/>
          </a:prstGeom>
          <a:noFill/>
          <a:ln>
            <a:noFill/>
          </a:ln>
          <a:effectLst>
            <a:outerShdw blurRad="184150" dist="241300" dir="11520000" sx="110000" sy="110000" algn="ctr">
              <a:srgbClr val="000000">
                <a:alpha val="18000"/>
              </a:srgbClr>
            </a:outerShdw>
          </a:effectLst>
          <a:scene3d>
            <a:camera prst="isometricOffAxis2Left"/>
            <a:lightRig rig="flood" dir="t">
              <a:rot lat="0" lon="0" rev="13800000"/>
            </a:lightRig>
          </a:scene3d>
          <a:sp3d extrusionH="107950" prstMaterial="plastic">
            <a:bevelT w="82550" h="63500" prst="angle"/>
            <a:bevelB/>
          </a:sp3d>
        </p:spPr>
      </p:pic>
      <p:sp>
        <p:nvSpPr>
          <p:cNvPr id="23" name="Прямоугольник 22"/>
          <p:cNvSpPr/>
          <p:nvPr/>
        </p:nvSpPr>
        <p:spPr>
          <a:xfrm>
            <a:off x="0" y="5357826"/>
            <a:ext cx="6858016" cy="1477328"/>
          </a:xfrm>
          <a:prstGeom prst="rect">
            <a:avLst/>
          </a:prstGeom>
        </p:spPr>
        <p:txBody>
          <a:bodyPr wrap="square">
            <a:spAutoFit/>
          </a:bodyPr>
          <a:lstStyle/>
          <a:p>
            <a:endParaRPr lang="ru-RU" dirty="0" smtClean="0"/>
          </a:p>
          <a:p>
            <a:pPr algn="just"/>
            <a:r>
              <a:rPr lang="ru-RU" dirty="0" smtClean="0">
                <a:solidFill>
                  <a:schemeClr val="bg1"/>
                </a:solidFill>
              </a:rPr>
              <a:t>Рассказано о жизни и итогах творчества Альберта Эйнштейна, о возникновении и перспективах развития его идей. Анализ тенденций и перспектив неклассической науки и ее воздействия на стиль мышления людей.</a:t>
            </a:r>
            <a:endParaRPr lang="ru-RU" dirty="0">
              <a:solidFill>
                <a:schemeClr val="bg1"/>
              </a:solidFill>
            </a:endParaRPr>
          </a:p>
        </p:txBody>
      </p:sp>
      <p:pic>
        <p:nvPicPr>
          <p:cNvPr id="11281" name="Picture 17" descr="https://im0-tub-ru.yandex.net/i?id=ecc8367a6f3ce376c1be1f87ba538659-l&amp;n=13"/>
          <p:cNvPicPr>
            <a:picLocks noChangeAspect="1" noChangeArrowheads="1"/>
          </p:cNvPicPr>
          <p:nvPr/>
        </p:nvPicPr>
        <p:blipFill>
          <a:blip r:embed="rId5"/>
          <a:srcRect/>
          <a:stretch>
            <a:fillRect/>
          </a:stretch>
        </p:blipFill>
        <p:spPr bwMode="auto">
          <a:xfrm>
            <a:off x="285719" y="2500305"/>
            <a:ext cx="2286017" cy="228601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B w="82550" h="44450" prst="angle"/>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r>
              <a:rPr lang="ru-RU" dirty="0" smtClean="0"/>
              <a:t>26.11.2013</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02D731-EEBC-43F6-9D84-587F77FDB428}" type="slidenum">
              <a:rPr lang="ru-RU" smtClean="0"/>
              <a:pPr/>
              <a:t>22</a:t>
            </a:fld>
            <a:endParaRPr lang="ru-RU" dirty="0"/>
          </a:p>
        </p:txBody>
      </p:sp>
      <p:pic>
        <p:nvPicPr>
          <p:cNvPr id="7170"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95250" y="-71438"/>
            <a:ext cx="9334500" cy="7000876"/>
          </a:xfrm>
          <a:prstGeom prst="rect">
            <a:avLst/>
          </a:prstGeom>
          <a:ln>
            <a:noFill/>
          </a:ln>
          <a:effectLst>
            <a:outerShdw blurRad="292100" dist="139700" dir="2700000" algn="tl" rotWithShape="0">
              <a:srgbClr val="333333">
                <a:alpha val="65000"/>
              </a:srgbClr>
            </a:outerShdw>
          </a:effectLst>
        </p:spPr>
      </p:pic>
      <p:sp>
        <p:nvSpPr>
          <p:cNvPr id="10244" name="AutoShape 4" descr="&amp;Ocy;&amp;bcy;&amp;lcy;&amp;ocy;&amp;zhcy;&amp;kcy;&amp;acy;"/>
          <p:cNvSpPr>
            <a:spLocks noChangeAspect="1" noChangeArrowheads="1"/>
          </p:cNvSpPr>
          <p:nvPr/>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2290" name="AutoShape 2" descr="https://www.libex.ru/dimg/569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 name="Прямоугольник 9"/>
          <p:cNvSpPr/>
          <p:nvPr/>
        </p:nvSpPr>
        <p:spPr>
          <a:xfrm>
            <a:off x="214282" y="857232"/>
            <a:ext cx="7929618" cy="4431983"/>
          </a:xfrm>
          <a:prstGeom prst="rect">
            <a:avLst/>
          </a:prstGeom>
        </p:spPr>
        <p:txBody>
          <a:bodyPr wrap="square">
            <a:spAutoFit/>
          </a:bodyPr>
          <a:lstStyle/>
          <a:p>
            <a:pPr algn="ctr"/>
            <a:r>
              <a:rPr lang="ru-RU" b="1" i="1" dirty="0" smtClean="0">
                <a:solidFill>
                  <a:schemeClr val="tx2"/>
                </a:solidFill>
                <a:latin typeface="Times New Roman" pitchFamily="18" charset="0"/>
                <a:cs typeface="Times New Roman" pitchFamily="18" charset="0"/>
              </a:rPr>
              <a:t> </a:t>
            </a:r>
          </a:p>
          <a:p>
            <a:pPr algn="ctr"/>
            <a:r>
              <a:rPr lang="ru-RU" sz="4800" i="1" dirty="0" smtClean="0">
                <a:solidFill>
                  <a:schemeClr val="tx2"/>
                </a:solidFill>
                <a:latin typeface="Times New Roman" pitchFamily="18" charset="0"/>
                <a:cs typeface="Times New Roman" pitchFamily="18" charset="0"/>
              </a:rPr>
              <a:t> </a:t>
            </a:r>
            <a:r>
              <a:rPr lang="ru-RU" sz="3600" b="1" dirty="0" smtClean="0">
                <a:solidFill>
                  <a:schemeClr val="bg1"/>
                </a:solidFill>
                <a:cs typeface="Times New Roman" pitchFamily="18" charset="0"/>
              </a:rPr>
              <a:t>Все представленные на выставке книги  находятся в фондах ИБЦ, где можно более подробно ознакомиться с заинтересовавшими </a:t>
            </a:r>
          </a:p>
          <a:p>
            <a:pPr algn="ctr"/>
            <a:r>
              <a:rPr lang="ru-RU" sz="3600" b="1" dirty="0" smtClean="0">
                <a:solidFill>
                  <a:schemeClr val="bg1"/>
                </a:solidFill>
                <a:cs typeface="Times New Roman" pitchFamily="18" charset="0"/>
              </a:rPr>
              <a:t>Вас изданиями.</a:t>
            </a:r>
          </a:p>
          <a:p>
            <a:pPr algn="ctr"/>
            <a:r>
              <a:rPr lang="ru-RU" sz="3600" b="1" dirty="0" smtClean="0">
                <a:solidFill>
                  <a:schemeClr val="bg1"/>
                </a:solidFill>
                <a:cs typeface="Times New Roman" pitchFamily="18" charset="0"/>
              </a:rPr>
              <a:t>  Ждем Вас!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3</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43202" y="-47298"/>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0" y="214290"/>
            <a:ext cx="8715404" cy="1261884"/>
          </a:xfrm>
          <a:prstGeom prst="rect">
            <a:avLst/>
          </a:prstGeom>
        </p:spPr>
        <p:txBody>
          <a:bodyPr wrap="square">
            <a:spAutoFit/>
          </a:bodyPr>
          <a:lstStyle/>
          <a:p>
            <a:pPr algn="just"/>
            <a:r>
              <a:rPr lang="ru-RU" sz="3600" b="1" dirty="0" smtClean="0">
                <a:solidFill>
                  <a:schemeClr val="bg1"/>
                </a:solidFill>
              </a:rPr>
              <a:t>  Преподавательская деятельность</a:t>
            </a:r>
          </a:p>
          <a:p>
            <a:pPr algn="just"/>
            <a:endParaRPr lang="ru-RU" sz="4000" b="1" dirty="0">
              <a:solidFill>
                <a:schemeClr val="bg1"/>
              </a:solidFill>
            </a:endParaRPr>
          </a:p>
        </p:txBody>
      </p:sp>
      <p:sp>
        <p:nvSpPr>
          <p:cNvPr id="17" name="Прямоугольник 16"/>
          <p:cNvSpPr/>
          <p:nvPr/>
        </p:nvSpPr>
        <p:spPr>
          <a:xfrm>
            <a:off x="0" y="1000107"/>
            <a:ext cx="8786842" cy="3385542"/>
          </a:xfrm>
          <a:prstGeom prst="rect">
            <a:avLst/>
          </a:prstGeom>
        </p:spPr>
        <p:txBody>
          <a:bodyPr wrap="square">
            <a:spAutoFit/>
          </a:bodyPr>
          <a:lstStyle/>
          <a:p>
            <a:pPr algn="just"/>
            <a:r>
              <a:rPr lang="ru-RU" sz="2000" dirty="0" smtClean="0">
                <a:solidFill>
                  <a:schemeClr val="bg1"/>
                </a:solidFill>
              </a:rPr>
              <a:t>В </a:t>
            </a:r>
            <a:r>
              <a:rPr lang="ru-RU" sz="2000" b="1" dirty="0" smtClean="0">
                <a:solidFill>
                  <a:schemeClr val="bg1"/>
                </a:solidFill>
              </a:rPr>
              <a:t>1909</a:t>
            </a:r>
            <a:r>
              <a:rPr lang="ru-RU" sz="2000" dirty="0" smtClean="0">
                <a:solidFill>
                  <a:schemeClr val="bg1"/>
                </a:solidFill>
              </a:rPr>
              <a:t> г. Эйнштейн получил профессорскую должность в университете Цюриха. А в </a:t>
            </a:r>
            <a:r>
              <a:rPr lang="ru-RU" sz="2000" b="1" dirty="0" smtClean="0">
                <a:solidFill>
                  <a:schemeClr val="bg1"/>
                </a:solidFill>
              </a:rPr>
              <a:t>1911</a:t>
            </a:r>
            <a:r>
              <a:rPr lang="ru-RU" sz="2000" dirty="0" smtClean="0">
                <a:solidFill>
                  <a:schemeClr val="bg1"/>
                </a:solidFill>
              </a:rPr>
              <a:t> г. возглавил кафедру физики в Немецком университете в Праге.</a:t>
            </a:r>
          </a:p>
          <a:p>
            <a:pPr algn="just"/>
            <a:r>
              <a:rPr lang="ru-RU" sz="2000" dirty="0" smtClean="0">
                <a:solidFill>
                  <a:schemeClr val="bg1"/>
                </a:solidFill>
              </a:rPr>
              <a:t>В </a:t>
            </a:r>
            <a:r>
              <a:rPr lang="ru-RU" sz="2000" b="1" dirty="0" smtClean="0">
                <a:solidFill>
                  <a:schemeClr val="bg1"/>
                </a:solidFill>
              </a:rPr>
              <a:t>1912</a:t>
            </a:r>
            <a:r>
              <a:rPr lang="ru-RU" sz="2000" dirty="0" smtClean="0">
                <a:solidFill>
                  <a:schemeClr val="bg1"/>
                </a:solidFill>
              </a:rPr>
              <a:t> г. великий ученый вернулся в Цюрих и стал преподавать в тот самом Политехникуме, где когда-то учился сам. В </a:t>
            </a:r>
            <a:r>
              <a:rPr lang="ru-RU" sz="2000" b="1" dirty="0" smtClean="0">
                <a:solidFill>
                  <a:schemeClr val="bg1"/>
                </a:solidFill>
              </a:rPr>
              <a:t>1913 </a:t>
            </a:r>
            <a:r>
              <a:rPr lang="ru-RU" sz="2000" dirty="0" smtClean="0">
                <a:solidFill>
                  <a:schemeClr val="bg1"/>
                </a:solidFill>
              </a:rPr>
              <a:t>г., по рекомендации В. Г. Нернста и своего друга Планка, возглавил Берлинский физический исследовательский институт. Также был зачислен в преподавательский штат университета в Берлине.</a:t>
            </a:r>
          </a:p>
          <a:p>
            <a:r>
              <a:rPr lang="ru-RU" dirty="0" smtClean="0"/>
              <a:t/>
            </a:r>
            <a:br>
              <a:rPr lang="ru-RU" dirty="0" smtClean="0"/>
            </a:br>
            <a:r>
              <a:rPr lang="ru-RU" dirty="0" smtClean="0"/>
              <a:t/>
            </a:r>
            <a:br>
              <a:rPr lang="ru-RU" dirty="0" smtClean="0"/>
            </a:br>
            <a:endParaRPr lang="ru-RU" dirty="0"/>
          </a:p>
        </p:txBody>
      </p:sp>
      <p:sp>
        <p:nvSpPr>
          <p:cNvPr id="18" name="Прямоугольник 17"/>
          <p:cNvSpPr/>
          <p:nvPr/>
        </p:nvSpPr>
        <p:spPr>
          <a:xfrm>
            <a:off x="0" y="3571876"/>
            <a:ext cx="8855319" cy="646331"/>
          </a:xfrm>
          <a:prstGeom prst="rect">
            <a:avLst/>
          </a:prstGeom>
        </p:spPr>
        <p:txBody>
          <a:bodyPr wrap="square">
            <a:spAutoFit/>
          </a:bodyPr>
          <a:lstStyle/>
          <a:p>
            <a:pPr algn="just"/>
            <a:r>
              <a:rPr lang="ru-RU" sz="3600" b="1" dirty="0" smtClean="0">
                <a:solidFill>
                  <a:schemeClr val="bg1"/>
                </a:solidFill>
              </a:rPr>
              <a:t>       Основной вклад в науку</a:t>
            </a:r>
          </a:p>
        </p:txBody>
      </p:sp>
      <p:sp>
        <p:nvSpPr>
          <p:cNvPr id="19" name="Прямоугольник 18"/>
          <p:cNvSpPr/>
          <p:nvPr/>
        </p:nvSpPr>
        <p:spPr>
          <a:xfrm>
            <a:off x="0" y="4214818"/>
            <a:ext cx="8501090" cy="2554545"/>
          </a:xfrm>
          <a:prstGeom prst="rect">
            <a:avLst/>
          </a:prstGeom>
        </p:spPr>
        <p:txBody>
          <a:bodyPr wrap="square">
            <a:spAutoFit/>
          </a:bodyPr>
          <a:lstStyle/>
          <a:p>
            <a:pPr algn="just"/>
            <a:r>
              <a:rPr lang="ru-RU" sz="2000" dirty="0" smtClean="0">
                <a:solidFill>
                  <a:schemeClr val="bg1"/>
                </a:solidFill>
              </a:rPr>
              <a:t>* свои идеи учёный изложил в более чем </a:t>
            </a:r>
            <a:r>
              <a:rPr lang="ru-RU" sz="2000" b="1" dirty="0" smtClean="0">
                <a:solidFill>
                  <a:schemeClr val="bg1"/>
                </a:solidFill>
              </a:rPr>
              <a:t>300</a:t>
            </a:r>
            <a:r>
              <a:rPr lang="ru-RU" sz="2000" dirty="0" smtClean="0">
                <a:solidFill>
                  <a:schemeClr val="bg1"/>
                </a:solidFill>
              </a:rPr>
              <a:t> научных работах по квантовой         и обычной физике</a:t>
            </a:r>
          </a:p>
          <a:p>
            <a:pPr algn="just">
              <a:buFontTx/>
              <a:buChar char="-"/>
            </a:pPr>
            <a:endParaRPr lang="ru-RU" sz="2000" dirty="0" smtClean="0">
              <a:solidFill>
                <a:schemeClr val="bg1"/>
              </a:solidFill>
            </a:endParaRPr>
          </a:p>
          <a:p>
            <a:pPr algn="just"/>
            <a:r>
              <a:rPr lang="ru-RU" sz="2000" dirty="0" smtClean="0">
                <a:solidFill>
                  <a:schemeClr val="bg1"/>
                </a:solidFill>
              </a:rPr>
              <a:t>* издал порядка  </a:t>
            </a:r>
            <a:r>
              <a:rPr lang="ru-RU" sz="2000" b="1" dirty="0" smtClean="0">
                <a:solidFill>
                  <a:schemeClr val="bg1"/>
                </a:solidFill>
              </a:rPr>
              <a:t>150 </a:t>
            </a:r>
            <a:r>
              <a:rPr lang="ru-RU" sz="2000" dirty="0" smtClean="0">
                <a:solidFill>
                  <a:schemeClr val="bg1"/>
                </a:solidFill>
              </a:rPr>
              <a:t>статей и книг в области философии науки, истории</a:t>
            </a:r>
          </a:p>
          <a:p>
            <a:pPr algn="just">
              <a:buFontTx/>
              <a:buChar char="-"/>
            </a:pPr>
            <a:endParaRPr lang="ru-RU" sz="2000" dirty="0" smtClean="0">
              <a:solidFill>
                <a:schemeClr val="bg1"/>
              </a:solidFill>
            </a:endParaRPr>
          </a:p>
          <a:p>
            <a:pPr algn="just"/>
            <a:r>
              <a:rPr lang="ru-RU" sz="2000" dirty="0" smtClean="0">
                <a:solidFill>
                  <a:schemeClr val="bg1"/>
                </a:solidFill>
              </a:rPr>
              <a:t>*  выступал с лекциями и был своего рода публицистом «евангелистом» точных наук.</a:t>
            </a:r>
            <a:endParaRPr lang="ru-RU"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4</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0" y="0"/>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214282" y="214290"/>
            <a:ext cx="8929718" cy="5232202"/>
          </a:xfrm>
          <a:prstGeom prst="rect">
            <a:avLst/>
          </a:prstGeom>
        </p:spPr>
        <p:txBody>
          <a:bodyPr wrap="square">
            <a:spAutoFit/>
          </a:bodyPr>
          <a:lstStyle/>
          <a:p>
            <a:pPr algn="just"/>
            <a:r>
              <a:rPr lang="ru-RU" sz="3600" b="1" dirty="0" smtClean="0">
                <a:solidFill>
                  <a:schemeClr val="bg1"/>
                </a:solidFill>
              </a:rPr>
              <a:t> Главные  открытия в физике:</a:t>
            </a:r>
          </a:p>
          <a:p>
            <a:pPr algn="just"/>
            <a:endParaRPr lang="ru-RU" dirty="0" smtClean="0">
              <a:solidFill>
                <a:schemeClr val="bg1"/>
              </a:solidFill>
            </a:endParaRPr>
          </a:p>
          <a:p>
            <a:pPr algn="just"/>
            <a:r>
              <a:rPr lang="ru-RU" sz="2000" dirty="0" smtClean="0">
                <a:solidFill>
                  <a:schemeClr val="bg1"/>
                </a:solidFill>
              </a:rPr>
              <a:t>* Специальная теория относительности (1905 год),</a:t>
            </a:r>
          </a:p>
          <a:p>
            <a:pPr algn="just"/>
            <a:r>
              <a:rPr lang="ru-RU" sz="2000" dirty="0" smtClean="0">
                <a:solidFill>
                  <a:schemeClr val="bg1"/>
                </a:solidFill>
              </a:rPr>
              <a:t>   более известна в упрощенном виде как формула E=mc^2</a:t>
            </a:r>
          </a:p>
          <a:p>
            <a:pPr algn="just"/>
            <a:endParaRPr lang="ru-RU" sz="2000" dirty="0" smtClean="0">
              <a:solidFill>
                <a:schemeClr val="bg1"/>
              </a:solidFill>
            </a:endParaRPr>
          </a:p>
          <a:p>
            <a:pPr algn="just"/>
            <a:r>
              <a:rPr lang="ru-RU" sz="2000" dirty="0" smtClean="0">
                <a:solidFill>
                  <a:schemeClr val="bg1"/>
                </a:solidFill>
              </a:rPr>
              <a:t>* Квантовая теория теплоемкости и фотоэффекта</a:t>
            </a:r>
          </a:p>
          <a:p>
            <a:pPr algn="just"/>
            <a:endParaRPr lang="ru-RU" sz="2000" dirty="0" smtClean="0">
              <a:solidFill>
                <a:schemeClr val="bg1"/>
              </a:solidFill>
            </a:endParaRPr>
          </a:p>
          <a:p>
            <a:pPr algn="just"/>
            <a:r>
              <a:rPr lang="ru-RU" sz="2000" dirty="0" smtClean="0">
                <a:solidFill>
                  <a:schemeClr val="bg1"/>
                </a:solidFill>
              </a:rPr>
              <a:t>* Теория индуцированного излучения</a:t>
            </a:r>
          </a:p>
          <a:p>
            <a:pPr algn="just"/>
            <a:endParaRPr lang="ru-RU" sz="2000" dirty="0" smtClean="0">
              <a:solidFill>
                <a:schemeClr val="bg1"/>
              </a:solidFill>
            </a:endParaRPr>
          </a:p>
          <a:p>
            <a:pPr algn="just"/>
            <a:r>
              <a:rPr lang="ru-RU" sz="2000" dirty="0" smtClean="0">
                <a:solidFill>
                  <a:schemeClr val="bg1"/>
                </a:solidFill>
              </a:rPr>
              <a:t>* Статистическая теория броуновского движения</a:t>
            </a:r>
          </a:p>
          <a:p>
            <a:pPr algn="just"/>
            <a:endParaRPr lang="ru-RU" sz="2000" dirty="0" smtClean="0">
              <a:solidFill>
                <a:schemeClr val="bg1"/>
              </a:solidFill>
            </a:endParaRPr>
          </a:p>
          <a:p>
            <a:pPr algn="just"/>
            <a:r>
              <a:rPr lang="ru-RU" sz="2000" dirty="0" smtClean="0">
                <a:solidFill>
                  <a:schemeClr val="bg1"/>
                </a:solidFill>
              </a:rPr>
              <a:t>* Общую теорию относительности (1907—1916 годы)</a:t>
            </a:r>
          </a:p>
          <a:p>
            <a:pPr algn="just"/>
            <a:endParaRPr lang="ru-RU" sz="2000" dirty="0" smtClean="0">
              <a:solidFill>
                <a:schemeClr val="bg1"/>
              </a:solidFill>
            </a:endParaRPr>
          </a:p>
          <a:p>
            <a:pPr algn="just"/>
            <a:r>
              <a:rPr lang="ru-RU" sz="2000" dirty="0" smtClean="0">
                <a:solidFill>
                  <a:schemeClr val="bg1"/>
                </a:solidFill>
              </a:rPr>
              <a:t> * Квантовая статистика  Бозе — Эйнштейна</a:t>
            </a:r>
          </a:p>
          <a:p>
            <a:pPr algn="just"/>
            <a:endParaRPr lang="ru-RU" sz="2000" dirty="0" smtClean="0">
              <a:solidFill>
                <a:schemeClr val="bg1"/>
              </a:solidFill>
            </a:endParaRPr>
          </a:p>
          <a:p>
            <a:pPr algn="just"/>
            <a:r>
              <a:rPr lang="ru-RU" sz="2000" dirty="0" smtClean="0">
                <a:solidFill>
                  <a:schemeClr val="bg1"/>
                </a:solidFill>
              </a:rPr>
              <a:t> *Теория рассеяния света в среде на термодинамических флуктуациях</a:t>
            </a:r>
          </a:p>
        </p:txBody>
      </p:sp>
      <p:pic>
        <p:nvPicPr>
          <p:cNvPr id="2050" name="Picture 2"/>
          <p:cNvPicPr>
            <a:picLocks noChangeAspect="1" noChangeArrowheads="1"/>
          </p:cNvPicPr>
          <p:nvPr/>
        </p:nvPicPr>
        <p:blipFill>
          <a:blip r:embed="rId6">
            <a:lum bright="30000"/>
          </a:blip>
          <a:srcRect/>
          <a:stretch>
            <a:fillRect/>
          </a:stretch>
        </p:blipFill>
        <p:spPr bwMode="auto">
          <a:xfrm>
            <a:off x="214282" y="5357826"/>
            <a:ext cx="8429684" cy="1500174"/>
          </a:xfrm>
          <a:prstGeom prst="rect">
            <a:avLst/>
          </a:prstGeom>
          <a:noFill/>
          <a:ln w="9525">
            <a:noFill/>
            <a:miter lim="800000"/>
            <a:headEnd/>
            <a:tailEnd/>
          </a:ln>
          <a:effectLst>
            <a:softEdge rad="317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5</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642910" y="0"/>
            <a:ext cx="8072494" cy="1200329"/>
          </a:xfrm>
          <a:prstGeom prst="rect">
            <a:avLst/>
          </a:prstGeom>
        </p:spPr>
        <p:txBody>
          <a:bodyPr wrap="square">
            <a:spAutoFit/>
          </a:bodyPr>
          <a:lstStyle/>
          <a:p>
            <a:r>
              <a:rPr lang="ru-RU" sz="3600" b="1" dirty="0" smtClean="0">
                <a:solidFill>
                  <a:schemeClr val="bg1"/>
                </a:solidFill>
              </a:rPr>
              <a:t>Как была открыта теория          относительности?</a:t>
            </a:r>
            <a:endParaRPr lang="ru-RU" sz="3600" b="1" dirty="0">
              <a:solidFill>
                <a:schemeClr val="bg1"/>
              </a:solidFill>
            </a:endParaRPr>
          </a:p>
        </p:txBody>
      </p:sp>
      <p:sp>
        <p:nvSpPr>
          <p:cNvPr id="17" name="Прямоугольник 16"/>
          <p:cNvSpPr/>
          <p:nvPr/>
        </p:nvSpPr>
        <p:spPr>
          <a:xfrm>
            <a:off x="0" y="1071547"/>
            <a:ext cx="8715404" cy="2246769"/>
          </a:xfrm>
          <a:prstGeom prst="rect">
            <a:avLst/>
          </a:prstGeom>
        </p:spPr>
        <p:txBody>
          <a:bodyPr wrap="square">
            <a:spAutoFit/>
          </a:bodyPr>
          <a:lstStyle/>
          <a:p>
            <a:r>
              <a:rPr lang="ru-RU" sz="2000" dirty="0" smtClean="0">
                <a:solidFill>
                  <a:schemeClr val="bg1"/>
                </a:solidFill>
              </a:rPr>
              <a:t>Сам  учёный говорил, что теорию относительности он открыл совершенно </a:t>
            </a:r>
            <a:r>
              <a:rPr lang="ru-RU" sz="2000" i="1" dirty="0" smtClean="0">
                <a:solidFill>
                  <a:schemeClr val="bg1"/>
                </a:solidFill>
              </a:rPr>
              <a:t>случайно. </a:t>
            </a:r>
            <a:r>
              <a:rPr lang="ru-RU" sz="2000" dirty="0" smtClean="0">
                <a:solidFill>
                  <a:schemeClr val="bg1"/>
                </a:solidFill>
              </a:rPr>
              <a:t>Однажды ученый заметил как автомобиль, который двигался относительно другой машины в одном направлении и с одинаковой скоростью, остается неподвижным. Рассматриваемые автомобили, двигаясь относительно планеты и объектов на ней, находятся в состоянии покоя относительно друг друга.</a:t>
            </a:r>
          </a:p>
          <a:p>
            <a:endParaRPr lang="ru-RU" sz="2000" dirty="0">
              <a:solidFill>
                <a:schemeClr val="bg1"/>
              </a:solidFill>
            </a:endParaRPr>
          </a:p>
        </p:txBody>
      </p:sp>
      <p:sp>
        <p:nvSpPr>
          <p:cNvPr id="18" name="Прямоугольник 17"/>
          <p:cNvSpPr/>
          <p:nvPr/>
        </p:nvSpPr>
        <p:spPr>
          <a:xfrm>
            <a:off x="0" y="3000372"/>
            <a:ext cx="8572528" cy="1631216"/>
          </a:xfrm>
          <a:prstGeom prst="rect">
            <a:avLst/>
          </a:prstGeom>
        </p:spPr>
        <p:txBody>
          <a:bodyPr wrap="square">
            <a:spAutoFit/>
          </a:bodyPr>
          <a:lstStyle/>
          <a:p>
            <a:pPr algn="just"/>
            <a:r>
              <a:rPr lang="ru-RU" sz="2000" dirty="0" smtClean="0">
                <a:solidFill>
                  <a:schemeClr val="bg1"/>
                </a:solidFill>
              </a:rPr>
              <a:t>Таким образом, Эйнштейн открыл теорию, которая поменяла все физические научные представления. Ее смогли понять только единицы, поэтому в университетах преподают только специальную теорию относительности, которая гласит: </a:t>
            </a:r>
            <a:r>
              <a:rPr lang="ru-RU" sz="2000" b="1" dirty="0" smtClean="0">
                <a:solidFill>
                  <a:schemeClr val="bg1"/>
                </a:solidFill>
              </a:rPr>
              <a:t>чем больше скорость с которой движется тело, тем больше искажается время и размеры.</a:t>
            </a:r>
            <a:endParaRPr lang="ru-RU" sz="2000" b="1" dirty="0">
              <a:solidFill>
                <a:schemeClr val="bg1"/>
              </a:solidFill>
            </a:endParaRPr>
          </a:p>
        </p:txBody>
      </p:sp>
      <p:pic>
        <p:nvPicPr>
          <p:cNvPr id="1026" name="Picture 2"/>
          <p:cNvPicPr>
            <a:picLocks noChangeAspect="1" noChangeArrowheads="1"/>
          </p:cNvPicPr>
          <p:nvPr/>
        </p:nvPicPr>
        <p:blipFill>
          <a:blip r:embed="rId6"/>
          <a:srcRect/>
          <a:stretch>
            <a:fillRect/>
          </a:stretch>
        </p:blipFill>
        <p:spPr bwMode="auto">
          <a:xfrm>
            <a:off x="1428728" y="4643446"/>
            <a:ext cx="4929222" cy="2214554"/>
          </a:xfrm>
          <a:prstGeom prst="rect">
            <a:avLst/>
          </a:prstGeom>
          <a:noFill/>
          <a:ln w="9525">
            <a:noFill/>
            <a:miter lim="800000"/>
            <a:headEnd/>
            <a:tailEnd/>
          </a:ln>
          <a:effectLst>
            <a:softEdge rad="317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6</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0" y="214290"/>
            <a:ext cx="6858000" cy="707886"/>
          </a:xfrm>
          <a:prstGeom prst="rect">
            <a:avLst/>
          </a:prstGeom>
        </p:spPr>
        <p:txBody>
          <a:bodyPr wrap="square">
            <a:spAutoFit/>
          </a:bodyPr>
          <a:lstStyle/>
          <a:p>
            <a:pPr algn="ctr"/>
            <a:r>
              <a:rPr lang="ru-RU" sz="4000" dirty="0" smtClean="0">
                <a:solidFill>
                  <a:schemeClr val="bg1"/>
                </a:solidFill>
              </a:rPr>
              <a:t>  </a:t>
            </a:r>
            <a:endParaRPr lang="ru-RU" sz="3600" b="1" dirty="0">
              <a:solidFill>
                <a:schemeClr val="bg1"/>
              </a:solidFill>
            </a:endParaRPr>
          </a:p>
        </p:txBody>
      </p:sp>
      <p:sp>
        <p:nvSpPr>
          <p:cNvPr id="17" name="Прямоугольник 16"/>
          <p:cNvSpPr/>
          <p:nvPr/>
        </p:nvSpPr>
        <p:spPr>
          <a:xfrm>
            <a:off x="285720" y="357166"/>
            <a:ext cx="6286544" cy="2862322"/>
          </a:xfrm>
          <a:prstGeom prst="rect">
            <a:avLst/>
          </a:prstGeom>
        </p:spPr>
        <p:txBody>
          <a:bodyPr wrap="square">
            <a:spAutoFit/>
          </a:bodyPr>
          <a:lstStyle/>
          <a:p>
            <a:pPr algn="just"/>
            <a:r>
              <a:rPr lang="ru-RU" sz="2000" dirty="0" smtClean="0">
                <a:solidFill>
                  <a:schemeClr val="bg1"/>
                </a:solidFill>
              </a:rPr>
              <a:t>Эйнштейну удалось вывести знаменитую формулу </a:t>
            </a:r>
            <a:r>
              <a:rPr lang="ru-RU" sz="2000" b="1" dirty="0" smtClean="0">
                <a:solidFill>
                  <a:schemeClr val="bg1"/>
                </a:solidFill>
              </a:rPr>
              <a:t>E=mc2</a:t>
            </a:r>
            <a:r>
              <a:rPr lang="ru-RU" sz="2000" dirty="0" smtClean="0">
                <a:solidFill>
                  <a:schemeClr val="bg1"/>
                </a:solidFill>
              </a:rPr>
              <a:t>.  С  её помощью учёный доказал следующее: </a:t>
            </a:r>
          </a:p>
          <a:p>
            <a:pPr algn="just"/>
            <a:r>
              <a:rPr lang="ru-RU" sz="2000" dirty="0" smtClean="0">
                <a:solidFill>
                  <a:schemeClr val="bg1"/>
                </a:solidFill>
              </a:rPr>
              <a:t>количество энергии равно произведению массы тела на квадрат скорости света. При этом скорость света равна 300 тыс. </a:t>
            </a:r>
            <a:r>
              <a:rPr lang="ru-RU" sz="2000" dirty="0" smtClean="0">
                <a:solidFill>
                  <a:schemeClr val="bg1"/>
                </a:solidFill>
              </a:rPr>
              <a:t>км/с. </a:t>
            </a:r>
            <a:r>
              <a:rPr lang="ru-RU" sz="2000" dirty="0" smtClean="0">
                <a:solidFill>
                  <a:schemeClr val="bg1"/>
                </a:solidFill>
              </a:rPr>
              <a:t>Самая малая масса, которую разогнали до скорости света, станет излучать большое количество энергии. Дальнейшее изобретение атомной бомбы подтвердило данную теорию. </a:t>
            </a:r>
          </a:p>
        </p:txBody>
      </p:sp>
      <p:pic>
        <p:nvPicPr>
          <p:cNvPr id="25601" name="Picture 1" descr="C:\Documents and Settings\sotrudnik\Мои документы\Фоны для презентаций\Эйнштейн\е=mc2.jpg"/>
          <p:cNvPicPr>
            <a:picLocks noChangeAspect="1" noChangeArrowheads="1"/>
          </p:cNvPicPr>
          <p:nvPr/>
        </p:nvPicPr>
        <p:blipFill>
          <a:blip r:embed="rId6"/>
          <a:srcRect/>
          <a:stretch>
            <a:fillRect/>
          </a:stretch>
        </p:blipFill>
        <p:spPr bwMode="auto">
          <a:xfrm>
            <a:off x="0" y="3500438"/>
            <a:ext cx="7715272" cy="3071834"/>
          </a:xfrm>
          <a:prstGeom prst="rect">
            <a:avLst/>
          </a:prstGeom>
          <a:noFill/>
          <a:effectLst>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dirty="0"/>
          </a:p>
        </p:txBody>
      </p:sp>
      <p:sp>
        <p:nvSpPr>
          <p:cNvPr id="11" name="Содержимое 10"/>
          <p:cNvSpPr>
            <a:spLocks noGrp="1"/>
          </p:cNvSpPr>
          <p:nvPr>
            <p:ph idx="1"/>
          </p:nvPr>
        </p:nvSpPr>
        <p:spPr/>
        <p:txBody>
          <a:bodyPr/>
          <a:lstStyle/>
          <a:p>
            <a:endParaRPr lang="ru-RU" dirty="0"/>
          </a:p>
        </p:txBody>
      </p:sp>
      <p:sp>
        <p:nvSpPr>
          <p:cNvPr id="12" name="Дата 11"/>
          <p:cNvSpPr>
            <a:spLocks noGrp="1"/>
          </p:cNvSpPr>
          <p:nvPr>
            <p:ph type="dt" sz="half" idx="10"/>
          </p:nvPr>
        </p:nvSpPr>
        <p:spPr/>
        <p:txBody>
          <a:bodyPr/>
          <a:lstStyle/>
          <a:p>
            <a:r>
              <a:rPr lang="ru-RU" sz="1400" b="1" i="1" dirty="0" smtClean="0">
                <a:solidFill>
                  <a:schemeClr val="tx2">
                    <a:lumMod val="75000"/>
                  </a:schemeClr>
                </a:solidFill>
              </a:rPr>
              <a:t>26.11.2013</a:t>
            </a:r>
            <a:endParaRPr lang="ru-RU" sz="1400" b="1" i="1" dirty="0">
              <a:solidFill>
                <a:schemeClr val="tx2">
                  <a:lumMod val="75000"/>
                </a:schemeClr>
              </a:solidFill>
            </a:endParaRPr>
          </a:p>
        </p:txBody>
      </p:sp>
      <p:sp>
        <p:nvSpPr>
          <p:cNvPr id="14" name="Нижний колонтитул 13"/>
          <p:cNvSpPr>
            <a:spLocks noGrp="1"/>
          </p:cNvSpPr>
          <p:nvPr>
            <p:ph type="ftr" sz="quarter" idx="11"/>
          </p:nvPr>
        </p:nvSpPr>
        <p:spPr/>
        <p:txBody>
          <a:bodyPr/>
          <a:lstStyle/>
          <a:p>
            <a:r>
              <a:rPr lang="ru-RU" sz="1400" b="1" i="1" dirty="0" smtClean="0">
                <a:solidFill>
                  <a:schemeClr val="tx2">
                    <a:lumMod val="75000"/>
                  </a:schemeClr>
                </a:solidFill>
              </a:rPr>
              <a:t>ВолгГТУ</a:t>
            </a:r>
            <a:endParaRPr lang="ru-RU" sz="1400" b="1" i="1" dirty="0">
              <a:solidFill>
                <a:schemeClr val="tx2">
                  <a:lumMod val="75000"/>
                </a:schemeClr>
              </a:solidFill>
            </a:endParaRPr>
          </a:p>
        </p:txBody>
      </p:sp>
      <p:sp>
        <p:nvSpPr>
          <p:cNvPr id="13" name="Номер слайда 12"/>
          <p:cNvSpPr>
            <a:spLocks noGrp="1"/>
          </p:cNvSpPr>
          <p:nvPr>
            <p:ph type="sldNum" sz="quarter" idx="12"/>
          </p:nvPr>
        </p:nvSpPr>
        <p:spPr/>
        <p:txBody>
          <a:bodyPr>
            <a:normAutofit/>
          </a:bodyPr>
          <a:lstStyle/>
          <a:p>
            <a:fld id="{F602D731-EEBC-43F6-9D84-587F77FDB428}" type="slidenum">
              <a:rPr lang="ru-RU" sz="1400" b="1" i="1" smtClean="0">
                <a:solidFill>
                  <a:schemeClr val="tx2">
                    <a:lumMod val="75000"/>
                  </a:schemeClr>
                </a:solidFill>
              </a:rPr>
              <a:pPr/>
              <a:t>7</a:t>
            </a:fld>
            <a:endParaRPr lang="ru-RU" sz="1400" b="1" i="1" dirty="0">
              <a:solidFill>
                <a:schemeClr val="tx2">
                  <a:lumMod val="75000"/>
                </a:schemeClr>
              </a:solidFill>
            </a:endParaRPr>
          </a:p>
        </p:txBody>
      </p:sp>
      <p:pic>
        <p:nvPicPr>
          <p:cNvPr id="6" name="Рисунок 5" descr="7.jpg"/>
          <p:cNvPicPr>
            <a:picLocks noChangeAspect="1"/>
          </p:cNvPicPr>
          <p:nvPr/>
        </p:nvPicPr>
        <p:blipFill>
          <a:blip r:embed="rId2"/>
          <a:stretch>
            <a:fillRect/>
          </a:stretch>
        </p:blipFill>
        <p:spPr>
          <a:xfrm>
            <a:off x="762000" y="0"/>
            <a:ext cx="7620000" cy="5810250"/>
          </a:xfrm>
          <a:prstGeom prst="rect">
            <a:avLst/>
          </a:prstGeom>
        </p:spPr>
      </p:pic>
      <p:pic>
        <p:nvPicPr>
          <p:cNvPr id="7" name="Рисунок 6" descr="1.jpg"/>
          <p:cNvPicPr>
            <a:picLocks noChangeAspect="1"/>
          </p:cNvPicPr>
          <p:nvPr/>
        </p:nvPicPr>
        <p:blipFill>
          <a:blip r:embed="rId3">
            <a:duotone>
              <a:schemeClr val="accent4">
                <a:shade val="45000"/>
                <a:satMod val="135000"/>
              </a:schemeClr>
              <a:prstClr val="white"/>
            </a:duotone>
          </a:blip>
          <a:stretch>
            <a:fillRect/>
          </a:stretch>
        </p:blipFill>
        <p:spPr>
          <a:xfrm>
            <a:off x="0" y="0"/>
            <a:ext cx="9144000" cy="6833467"/>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pic>
      <p:pic>
        <p:nvPicPr>
          <p:cNvPr id="9" name="Рисунок 8" descr="8.jpg"/>
          <p:cNvPicPr>
            <a:picLocks noChangeAspect="1"/>
          </p:cNvPicPr>
          <p:nvPr/>
        </p:nvPicPr>
        <p:blipFill>
          <a:blip r:embed="rId4" cstate="print"/>
          <a:stretch>
            <a:fillRect/>
          </a:stretch>
        </p:blipFill>
        <p:spPr>
          <a:xfrm>
            <a:off x="7786710" y="0"/>
            <a:ext cx="1357290" cy="135729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pic>
      <p:pic>
        <p:nvPicPr>
          <p:cNvPr id="16" name="Picture 2" descr="C:\Documents and Settings\sotrudnik\Мои документы\Фоны для презентаций\Эйнштейн\6.jpeg"/>
          <p:cNvPicPr>
            <a:picLocks noChangeAspect="1" noChangeArrowheads="1"/>
          </p:cNvPicPr>
          <p:nvPr/>
        </p:nvPicPr>
        <p:blipFill>
          <a:blip r:embed="rId5">
            <a:lum bright="10000"/>
          </a:blip>
          <a:srcRect/>
          <a:stretch>
            <a:fillRect/>
          </a:stretch>
        </p:blipFill>
        <p:spPr bwMode="auto">
          <a:xfrm>
            <a:off x="0" y="-142876"/>
            <a:ext cx="9334500" cy="7000876"/>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15" name="Прямоугольник 14"/>
          <p:cNvSpPr/>
          <p:nvPr/>
        </p:nvSpPr>
        <p:spPr>
          <a:xfrm>
            <a:off x="0" y="0"/>
            <a:ext cx="8786842" cy="646331"/>
          </a:xfrm>
          <a:prstGeom prst="rect">
            <a:avLst/>
          </a:prstGeom>
        </p:spPr>
        <p:txBody>
          <a:bodyPr wrap="square">
            <a:spAutoFit/>
          </a:bodyPr>
          <a:lstStyle/>
          <a:p>
            <a:pPr algn="just"/>
            <a:r>
              <a:rPr lang="ru-RU" sz="3600" b="1" dirty="0" smtClean="0">
                <a:solidFill>
                  <a:schemeClr val="bg1"/>
                </a:solidFill>
              </a:rPr>
              <a:t>  Получение  Нобелевской  премии</a:t>
            </a:r>
            <a:endParaRPr lang="ru-RU" sz="3600" b="1" dirty="0">
              <a:solidFill>
                <a:schemeClr val="bg1"/>
              </a:solidFill>
            </a:endParaRPr>
          </a:p>
        </p:txBody>
      </p:sp>
      <p:sp>
        <p:nvSpPr>
          <p:cNvPr id="17" name="Прямоугольник 16"/>
          <p:cNvSpPr/>
          <p:nvPr/>
        </p:nvSpPr>
        <p:spPr>
          <a:xfrm>
            <a:off x="357158" y="714357"/>
            <a:ext cx="7715304" cy="3477875"/>
          </a:xfrm>
          <a:prstGeom prst="rect">
            <a:avLst/>
          </a:prstGeom>
        </p:spPr>
        <p:txBody>
          <a:bodyPr wrap="square">
            <a:spAutoFit/>
          </a:bodyPr>
          <a:lstStyle/>
          <a:p>
            <a:pPr algn="just"/>
            <a:r>
              <a:rPr lang="ru-RU" sz="2000" dirty="0" smtClean="0">
                <a:solidFill>
                  <a:schemeClr val="bg1"/>
                </a:solidFill>
              </a:rPr>
              <a:t>Эйнштейн неоднократно номинировался на Нобелевскую премию по физике. Первая номинация за теорию относительности состоялась в </a:t>
            </a:r>
            <a:r>
              <a:rPr lang="ru-RU" sz="2000" b="1" dirty="0" smtClean="0">
                <a:solidFill>
                  <a:schemeClr val="bg1"/>
                </a:solidFill>
              </a:rPr>
              <a:t>1910</a:t>
            </a:r>
            <a:r>
              <a:rPr lang="ru-RU" sz="2000" dirty="0" smtClean="0">
                <a:solidFill>
                  <a:schemeClr val="bg1"/>
                </a:solidFill>
              </a:rPr>
              <a:t> г., по инициативе                    В. Оствальда.</a:t>
            </a:r>
          </a:p>
          <a:p>
            <a:pPr algn="just"/>
            <a:r>
              <a:rPr lang="ru-RU" sz="2000" dirty="0" smtClean="0">
                <a:solidFill>
                  <a:schemeClr val="bg1"/>
                </a:solidFill>
              </a:rPr>
              <a:t>Но Нобелевский комитет с подозрением отнесся к столь “революционной” теории. Экспериментальные доказательства Эйнштейна были признаны  недостаточными.</a:t>
            </a:r>
          </a:p>
          <a:p>
            <a:pPr algn="just"/>
            <a:r>
              <a:rPr lang="ru-RU" sz="2000" dirty="0" smtClean="0">
                <a:solidFill>
                  <a:schemeClr val="bg1"/>
                </a:solidFill>
              </a:rPr>
              <a:t>Нобеля по физике Эйнштейн получил за “безопасную” теорию фотоэффекта, в </a:t>
            </a:r>
            <a:r>
              <a:rPr lang="ru-RU" sz="2000" b="1" dirty="0" smtClean="0">
                <a:solidFill>
                  <a:schemeClr val="bg1"/>
                </a:solidFill>
              </a:rPr>
              <a:t>1921 </a:t>
            </a:r>
            <a:r>
              <a:rPr lang="ru-RU" sz="2000" dirty="0" smtClean="0">
                <a:solidFill>
                  <a:schemeClr val="bg1"/>
                </a:solidFill>
              </a:rPr>
              <a:t>г. В это время гениальный физик был в отъезде. Поэтому премию за него получил посол Германии в Швеции Р. Надольный.</a:t>
            </a:r>
            <a:endParaRPr lang="ru-RU" sz="2000" dirty="0">
              <a:solidFill>
                <a:schemeClr val="bg1"/>
              </a:solidFill>
            </a:endParaRPr>
          </a:p>
        </p:txBody>
      </p:sp>
      <p:pic>
        <p:nvPicPr>
          <p:cNvPr id="44034" name="Picture 2" descr="C:\Documents and Settings\sotrudnik\Мои документы\Фоны для презентаций\Эйнштейн\1921 год, вручение Нобелевской премии.jpg"/>
          <p:cNvPicPr>
            <a:picLocks noChangeAspect="1" noChangeArrowheads="1"/>
          </p:cNvPicPr>
          <p:nvPr/>
        </p:nvPicPr>
        <p:blipFill>
          <a:blip r:embed="rId6"/>
          <a:srcRect/>
          <a:stretch>
            <a:fillRect/>
          </a:stretch>
        </p:blipFill>
        <p:spPr bwMode="auto">
          <a:xfrm>
            <a:off x="1142976" y="4031238"/>
            <a:ext cx="6072230" cy="2612471"/>
          </a:xfrm>
          <a:prstGeom prst="rect">
            <a:avLst/>
          </a:prstGeom>
          <a:noFill/>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Дата 2"/>
          <p:cNvSpPr>
            <a:spLocks noGrp="1"/>
          </p:cNvSpPr>
          <p:nvPr>
            <p:ph type="dt" sz="half" idx="10"/>
          </p:nvPr>
        </p:nvSpPr>
        <p:spPr/>
        <p:txBody>
          <a:bodyPr/>
          <a:lstStyle/>
          <a:p>
            <a:r>
              <a:rPr lang="ru-RU" dirty="0" smtClean="0"/>
              <a:t>26.11.2013</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602D731-EEBC-43F6-9D84-587F77FDB428}" type="slidenum">
              <a:rPr lang="ru-RU" smtClean="0"/>
              <a:pPr/>
              <a:t>8</a:t>
            </a:fld>
            <a:endParaRPr lang="ru-RU" dirty="0"/>
          </a:p>
        </p:txBody>
      </p:sp>
      <p:pic>
        <p:nvPicPr>
          <p:cNvPr id="70658"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pic>
      <p:pic>
        <p:nvPicPr>
          <p:cNvPr id="70659" name="Picture 3"/>
          <p:cNvPicPr>
            <a:picLocks noChangeAspect="1" noChangeArrowheads="1"/>
          </p:cNvPicPr>
          <p:nvPr/>
        </p:nvPicPr>
        <p:blipFill>
          <a:blip r:embed="rId3"/>
          <a:srcRect/>
          <a:stretch>
            <a:fillRect/>
          </a:stretch>
        </p:blipFill>
        <p:spPr bwMode="auto">
          <a:xfrm>
            <a:off x="-104094" y="3639110"/>
            <a:ext cx="3961714" cy="2861724"/>
          </a:xfrm>
          <a:prstGeom prst="rect">
            <a:avLst/>
          </a:prstGeom>
          <a:noFill/>
          <a:ln w="9525">
            <a:noFill/>
            <a:miter lim="800000"/>
            <a:headEnd/>
            <a:tailEnd/>
          </a:ln>
          <a:effectLst>
            <a:softEdge rad="317500"/>
          </a:effectLst>
        </p:spPr>
      </p:pic>
      <p:sp>
        <p:nvSpPr>
          <p:cNvPr id="8" name="Прямоугольник 7"/>
          <p:cNvSpPr/>
          <p:nvPr/>
        </p:nvSpPr>
        <p:spPr>
          <a:xfrm>
            <a:off x="3357554" y="1285860"/>
            <a:ext cx="5572132"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sz="3200" b="1" dirty="0" smtClean="0">
                <a:solidFill>
                  <a:schemeClr val="bg1"/>
                </a:solidFill>
              </a:rPr>
              <a:t>                                             </a:t>
            </a:r>
            <a:endParaRPr lang="ru-RU" sz="3600" b="1" dirty="0">
              <a:solidFill>
                <a:schemeClr val="bg1"/>
              </a:solidFill>
            </a:endParaRPr>
          </a:p>
        </p:txBody>
      </p:sp>
      <p:sp>
        <p:nvSpPr>
          <p:cNvPr id="10" name="Прямоугольник 9"/>
          <p:cNvSpPr/>
          <p:nvPr/>
        </p:nvSpPr>
        <p:spPr>
          <a:xfrm rot="989513">
            <a:off x="5556944" y="804656"/>
            <a:ext cx="3579501" cy="923330"/>
          </a:xfrm>
          <a:prstGeom prst="rect">
            <a:avLst/>
          </a:prstGeom>
        </p:spPr>
        <p:txBody>
          <a:bodyPr wrap="square">
            <a:spAutoFit/>
          </a:bodyPr>
          <a:lstStyle/>
          <a:p>
            <a:r>
              <a:rPr lang="ru-RU" dirty="0" smtClean="0">
                <a:solidFill>
                  <a:schemeClr val="bg1"/>
                </a:solidFill>
              </a:rPr>
              <a:t>*Математика — это единственный совершенный метод водить самого себя за нос.</a:t>
            </a:r>
            <a:endParaRPr lang="ru-RU" dirty="0">
              <a:solidFill>
                <a:schemeClr val="bg1"/>
              </a:solidFill>
            </a:endParaRPr>
          </a:p>
        </p:txBody>
      </p:sp>
      <p:sp>
        <p:nvSpPr>
          <p:cNvPr id="11" name="Прямоугольник 10"/>
          <p:cNvSpPr/>
          <p:nvPr/>
        </p:nvSpPr>
        <p:spPr>
          <a:xfrm>
            <a:off x="1500166" y="1285860"/>
            <a:ext cx="5857916" cy="646331"/>
          </a:xfrm>
          <a:prstGeom prst="rect">
            <a:avLst/>
          </a:prstGeom>
        </p:spPr>
        <p:txBody>
          <a:bodyPr wrap="square">
            <a:spAutoFit/>
          </a:bodyPr>
          <a:lstStyle/>
          <a:p>
            <a:pPr algn="just"/>
            <a:r>
              <a:rPr lang="ru-RU" dirty="0" smtClean="0">
                <a:solidFill>
                  <a:schemeClr val="bg1"/>
                </a:solidFill>
              </a:rPr>
              <a:t>*Логика может привести Вас от пункта А </a:t>
            </a:r>
          </a:p>
          <a:p>
            <a:pPr algn="just"/>
            <a:r>
              <a:rPr lang="ru-RU" dirty="0" smtClean="0">
                <a:solidFill>
                  <a:schemeClr val="bg1"/>
                </a:solidFill>
              </a:rPr>
              <a:t>к пункту Б, а воображение — куда угодно.</a:t>
            </a:r>
            <a:endParaRPr lang="ru-RU" dirty="0">
              <a:solidFill>
                <a:schemeClr val="bg1"/>
              </a:solidFill>
            </a:endParaRPr>
          </a:p>
        </p:txBody>
      </p:sp>
      <p:sp>
        <p:nvSpPr>
          <p:cNvPr id="15" name="Прямоугольник 14"/>
          <p:cNvSpPr/>
          <p:nvPr/>
        </p:nvSpPr>
        <p:spPr>
          <a:xfrm>
            <a:off x="3643306" y="5000636"/>
            <a:ext cx="5000661" cy="923330"/>
          </a:xfrm>
          <a:prstGeom prst="rect">
            <a:avLst/>
          </a:prstGeom>
        </p:spPr>
        <p:txBody>
          <a:bodyPr wrap="square">
            <a:spAutoFit/>
          </a:bodyPr>
          <a:lstStyle/>
          <a:p>
            <a:pPr algn="just"/>
            <a:r>
              <a:rPr lang="ru-RU" dirty="0" smtClean="0">
                <a:solidFill>
                  <a:schemeClr val="bg1"/>
                </a:solidFill>
              </a:rPr>
              <a:t>*Есть только два способа прожить жизнь. Первый — будто чудес не существует. Второй — будто кругом одни чудеса.</a:t>
            </a:r>
            <a:endParaRPr lang="ru-RU" dirty="0">
              <a:solidFill>
                <a:schemeClr val="bg1"/>
              </a:solidFill>
            </a:endParaRPr>
          </a:p>
        </p:txBody>
      </p:sp>
      <p:sp>
        <p:nvSpPr>
          <p:cNvPr id="16" name="Прямоугольник 15"/>
          <p:cNvSpPr/>
          <p:nvPr/>
        </p:nvSpPr>
        <p:spPr>
          <a:xfrm rot="21147806">
            <a:off x="82379" y="2214046"/>
            <a:ext cx="3357555" cy="1477328"/>
          </a:xfrm>
          <a:prstGeom prst="rect">
            <a:avLst/>
          </a:prstGeom>
        </p:spPr>
        <p:txBody>
          <a:bodyPr wrap="square">
            <a:spAutoFit/>
          </a:bodyPr>
          <a:lstStyle/>
          <a:p>
            <a:pPr algn="just"/>
            <a:r>
              <a:rPr lang="ru-RU" i="1" dirty="0" smtClean="0">
                <a:solidFill>
                  <a:schemeClr val="bg1"/>
                </a:solidFill>
              </a:rPr>
              <a:t>*</a:t>
            </a:r>
            <a:r>
              <a:rPr lang="ru-RU" dirty="0" smtClean="0">
                <a:solidFill>
                  <a:schemeClr val="bg1"/>
                </a:solidFill>
              </a:rPr>
              <a:t>Все мы гении. Но если вы будете судить рыбу по её способности взбираться на дерево, она проживёт всю жизнь, считая себя дурой.</a:t>
            </a:r>
            <a:endParaRPr lang="ru-RU" dirty="0">
              <a:solidFill>
                <a:schemeClr val="bg1"/>
              </a:solidFill>
            </a:endParaRPr>
          </a:p>
        </p:txBody>
      </p:sp>
      <p:sp>
        <p:nvSpPr>
          <p:cNvPr id="17" name="Прямоугольник 16"/>
          <p:cNvSpPr/>
          <p:nvPr/>
        </p:nvSpPr>
        <p:spPr>
          <a:xfrm>
            <a:off x="4357686" y="3857628"/>
            <a:ext cx="4143404" cy="923330"/>
          </a:xfrm>
          <a:prstGeom prst="rect">
            <a:avLst/>
          </a:prstGeom>
        </p:spPr>
        <p:txBody>
          <a:bodyPr wrap="square">
            <a:spAutoFit/>
          </a:bodyPr>
          <a:lstStyle/>
          <a:p>
            <a:pPr algn="just"/>
            <a:r>
              <a:rPr lang="ru-RU" dirty="0" smtClean="0">
                <a:solidFill>
                  <a:schemeClr val="bg1"/>
                </a:solidFill>
              </a:rPr>
              <a:t>*Жизнь — как вождение велосипеда. Чтобы сохранить равновесие, ты должен двигаться.</a:t>
            </a:r>
            <a:endParaRPr lang="ru-RU" dirty="0">
              <a:solidFill>
                <a:schemeClr val="bg1"/>
              </a:solidFill>
            </a:endParaRPr>
          </a:p>
        </p:txBody>
      </p:sp>
      <p:sp>
        <p:nvSpPr>
          <p:cNvPr id="23" name="Прямоугольник 22"/>
          <p:cNvSpPr/>
          <p:nvPr/>
        </p:nvSpPr>
        <p:spPr>
          <a:xfrm>
            <a:off x="-214346" y="6357958"/>
            <a:ext cx="9358346" cy="369332"/>
          </a:xfrm>
          <a:prstGeom prst="rect">
            <a:avLst/>
          </a:prstGeom>
        </p:spPr>
        <p:txBody>
          <a:bodyPr wrap="square">
            <a:spAutoFit/>
          </a:bodyPr>
          <a:lstStyle/>
          <a:p>
            <a:pPr algn="just"/>
            <a:r>
              <a:rPr lang="ru-RU" sz="1600" b="1" dirty="0" smtClean="0">
                <a:solidFill>
                  <a:schemeClr val="bg1"/>
                </a:solidFill>
                <a:cs typeface="Times New Roman" pitchFamily="18" charset="0"/>
              </a:rPr>
              <a:t>*Стремись не к тому, чтобы добиться успеха, а к тому, чтобы твоя жизнь имела  смысл</a:t>
            </a:r>
            <a:r>
              <a:rPr lang="ru-RU" dirty="0" smtClean="0">
                <a:solidFill>
                  <a:schemeClr val="bg1"/>
                </a:solidFill>
              </a:rPr>
              <a:t>.</a:t>
            </a:r>
            <a:endParaRPr lang="ru-RU" dirty="0">
              <a:solidFill>
                <a:schemeClr val="bg1"/>
              </a:solidFill>
            </a:endParaRPr>
          </a:p>
        </p:txBody>
      </p:sp>
      <p:sp>
        <p:nvSpPr>
          <p:cNvPr id="24" name="Прямоугольник 23"/>
          <p:cNvSpPr/>
          <p:nvPr/>
        </p:nvSpPr>
        <p:spPr>
          <a:xfrm rot="552417">
            <a:off x="3923757" y="2362430"/>
            <a:ext cx="4637131" cy="1477328"/>
          </a:xfrm>
          <a:prstGeom prst="rect">
            <a:avLst/>
          </a:prstGeom>
        </p:spPr>
        <p:txBody>
          <a:bodyPr wrap="square">
            <a:spAutoFit/>
          </a:bodyPr>
          <a:lstStyle/>
          <a:p>
            <a:r>
              <a:rPr lang="ru-RU" dirty="0" smtClean="0">
                <a:solidFill>
                  <a:schemeClr val="bg1"/>
                </a:solidFill>
              </a:rPr>
              <a:t>*Воображение важнее, чем знания. Знания ограничены, тогда как воображение охватывает целый мир, стимулируя прогресс, порождая эволюцию.</a:t>
            </a:r>
            <a:endParaRPr lang="ru-RU" dirty="0">
              <a:solidFill>
                <a:schemeClr val="bg1"/>
              </a:solidFill>
            </a:endParaRPr>
          </a:p>
        </p:txBody>
      </p:sp>
      <p:sp>
        <p:nvSpPr>
          <p:cNvPr id="19" name="Прямоугольник 18"/>
          <p:cNvSpPr/>
          <p:nvPr/>
        </p:nvSpPr>
        <p:spPr>
          <a:xfrm>
            <a:off x="0" y="0"/>
            <a:ext cx="5708754" cy="1200329"/>
          </a:xfrm>
          <a:prstGeom prst="rect">
            <a:avLst/>
          </a:prstGeom>
        </p:spPr>
        <p:txBody>
          <a:bodyPr wrap="square">
            <a:spAutoFit/>
          </a:bodyPr>
          <a:lstStyle/>
          <a:p>
            <a:pPr algn="just"/>
            <a:r>
              <a:rPr lang="ru-RU" sz="3600" dirty="0" smtClean="0">
                <a:solidFill>
                  <a:schemeClr val="bg1"/>
                </a:solidFill>
              </a:rPr>
              <a:t>Цитаты и афоризмы   Альберта  Эйнштейна</a:t>
            </a:r>
            <a:endParaRPr lang="ru-RU" sz="36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Дата 2"/>
          <p:cNvSpPr>
            <a:spLocks noGrp="1"/>
          </p:cNvSpPr>
          <p:nvPr>
            <p:ph type="dt" sz="half" idx="10"/>
          </p:nvPr>
        </p:nvSpPr>
        <p:spPr/>
        <p:txBody>
          <a:bodyPr/>
          <a:lstStyle/>
          <a:p>
            <a:r>
              <a:rPr lang="ru-RU" dirty="0" smtClean="0"/>
              <a:t>26.11.2013</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602D731-EEBC-43F6-9D84-587F77FDB428}" type="slidenum">
              <a:rPr lang="ru-RU" smtClean="0"/>
              <a:pPr/>
              <a:t>9</a:t>
            </a:fld>
            <a:endParaRPr lang="ru-RU" dirty="0"/>
          </a:p>
        </p:txBody>
      </p:sp>
      <p:pic>
        <p:nvPicPr>
          <p:cNvPr id="70658" name="Picture 2" descr="C:\Documents and Settings\sotrudnik\Мои документы\Фоны для презентаций\Эйнштейн\6.jpeg"/>
          <p:cNvPicPr>
            <a:picLocks noChangeAspect="1" noChangeArrowheads="1"/>
          </p:cNvPicPr>
          <p:nvPr/>
        </p:nvPicPr>
        <p:blipFill>
          <a:blip r:embed="rId2">
            <a:lum bright="10000"/>
          </a:blip>
          <a:srcRect/>
          <a:stretch>
            <a:fillRect/>
          </a:stretch>
        </p:blipFill>
        <p:spPr bwMode="auto">
          <a:xfrm>
            <a:off x="-190500" y="-142876"/>
            <a:ext cx="9334500" cy="7000876"/>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rot="588410">
            <a:off x="3683147" y="3067532"/>
            <a:ext cx="483808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ru-RU" dirty="0" smtClean="0">
                <a:solidFill>
                  <a:schemeClr val="bg1"/>
                </a:solidFill>
              </a:rPr>
              <a:t>*Поиск истины важнее, чем обладание истиной.</a:t>
            </a:r>
            <a:endParaRPr lang="ru-RU" b="1" dirty="0">
              <a:solidFill>
                <a:schemeClr val="bg1"/>
              </a:solidFill>
            </a:endParaRPr>
          </a:p>
        </p:txBody>
      </p:sp>
      <p:sp>
        <p:nvSpPr>
          <p:cNvPr id="18" name="Прямоугольник 17"/>
          <p:cNvSpPr/>
          <p:nvPr/>
        </p:nvSpPr>
        <p:spPr>
          <a:xfrm rot="21416984">
            <a:off x="-24678" y="318574"/>
            <a:ext cx="5235144" cy="1477328"/>
          </a:xfrm>
          <a:prstGeom prst="rect">
            <a:avLst/>
          </a:prstGeom>
        </p:spPr>
        <p:txBody>
          <a:bodyPr wrap="square">
            <a:spAutoFit/>
          </a:bodyPr>
          <a:lstStyle/>
          <a:p>
            <a:pPr algn="just"/>
            <a:r>
              <a:rPr lang="ru-RU" dirty="0" smtClean="0">
                <a:solidFill>
                  <a:schemeClr val="bg1"/>
                </a:solidFill>
              </a:rPr>
              <a:t>*Теория — это когда всё известно, но ничего не работает. Практика — это когда всё работает, но никто не знает почему. Мы же объединяем теорию и практику: ничего не работает… и никто не знает почему!</a:t>
            </a:r>
            <a:endParaRPr lang="ru-RU" dirty="0">
              <a:solidFill>
                <a:schemeClr val="bg1"/>
              </a:solidFill>
            </a:endParaRPr>
          </a:p>
        </p:txBody>
      </p:sp>
      <p:sp>
        <p:nvSpPr>
          <p:cNvPr id="19" name="Прямоугольник 18"/>
          <p:cNvSpPr/>
          <p:nvPr/>
        </p:nvSpPr>
        <p:spPr>
          <a:xfrm rot="20964563">
            <a:off x="-44798" y="2142421"/>
            <a:ext cx="3475618" cy="1200329"/>
          </a:xfrm>
          <a:prstGeom prst="rect">
            <a:avLst/>
          </a:prstGeom>
        </p:spPr>
        <p:txBody>
          <a:bodyPr wrap="square">
            <a:spAutoFit/>
          </a:bodyPr>
          <a:lstStyle/>
          <a:p>
            <a:pPr algn="just"/>
            <a:r>
              <a:rPr lang="ru-RU" dirty="0" smtClean="0">
                <a:solidFill>
                  <a:schemeClr val="bg1"/>
                </a:solidFill>
              </a:rPr>
              <a:t>*Если вы хотите вести счастливую жизнь, вы должны быть привязаны к цели, а не к людям или к вещам.</a:t>
            </a:r>
            <a:endParaRPr lang="ru-RU" dirty="0">
              <a:solidFill>
                <a:schemeClr val="bg1"/>
              </a:solidFill>
            </a:endParaRPr>
          </a:p>
        </p:txBody>
      </p:sp>
      <p:sp>
        <p:nvSpPr>
          <p:cNvPr id="20" name="Прямоугольник 19"/>
          <p:cNvSpPr/>
          <p:nvPr/>
        </p:nvSpPr>
        <p:spPr>
          <a:xfrm rot="20960679">
            <a:off x="-12757" y="3785305"/>
            <a:ext cx="3418539" cy="1261884"/>
          </a:xfrm>
          <a:prstGeom prst="rect">
            <a:avLst/>
          </a:prstGeom>
        </p:spPr>
        <p:txBody>
          <a:bodyPr wrap="square">
            <a:spAutoFit/>
          </a:bodyPr>
          <a:lstStyle/>
          <a:p>
            <a:pPr algn="just"/>
            <a:r>
              <a:rPr lang="ru-RU" sz="2000" dirty="0" smtClean="0">
                <a:solidFill>
                  <a:schemeClr val="bg1"/>
                </a:solidFill>
              </a:rPr>
              <a:t>*Информация в чистом виде ‒ это не </a:t>
            </a:r>
            <a:r>
              <a:rPr lang="ru-RU" dirty="0" smtClean="0">
                <a:solidFill>
                  <a:schemeClr val="bg1"/>
                </a:solidFill>
              </a:rPr>
              <a:t>знание. Настоящий источник знания ‒ это опыт.</a:t>
            </a:r>
            <a:endParaRPr lang="ru-RU" dirty="0">
              <a:solidFill>
                <a:schemeClr val="bg1"/>
              </a:solidFill>
            </a:endParaRPr>
          </a:p>
        </p:txBody>
      </p:sp>
      <p:sp>
        <p:nvSpPr>
          <p:cNvPr id="21" name="Прямоугольник 20"/>
          <p:cNvSpPr/>
          <p:nvPr/>
        </p:nvSpPr>
        <p:spPr>
          <a:xfrm rot="600829">
            <a:off x="4035226" y="3880215"/>
            <a:ext cx="4129136" cy="923330"/>
          </a:xfrm>
          <a:prstGeom prst="rect">
            <a:avLst/>
          </a:prstGeom>
        </p:spPr>
        <p:txBody>
          <a:bodyPr wrap="square">
            <a:spAutoFit/>
          </a:bodyPr>
          <a:lstStyle/>
          <a:p>
            <a:pPr algn="just"/>
            <a:r>
              <a:rPr lang="ru-RU" dirty="0" smtClean="0">
                <a:solidFill>
                  <a:schemeClr val="bg1"/>
                </a:solidFill>
              </a:rPr>
              <a:t>*Наблюдай внимательно за природой, и ты будешь всё понимать намного лучше.</a:t>
            </a:r>
            <a:endParaRPr lang="ru-RU" dirty="0">
              <a:solidFill>
                <a:schemeClr val="bg1"/>
              </a:solidFill>
            </a:endParaRPr>
          </a:p>
        </p:txBody>
      </p:sp>
      <p:sp>
        <p:nvSpPr>
          <p:cNvPr id="22" name="Прямоугольник 21"/>
          <p:cNvSpPr/>
          <p:nvPr/>
        </p:nvSpPr>
        <p:spPr>
          <a:xfrm>
            <a:off x="0" y="5929330"/>
            <a:ext cx="7429520" cy="646331"/>
          </a:xfrm>
          <a:prstGeom prst="rect">
            <a:avLst/>
          </a:prstGeom>
        </p:spPr>
        <p:txBody>
          <a:bodyPr wrap="square">
            <a:spAutoFit/>
          </a:bodyPr>
          <a:lstStyle/>
          <a:p>
            <a:pPr algn="ctr"/>
            <a:r>
              <a:rPr lang="ru-RU" dirty="0" smtClean="0">
                <a:solidFill>
                  <a:schemeClr val="bg1"/>
                </a:solidFill>
              </a:rPr>
              <a:t>*Человек начинает жить лишь тогда, когда ему удаётся превзойти самого себя.</a:t>
            </a:r>
            <a:endParaRPr lang="ru-RU" dirty="0">
              <a:solidFill>
                <a:schemeClr val="bg1"/>
              </a:solidFill>
            </a:endParaRPr>
          </a:p>
        </p:txBody>
      </p:sp>
      <p:sp>
        <p:nvSpPr>
          <p:cNvPr id="14" name="Прямоугольник 13"/>
          <p:cNvSpPr/>
          <p:nvPr/>
        </p:nvSpPr>
        <p:spPr>
          <a:xfrm>
            <a:off x="1928794" y="5000636"/>
            <a:ext cx="4929206" cy="646331"/>
          </a:xfrm>
          <a:prstGeom prst="rect">
            <a:avLst/>
          </a:prstGeom>
        </p:spPr>
        <p:txBody>
          <a:bodyPr wrap="square">
            <a:spAutoFit/>
          </a:bodyPr>
          <a:lstStyle/>
          <a:p>
            <a:pPr algn="just"/>
            <a:r>
              <a:rPr lang="ru-RU" b="1" i="1" dirty="0" smtClean="0">
                <a:solidFill>
                  <a:schemeClr val="bg1"/>
                </a:solidFill>
              </a:rPr>
              <a:t>*</a:t>
            </a:r>
            <a:r>
              <a:rPr lang="ru-RU" dirty="0" smtClean="0">
                <a:solidFill>
                  <a:schemeClr val="bg1"/>
                </a:solidFill>
              </a:rPr>
              <a:t>Образование — это то, что остаётся после того, как забывается всё выученное в школе.</a:t>
            </a:r>
            <a:endParaRPr lang="ru-RU" dirty="0">
              <a:solidFill>
                <a:schemeClr val="bg1"/>
              </a:solidFill>
            </a:endParaRPr>
          </a:p>
        </p:txBody>
      </p:sp>
      <p:pic>
        <p:nvPicPr>
          <p:cNvPr id="1027" name="Picture 3" descr="C:\Documents and Settings\sotrudnik\Мои документы\Фоны для презентаций\Эйнштейн\16.jpeg"/>
          <p:cNvPicPr>
            <a:picLocks noChangeAspect="1" noChangeArrowheads="1"/>
          </p:cNvPicPr>
          <p:nvPr/>
        </p:nvPicPr>
        <p:blipFill>
          <a:blip r:embed="rId3"/>
          <a:srcRect/>
          <a:stretch>
            <a:fillRect/>
          </a:stretch>
        </p:blipFill>
        <p:spPr bwMode="auto">
          <a:xfrm>
            <a:off x="5214942" y="357166"/>
            <a:ext cx="3690930" cy="2714644"/>
          </a:xfrm>
          <a:prstGeom prst="rect">
            <a:avLst/>
          </a:prstGeom>
          <a:noFill/>
          <a:effectLst>
            <a:softEdge rad="317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1806</TotalTime>
  <Words>2532</Words>
  <Application>Microsoft Office PowerPoint</Application>
  <PresentationFormat>Экран (4:3)</PresentationFormat>
  <Paragraphs>171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VSTU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sotrudnik</dc:creator>
  <cp:lastModifiedBy>sotrudnik</cp:lastModifiedBy>
  <cp:revision>224</cp:revision>
  <dcterms:created xsi:type="dcterms:W3CDTF">2019-02-14T10:28:13Z</dcterms:created>
  <dcterms:modified xsi:type="dcterms:W3CDTF">2019-03-11T12:24:22Z</dcterms:modified>
</cp:coreProperties>
</file>