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1" r:id="rId2"/>
    <p:sldId id="268" r:id="rId3"/>
    <p:sldId id="266" r:id="rId4"/>
    <p:sldId id="269" r:id="rId5"/>
    <p:sldId id="273" r:id="rId6"/>
    <p:sldId id="275" r:id="rId7"/>
    <p:sldId id="274" r:id="rId8"/>
    <p:sldId id="260" r:id="rId9"/>
    <p:sldId id="257" r:id="rId10"/>
    <p:sldId id="261" r:id="rId11"/>
    <p:sldId id="262" r:id="rId12"/>
    <p:sldId id="258" r:id="rId13"/>
    <p:sldId id="259" r:id="rId14"/>
    <p:sldId id="263" r:id="rId15"/>
    <p:sldId id="26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2" autoAdjust="0"/>
    <p:restoredTop sz="99758" autoAdjust="0"/>
  </p:normalViewPr>
  <p:slideViewPr>
    <p:cSldViewPr snapToGrid="0">
      <p:cViewPr varScale="1">
        <p:scale>
          <a:sx n="88" d="100"/>
          <a:sy n="88" d="100"/>
        </p:scale>
        <p:origin x="-283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FCC0A-4257-4836-99D3-CD12EE015671}" type="datetimeFigureOut">
              <a:rPr lang="ru-RU" smtClean="0"/>
              <a:pPr/>
              <a:t>22.05.2025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A09B3-895F-4905-8F7C-B8645D45285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0408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A09B3-895F-4905-8F7C-B8645D45285D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613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FCB1-65AE-4027-A408-26CC7B83844A}" type="datetimeFigureOut">
              <a:rPr lang="ru-RU" smtClean="0"/>
              <a:pPr/>
              <a:t>22.05.2025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E7C3-5C5A-4699-9647-1C354FC4DB3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146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FCB1-65AE-4027-A408-26CC7B83844A}" type="datetimeFigureOut">
              <a:rPr lang="ru-RU" smtClean="0"/>
              <a:pPr/>
              <a:t>22.05.2025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E7C3-5C5A-4699-9647-1C354FC4DB3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38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FCB1-65AE-4027-A408-26CC7B83844A}" type="datetimeFigureOut">
              <a:rPr lang="ru-RU" smtClean="0"/>
              <a:pPr/>
              <a:t>22.05.2025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E7C3-5C5A-4699-9647-1C354FC4DB3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347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FCB1-65AE-4027-A408-26CC7B83844A}" type="datetimeFigureOut">
              <a:rPr lang="ru-RU" smtClean="0"/>
              <a:pPr/>
              <a:t>22.05.2025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E7C3-5C5A-4699-9647-1C354FC4DB3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36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FCB1-65AE-4027-A408-26CC7B83844A}" type="datetimeFigureOut">
              <a:rPr lang="ru-RU" smtClean="0"/>
              <a:pPr/>
              <a:t>22.05.2025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E7C3-5C5A-4699-9647-1C354FC4DB3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18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FCB1-65AE-4027-A408-26CC7B83844A}" type="datetimeFigureOut">
              <a:rPr lang="ru-RU" smtClean="0"/>
              <a:pPr/>
              <a:t>22.05.2025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E7C3-5C5A-4699-9647-1C354FC4DB3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93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FCB1-65AE-4027-A408-26CC7B83844A}" type="datetimeFigureOut">
              <a:rPr lang="ru-RU" smtClean="0"/>
              <a:pPr/>
              <a:t>22.05.2025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E7C3-5C5A-4699-9647-1C354FC4DB3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958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FCB1-65AE-4027-A408-26CC7B83844A}" type="datetimeFigureOut">
              <a:rPr lang="ru-RU" smtClean="0"/>
              <a:pPr/>
              <a:t>22.05.2025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E7C3-5C5A-4699-9647-1C354FC4DB3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348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FCB1-65AE-4027-A408-26CC7B83844A}" type="datetimeFigureOut">
              <a:rPr lang="ru-RU" smtClean="0"/>
              <a:pPr/>
              <a:t>22.05.2025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E7C3-5C5A-4699-9647-1C354FC4DB3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6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FCB1-65AE-4027-A408-26CC7B83844A}" type="datetimeFigureOut">
              <a:rPr lang="ru-RU" smtClean="0"/>
              <a:pPr/>
              <a:t>22.05.2025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E7C3-5C5A-4699-9647-1C354FC4DB3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215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FCB1-65AE-4027-A408-26CC7B83844A}" type="datetimeFigureOut">
              <a:rPr lang="ru-RU" smtClean="0"/>
              <a:pPr/>
              <a:t>22.05.2025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E7C3-5C5A-4699-9647-1C354FC4DB3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3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0FCB1-65AE-4027-A408-26CC7B83844A}" type="datetimeFigureOut">
              <a:rPr lang="ru-RU" smtClean="0"/>
              <a:pPr/>
              <a:t>22.05.2025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0E7C3-5C5A-4699-9647-1C354FC4DB3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91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microsoft.com/office/2007/relationships/hdphoto" Target="../media/hdphoto6.wdp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jpe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10" Type="http://schemas.openxmlformats.org/officeDocument/2006/relationships/image" Target="../media/image24.jpeg"/><Relationship Id="rId4" Type="http://schemas.microsoft.com/office/2007/relationships/hdphoto" Target="../media/hdphoto2.wdp"/><Relationship Id="rId9" Type="http://schemas.openxmlformats.org/officeDocument/2006/relationships/image" Target="../media/image2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6866" y="671519"/>
            <a:ext cx="9278267" cy="3202965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Журнальные страницы             прошлых лет …</a:t>
            </a:r>
            <a:br>
              <a:rPr lang="ru-RU" sz="6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(к 95-летию со дня основания ВолгГТУ)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218" y="3970353"/>
            <a:ext cx="10610858" cy="2028585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фонда  отдела периодических изданий Информационно-библиотечного центра  ВолгГТУ </a:t>
            </a:r>
            <a:endParaRPr lang="ru-RU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5" y="343144"/>
            <a:ext cx="2957068" cy="887120"/>
          </a:xfrm>
          <a:prstGeom prst="rect">
            <a:avLst/>
          </a:prstGeo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8814">
            <a:off x="500072" y="4574072"/>
            <a:ext cx="1617256" cy="208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118" y="4612164"/>
            <a:ext cx="1541569" cy="209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83" y="4668321"/>
            <a:ext cx="1540240" cy="209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8719">
            <a:off x="10158905" y="4730739"/>
            <a:ext cx="1273141" cy="185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6" descr="C:\Users\sotrudnik\Desktop\Рисунок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71" y="4775755"/>
            <a:ext cx="1452563" cy="199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70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9847" y="366794"/>
            <a:ext cx="65388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Григорий Наумович Злотин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 одним из 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основоположников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современной теории работы двигателей с принудительных зажиганием на неустановившихся режимах. </a:t>
            </a:r>
            <a:endParaRPr lang="ru-RU" sz="17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1952 г. в журнале «Автомобильная и тракторная промышленность» была напечатана первая статья 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ученого, посвященная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 исследования рабочего процесса дизеля Д-54. </a:t>
            </a:r>
            <a:endParaRPr lang="ru-RU" sz="17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руководством и при непосредственном участии 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Н. Злотина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ВПИ в 1976 г. создана одна из первых в стране научных лабораторий по проблемам роторно-поршневых двигателей, а позже - лаборатории термодинамики и теплопередачи, экологических проблем автомобильного транспорта. </a:t>
            </a:r>
            <a:endParaRPr lang="ru-RU" sz="17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://80.vstu.ru/files/category_pictures/185/Zlotin.jpg"/>
          <p:cNvPicPr/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69" y="352444"/>
            <a:ext cx="2108899" cy="291004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tx2">
                <a:lumMod val="40000"/>
                <a:lumOff val="60000"/>
              </a:schemeClr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2384" r="16410" b="25308"/>
          <a:stretch/>
        </p:blipFill>
        <p:spPr>
          <a:xfrm>
            <a:off x="584768" y="3440074"/>
            <a:ext cx="2108899" cy="2936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 rot="10800000" flipV="1">
            <a:off x="463998" y="6457700"/>
            <a:ext cx="66872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Н Злотин со своими учениками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10618" y="5299149"/>
            <a:ext cx="6297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 из первых публикаций Г. Н. Злотина посвящена созданному в соавторстве прибору для непрерывной безынерционной регистрации изменения расхода топлива в зависимости от времени.</a:t>
            </a:r>
            <a:endParaRPr lang="ru-RU" sz="16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15727" y="4077301"/>
            <a:ext cx="64698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Злотин, Г. Н. Прибор для непрерывной регистрации расхода топлива / Г. Н. Злотин, Г. А. Леонтьев // Автомобильная промышленность. 1958. - № 3 – С. 27 – 28.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5151" name="Picture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959" y="352444"/>
            <a:ext cx="1835008" cy="2627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" name="Picture 61" descr="C:\Users\sotrudnik\Desktop\Безымянны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958" y="3258784"/>
            <a:ext cx="1912147" cy="2739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" name="Picture 1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825" y="5855415"/>
            <a:ext cx="731838" cy="6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0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t="7718" r="13244" b="6710"/>
          <a:stretch/>
        </p:blipFill>
        <p:spPr>
          <a:xfrm>
            <a:off x="516154" y="3604866"/>
            <a:ext cx="2073301" cy="2854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0889"/>
                    </a14:imgEffect>
                    <a14:imgEffect>
                      <a14:saturation sat="163000"/>
                    </a14:imgEffect>
                    <a14:imgEffect>
                      <a14:brightnessContrast bright="-5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93" t="17070" r="25528" b="60646"/>
          <a:stretch/>
        </p:blipFill>
        <p:spPr>
          <a:xfrm>
            <a:off x="471492" y="411235"/>
            <a:ext cx="2162629" cy="2917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863970" y="461778"/>
            <a:ext cx="628057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Анатолий Валентинович Гурьев</a:t>
            </a: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по кафедре сопротивления материалов. В 1963 году защитил докторскую диссертацию, посвященную исследованию неупругих свойств конструкционных материалов и связи неупругости с усталостной прочностью и демпфирующей способностью металлов.  </a:t>
            </a:r>
          </a:p>
          <a:p>
            <a:pPr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Исследования, проводившиеся на кафедре под руководством А. В. Гурьева выполнялись по плану важнейших НИР, включенных в координационные планы АН СССР по проблемам «Физика твердого тела» и «Теоретические основы создания конструкционных материалов».</a:t>
            </a:r>
          </a:p>
          <a:p>
            <a:pPr algn="just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В. Гурьев автор более 150 научных публикаций и 10 изобретений. Был награжден орденом Трудового Красного Знамени.</a:t>
            </a:r>
          </a:p>
          <a:p>
            <a:pPr algn="just"/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310" y="461777"/>
            <a:ext cx="2276724" cy="192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06657" y="2466833"/>
            <a:ext cx="23303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Проф. А. В. Гурьев с аспирантом Л. В. Куксой (впоследствии  д. т. н., профессор) 1968 г.</a:t>
            </a:r>
            <a:endParaRPr lang="ru-RU" sz="125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22582" y="6119456"/>
            <a:ext cx="5997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посвящена исследованию поперечных деформаций.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2085" y="3990503"/>
            <a:ext cx="5997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27661" y="5169419"/>
            <a:ext cx="6153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Гурьев, А. В. О коэффициенте поперечной деформации в упругой области / А. В. Гурьев // Журнал технической физики. – 1954. – Т.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XXIV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вып.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С. 1441 – 1447.   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131" name="Picture 83" descr="C:\Users\sotrudnik\Desktop\Безымянны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310" y="3427207"/>
            <a:ext cx="2276724" cy="3032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1" name="Picture 1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704" y="6042360"/>
            <a:ext cx="731838" cy="6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56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095" y="591456"/>
            <a:ext cx="2481082" cy="3307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613804" y="473464"/>
            <a:ext cx="6315708" cy="4425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 Семенович Седых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профессор кафедры оборудования и технологии сварочного производства.                Во время Великой Отечественной войны одновременно с учебой в Уральском индустриальном институте работал фрезеровщиком и автослесарем на размещенных в здании института заводах, а после служил радиотелеграфистом. После войны он продолжил обучение в МВТУ им. Н. Э. Баумана (каф. сварки). </a:t>
            </a:r>
            <a:b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1959 г. В.С. Седых защитил кандидатскую диссертацию в ИМЕТ им. А.А. Байкова. в Институте гидродинамики Сибирского отделения АН СССР в Новосибирске, в составе творческого коллектива под руководством академика М.А. Лаврентьева открыл новый способ соединения металлов – сварку взрывом. </a:t>
            </a:r>
            <a:b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 1962 г. в перешел на работу в Волгоградский механический институт. Владимир Семенович – основатель кафедры «Сварочное производство» и первый ее заведующий.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39" y="4306081"/>
            <a:ext cx="2429438" cy="1141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9440347" y="5563811"/>
            <a:ext cx="2179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Схема сварки взрывом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7444" y="6116128"/>
            <a:ext cx="11062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статье говорится о методике исследования кинетики процесса образования горячих трещин при сварке. Статья в соавторстве написана инженером В. С. Седых в 1958 году.</a:t>
            </a:r>
            <a:endParaRPr lang="ru-RU" sz="16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07047" y="5032263"/>
            <a:ext cx="6285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Шоршоров, М. Х. Об оценке склонности металла швов к образованию горячих трещин при сварке / М. Х Шоршоров, В. С. Седых // Сварочное производство. – 1958. - №8. – С. 10 – 14.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43" y="591456"/>
            <a:ext cx="1905077" cy="2742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725" name="Picture 101" descr="C:\Users\sotrudnik\Desktop\Безымянны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44" y="3581192"/>
            <a:ext cx="1905077" cy="2448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65" name="Picture 1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09" y="5721094"/>
            <a:ext cx="731838" cy="6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86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7320" y="464156"/>
            <a:ext cx="589288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Николаем Васильевичем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Талантовым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была создана уточненная схема стружкообразования и теоретическая схема контактного пластического течения прирезцовых слоев стружки. </a:t>
            </a:r>
          </a:p>
          <a:p>
            <a:pPr algn="just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основе его экспериментальных исследований разработана классификационная схема видов контактного взаимодействия по передней и задней граням инструмента при точении мало- и среднеуглеродистых конструкционных сталей, а также при обработке нержавеющих аустенитных сталей и титановых сплавов. 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Свою научную деятельность профессор начал с изучения обрабатываемости резаниям жаропрочных сталей.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4" t="17995" r="33943" b="40931"/>
          <a:stretch/>
        </p:blipFill>
        <p:spPr>
          <a:xfrm>
            <a:off x="541309" y="464155"/>
            <a:ext cx="2464149" cy="32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5" t="6750" r="4031" b="6568"/>
          <a:stretch/>
        </p:blipFill>
        <p:spPr>
          <a:xfrm>
            <a:off x="9507024" y="464156"/>
            <a:ext cx="2092445" cy="315893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31" y="3954156"/>
            <a:ext cx="2464149" cy="1682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41309" y="5835182"/>
            <a:ext cx="2382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Зав. кафедрой «Технология машиностроения» проф. Н. В. Талантов с учениками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3368701" y="5456529"/>
            <a:ext cx="57898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посвящена аналитическому методу температуры резания металлов.</a:t>
            </a:r>
            <a:endParaRPr lang="ru-RU" sz="16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44531" y="4503599"/>
            <a:ext cx="6058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Талантов, Н. В. К вопросу аналитического метода определения температуры резания / Н. В. Талантов // журнал технической физики. – 1959. – Т.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XXIX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вып. 1. – С. 141 – 145.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28684" name="Picture 12" descr="C:\Users\sotrudnik\Desktop\Безымянны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023" y="3891965"/>
            <a:ext cx="1569293" cy="2260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26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869" y="5863976"/>
            <a:ext cx="731838" cy="6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38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2" y="460869"/>
            <a:ext cx="2380379" cy="3207384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3085241" y="2338899"/>
            <a:ext cx="58024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21350" y="460869"/>
            <a:ext cx="5958848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Васильевич Вельможин 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комсомольской путевке приехал на строительство Сталинградской ГЭС, где с 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1950 г.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 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1956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г. работал старшим инженером, зам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начальника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отдела, начальником автотранспортной 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конторы, а 1962 по 1968 г.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начальником 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автоуправления Волгоградгидростроя. В конце 60-х работал на строительстве Ассуанской плотины.</a:t>
            </a:r>
          </a:p>
          <a:p>
            <a:pPr algn="just"/>
            <a:endParaRPr lang="ru-RU" sz="17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сентября 1968 г. старший преподаватель в Волгоградском политехническом институте , доцент кафедры «Автомобильные перевозки», а с 1993 г. —профессор этой кафедры. </a:t>
            </a:r>
            <a:endParaRPr lang="ru-RU" sz="17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7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ученого была посвящена проблеме повышения эффективности работы подвижного состава, представляя перевозочный процесс как систему многофазового массового обслуживания дискретного типа.</a:t>
            </a:r>
          </a:p>
          <a:p>
            <a:pPr algn="just"/>
            <a:endParaRPr lang="ru-RU" sz="17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58660" y="3539228"/>
            <a:ext cx="5801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05952" y="3872016"/>
            <a:ext cx="2477182" cy="175308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tx2">
                <a:lumMod val="40000"/>
                <a:lumOff val="60000"/>
              </a:schemeClr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08948" y="5712943"/>
            <a:ext cx="27762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Волжской ГЭС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58660" y="5426651"/>
            <a:ext cx="5921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Вельможин, А. В. Учет перевозок массовых строительных грузов / А. В. Вельможин // Автомобильный транспорт. – 1954. - №10. – С.16.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3148" name="Picture 76" descr="C:\Users\sotrudnik\Desktop\Безымянны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492" y="3578806"/>
            <a:ext cx="1866014" cy="2678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" name="Picture 103" descr="C:\Users\sotrudnik\Desktop\Рисунок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301" y="575557"/>
            <a:ext cx="2284205" cy="285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0" name="Picture 1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668" y="6020720"/>
            <a:ext cx="731838" cy="6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72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9" t="13565" r="9718" b="52473"/>
          <a:stretch/>
        </p:blipFill>
        <p:spPr>
          <a:xfrm>
            <a:off x="8956617" y="434026"/>
            <a:ext cx="2507841" cy="2074283"/>
          </a:xfrm>
          <a:prstGeom prst="rect">
            <a:avLst/>
          </a:prstGeom>
          <a:solidFill>
            <a:schemeClr val="accent2">
              <a:lumMod val="50000"/>
              <a:alpha val="71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2">
                <a:lumMod val="50000"/>
              </a:schemeClr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8" t="-215141" r="37961" b="265973"/>
          <a:stretch/>
        </p:blipFill>
        <p:spPr>
          <a:xfrm>
            <a:off x="4089562" y="22516"/>
            <a:ext cx="1171575" cy="33718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00068" y="434025"/>
            <a:ext cx="5798721" cy="427809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кафедрой </a:t>
            </a:r>
            <a:r>
              <a:rPr lang="ru-RU" sz="16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«Детали машин и ПТУ</a:t>
            </a:r>
            <a:r>
              <a:rPr lang="ru-RU" sz="1600" b="1" kern="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технических наук, доцент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 Соломонович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Дрозд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студентом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Сталинградского механического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ушел на фронт, а доучиваться капитану М. С. Дрозду пришлось уже после Великой отечественной войны. </a:t>
            </a:r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воинскую доблесть он был награжден орденами Отечественной войны 1 и 2 степени, Красной звезды и многими медалями. В 1980 году за заслуги в подготовке научных кадров и развитие научных исследований М. С. Дрозд был награжден орденом Трудового Красного Знамени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статья ученого была опубликована в сборнике научных статей СМИ – Сталинградского механического института рядом с именем учителя, доцента И.Н. Миролюбова.</a:t>
            </a: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959328" y="3775574"/>
            <a:ext cx="2505129" cy="1894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>
            <a:contourClr>
              <a:schemeClr val="accent2">
                <a:lumMod val="50000"/>
              </a:schemeClr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819012" y="2663058"/>
            <a:ext cx="27576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kern="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kern="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Зав. кафедрой «Детали машин и ПТУ»доц. М. С. Дрозд с учениками М. М. Матлиным и Ю. И. Сидякиным(оба впоследствии д. т. н.,проф.)   1972 г</a:t>
            </a:r>
            <a:r>
              <a:rPr lang="ru-RU" sz="1200" kern="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37794" y="5828734"/>
            <a:ext cx="2745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kern="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Твердомеры, разработанные на кафедре в соответствии с гос. Заказом</a:t>
            </a:r>
            <a:r>
              <a:rPr lang="ru-RU" sz="1200" kern="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59" y="434026"/>
            <a:ext cx="2095054" cy="3074194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>
            <a:contourClr>
              <a:schemeClr val="tx2">
                <a:lumMod val="20000"/>
                <a:lumOff val="80000"/>
              </a:schemeClr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151762" y="2916832"/>
            <a:ext cx="5291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24686" y="5258260"/>
            <a:ext cx="5196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i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статье приводится определение глубины наклепанного слоя опытным путем.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59" y="3775574"/>
            <a:ext cx="1695758" cy="2430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338423" y="4403287"/>
            <a:ext cx="54805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Дрозд, М. С. Глубина наклепанного слоя при дробеструйной обработке деталей / М. С. Дрозд // Вестник машиностроения. – 1955. - №5. – С. 48 – 50.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27736" name="Picture 88" descr="C:\Users\sotrudnik\Desktop\Безымянный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7" y="4636140"/>
            <a:ext cx="1370585" cy="2067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73" name="Picture 1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738" y="6240463"/>
            <a:ext cx="731838" cy="6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03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36343" y="479014"/>
            <a:ext cx="9667880" cy="309033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Сталинградский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политех (СТИ),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рожденный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заре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индустриализации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страны, заложил основу инженерного образования в регионе, осуществляя подготовку инженерных кадров для машиностроения, химической и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нефтехимической промышленности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автомобильной и других отраслей экономики. </a:t>
            </a:r>
          </a:p>
        </p:txBody>
      </p:sp>
      <p:pic>
        <p:nvPicPr>
          <p:cNvPr id="28674" name="Picture 2" descr="C:\Users\sotrudnik\Desktop\glavnyy_uchebnyy_korpus_19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851" y="3301824"/>
            <a:ext cx="4002371" cy="227048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sotrudnik\Desktop\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62" y="3301824"/>
            <a:ext cx="3988661" cy="2351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2660" y="5854430"/>
            <a:ext cx="5464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Сталинградский тракторостроительный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   (30-е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53143" y="5854430"/>
            <a:ext cx="5864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Волгоградский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политехнический институт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60-е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г.)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73499" y="4837337"/>
            <a:ext cx="10388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  <a14:imgEffect>
                      <a14:brightnessContrast brigh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5" y="272123"/>
            <a:ext cx="2999100" cy="89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6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2860" y="1259458"/>
            <a:ext cx="10084279" cy="313562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/>
              <a:t> </a:t>
            </a:r>
            <a:r>
              <a:rPr lang="ru-RU" sz="2000" b="1" dirty="0" smtClean="0"/>
              <a:t>   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основан в 1930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для подготовки специалистов для    Сталинградского тракторного завода. В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1933 году тракторостроительный институт был переименован в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механический (СМИ).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Дальше была война, эвакуация в Челябинск, научно – исследовательская деятельность института была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подчинена интересам фронта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Послевоенное восстановление и быстрый рост промышленности страны потребовали расширения подготовки инженерных кадров. Привлечение молодых перспективных специалистов со всей страны и воспитание собственных талантливых ученых,  дало мощный толчок развитию и формированию научных школ в институте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49236" y="4233791"/>
            <a:ext cx="9144000" cy="1655762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25518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29698" name="Picture 2" descr="C:\Users\sotrudnik\Desktop\vstu_new_buildin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711" y="3905830"/>
            <a:ext cx="3985406" cy="2161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41919" y="6184276"/>
            <a:ext cx="67081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Волгоградский государственный технический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университет (с 1993г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88" y="3927754"/>
            <a:ext cx="3985461" cy="2139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9" y="118104"/>
            <a:ext cx="2954128" cy="88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73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9500" y="1459441"/>
            <a:ext cx="101346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отделе периодических изданий ИБЦ  ВолгГТУ хранятся журналы, в том числе и первых послевоенных лет. Ранние публикации теперь уже известных на всю страну ученых, таких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как: В.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 Добровольский,                               П. В. Мелентьев, П. О. Пашков, А. Н. Рабинович, Н. В. Тябин, Г. Н. Злотин, А. В. Гурьев, В. С. Седых, Н. В. Талантов, А. В. Вельможин, М. С. Дрозд дают  нам представление о направлениях в развитии научной мысли ученых политеха.</a:t>
            </a:r>
            <a:endParaRPr lang="ru-RU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50" y="238874"/>
            <a:ext cx="3432175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23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117" y="447390"/>
            <a:ext cx="1978170" cy="2946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79" y="3233309"/>
            <a:ext cx="2046840" cy="2815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189893" y="6536298"/>
            <a:ext cx="8572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70699" y="400698"/>
            <a:ext cx="651220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Неоценимый вклад в укрепление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боеспособности научными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открытиями заместитель директора СМИ по учебно-научной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Красной Армии внес своими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работе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заведующий кафедрой «Детали машин и теория механизмов»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 технических наук, профессор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Виктор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Афанасьевич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Добровольский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автор известного учебника «Детали машин».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Занимался изучением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подшипников качения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вопросами трения и смазки. </a:t>
            </a:r>
          </a:p>
          <a:p>
            <a:pPr algn="just"/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трудах значительную составную часть занимают оригинальные исследования автора и его учеников по болтовым и сварным соединениям, зубчатым колёсам,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валам, редукторам,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ременным передачам.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Сталинграде и Челябинске во время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 В. А. Добровольский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проводил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важные исследования боевой техники. 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82" y="495482"/>
            <a:ext cx="2255877" cy="289886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2482" y="5839209"/>
            <a:ext cx="2412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Детали машин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учеб. для втузов / В. А.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Добровольский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[и др.].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Изд.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7-е, перераб. и доп. -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Машиностроение, 1972. - 503 с.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185350"/>
              </p:ext>
            </p:extLst>
          </p:nvPr>
        </p:nvGraphicFramePr>
        <p:xfrm>
          <a:off x="11197087" y="575042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1" name="Acrobat Document" showAsIcon="1" r:id="rId6" imgW="914400" imgH="771480" progId="Acrobat.Document.DC">
                  <p:embed/>
                </p:oleObj>
              </mc:Choice>
              <mc:Fallback>
                <p:oleObj name="Acrobat Document" showAsIcon="1" r:id="rId6" imgW="914400" imgH="7714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7087" y="575042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75" y="2990863"/>
            <a:ext cx="2016683" cy="281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70699" y="6049232"/>
            <a:ext cx="7579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Добровольский, В.А. Глобоидальная червячная передача / В.А. Добровольский 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// Вестник металлопромышленности .-1936.-№10.-С. 27-39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81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20740" y="423625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337351"/>
            <a:ext cx="8225161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Павел Владимирович Меле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нтьев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советский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учёный-математик и поэт; профессор, доктор технических наук</a:t>
            </a:r>
            <a:r>
              <a:rPr lang="ru-RU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автор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ряда воспоминаний, стихов.  Увлечение математикой и занятиями устным счётом принесло неожиданные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плоды: в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1929 году победил известного счётчика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Арраго в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состязании в Ленинградском институте инженеров путей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сообщения, где учился.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чём было сообщено в центральной прессе. </a:t>
            </a:r>
          </a:p>
          <a:p>
            <a:pPr algn="just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1931 года — доктор технических наук, работал старшим научным сотрудником Ленинградского института инженеров железнодорожного транспорта. Павел Владимирович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Мелентьев-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уникальный специалист-железнодорожник с неординарными математическими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способностями, что ,видимо, спасло ученому жизнь в Томской тюрьме Сиблага, куда был доставлен по ложному обвинению.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1947 по 1951 г.г. ученый возглавлял кафедру сопротивления материалов Сталинградского механического института, одновременно являясь заместителем директора по учебной и научной работе. В этот период кафедра сопромата оказывала помощь строителям Волго – Донского канала и Волжской ГЭС: например, создание проекта 300 – тонного передвижного пресса для испытаний образцов железобетона. Под руководством П. В. Мелентьева была создана на кафедре аспирантура, в которой обучались П. Я. Коновалов, А. В. Гурьев, М. С. Дрозд.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740" y="337351"/>
            <a:ext cx="2948872" cy="2740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401728"/>
              </p:ext>
            </p:extLst>
          </p:nvPr>
        </p:nvGraphicFramePr>
        <p:xfrm>
          <a:off x="9376776" y="429972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1" name="Acrobat Document" showAsIcon="1" r:id="rId4" imgW="914400" imgH="771480" progId="AcroExch.Document.11">
                  <p:embed/>
                </p:oleObj>
              </mc:Choice>
              <mc:Fallback>
                <p:oleObj name="Acrobat Document" showAsIcon="1" r:id="rId4" imgW="914400" imgH="7714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76776" y="429972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9111663" y="5188245"/>
            <a:ext cx="2885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Одинокова, О. А. Переключаемый реверсор для испытаний на растяжение – сжатие / О. А. Одинокова, П. В. Мелентьев // Заводская лаборатория. - 1972. - № 1. – С. 109 - 110</a:t>
            </a:r>
            <a:endParaRPr lang="ru-RU" sz="1200" b="1" dirty="0">
              <a:solidFill>
                <a:srgbClr val="C00000"/>
              </a:solidFill>
            </a:endParaRPr>
          </a:p>
        </p:txBody>
      </p:sp>
      <p:pic>
        <p:nvPicPr>
          <p:cNvPr id="30734" name="Picture 14" descr="C:\Users\sotrudnik\Desktop\Рисунок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457" y="2880624"/>
            <a:ext cx="1594397" cy="218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07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92" y="4016897"/>
            <a:ext cx="2474420" cy="1776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0" y="475315"/>
            <a:ext cx="2432097" cy="3164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134631" y="451635"/>
            <a:ext cx="6304877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1961 году профессор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 Осипович Пашков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избран по конкурсу заведующим кафедрой «Металловедение и термическая обработка металлов» Сталинградского механического института. С его приходом было положено начало организации научной школы  по новому направлению « Применение взрыва в народном хозяйстве» : использование энергии взрыва для получения материалов с новыми свойствами. </a:t>
            </a: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руководством ученого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научные основы технологических процессов ударно-волновой обработки порошковых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материалов, и созданы композиционные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узлы на основе полимеров с уникальными служебными свойствами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Великой Отечественной войны Петр Осипович во главе бригады специалистов, выполняя правительственное поручение, организовал производство танковой брони на Нижне-Тагильском металлургическом комбинате, активно участвовал в создании новых систем тяжелых и средних танков. В послевоенные годы П.О. Пашков в ЦНИИКМ «Прометей возглавлял научный отдел, решавший проблемы повышения стойкости корабельной и танковой брони, создания конструкционных материалов для атомной энергетики.</a:t>
            </a:r>
            <a:b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29667" y="2690336"/>
            <a:ext cx="3619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286" y="3709358"/>
            <a:ext cx="1507654" cy="2142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9625263" y="5929348"/>
            <a:ext cx="22330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Пашков, П. О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Растяжение и разрыв металлов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О.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Пашков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М. : Судпромгиз, 1952. - 114 с.</a:t>
            </a:r>
          </a:p>
          <a:p>
            <a:pPr algn="just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0167" y="6115899"/>
            <a:ext cx="28844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Профессор П. О. Пашков с учениками</a:t>
            </a:r>
            <a:endParaRPr lang="ru-RU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40215"/>
              </p:ext>
            </p:extLst>
          </p:nvPr>
        </p:nvGraphicFramePr>
        <p:xfrm>
          <a:off x="9306198" y="159782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5" name="Acrobat Document" showAsIcon="1" r:id="rId8" imgW="914400" imgH="771480" progId="AcroExch.Document.11">
                  <p:embed/>
                </p:oleObj>
              </mc:Choice>
              <mc:Fallback>
                <p:oleObj name="Acrobat Document" showAsIcon="1" r:id="rId8" imgW="914400" imgH="7714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306198" y="159782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9625263" y="2353328"/>
            <a:ext cx="2233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Пашков, П. О. О пределе </a:t>
            </a:r>
          </a:p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текучести и хладноломкости металлов / П. О. Пашков // Физика металлов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металловедение</a:t>
            </a:r>
          </a:p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1956. – Т.3 .- С. 565 – 566.</a:t>
            </a:r>
            <a:endParaRPr lang="ru-RU" sz="1200" dirty="0">
              <a:solidFill>
                <a:srgbClr val="C00000"/>
              </a:solidFill>
            </a:endParaRPr>
          </a:p>
        </p:txBody>
      </p:sp>
      <p:pic>
        <p:nvPicPr>
          <p:cNvPr id="31750" name="Picture 6" descr="C:\Users\sotrudnik\Desktop\Рисунок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05" y="475315"/>
            <a:ext cx="1412395" cy="18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646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13864" y="28900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 descr="https://www.susu.ru/sites/default/files/images/%D1%80%D0%B0%D0%B1%D0%B8%D0%BD%D0%BE%D0%B2%D0%B8%D1%87.png"/>
          <p:cNvPicPr/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8" y="430060"/>
            <a:ext cx="2577725" cy="3106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74488" y="4651041"/>
            <a:ext cx="8181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17653" y="430060"/>
            <a:ext cx="646118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Профессор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Аврам Нахимович Рабинович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заложил основы теории автоматизации сборки - наиболее трудоемкой части машиностроительного производства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Предложенные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ученым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типовые способы сборки узлов и их теоретическое обоснование используются в конструкциях большинства современных сборочных роботов и многих технических автоматов, их описания и расчеты вошли во все учебники по автоматизации сборочных процессов.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Уже в 50-х годах прошлого века появились научные работы профессора А. Н. Рабиновича и были получены авторские свидетельства на изобретения по автоматическим транспортно-загрузочным, ориентирующим, сборочным и контрольно-измерительным устройствам.</a:t>
            </a:r>
          </a:p>
          <a:p>
            <a:pPr algn="just"/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70" y="3648546"/>
            <a:ext cx="2230641" cy="2983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217654" y="5588379"/>
            <a:ext cx="7243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Статья в журнале «Вестник машиностроения» посвящена основам теории автоматической сборки.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17653" y="4625018"/>
            <a:ext cx="7134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Рабинович, А. Н. К вопросу об основах теории автоматической сборки / А. Н. Рабинович //Вестник машиностроения. – 1953. - №10. –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 – 93.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27" name="Picture 59" descr="C:\Users\sotrudnik\Desktop\Безымянн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496" y="1241052"/>
            <a:ext cx="1881299" cy="2656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5" name="Picture 1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590" y="3769365"/>
            <a:ext cx="731838" cy="6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76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23" y="529263"/>
            <a:ext cx="2655289" cy="3400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" t="3210" r="2432" b="2236"/>
          <a:stretch/>
        </p:blipFill>
        <p:spPr>
          <a:xfrm>
            <a:off x="680973" y="3497982"/>
            <a:ext cx="2176551" cy="2954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88475" y="466017"/>
            <a:ext cx="7917170" cy="2787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Николай Васильевич Тябин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профессор по кафедре процессов и аппаратов химических производств. В 1962 г. стал ректором  Волгоградского политехнического института. За время работы в институте ученым были организованы химико-технологический факультет, ряд новых специальностей и кафедр, а Волгоградский механический институт сменил название на политехнический институт. 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Н.В. Тябин являлся ведущим ученым в нашей стране в области нового направления – исследования и разработки реологических процессов химической технологии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54747" y="4572000"/>
            <a:ext cx="39508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напечатана в1949 году, в год защиты кандидатской работы, и посвящена основному уравнению реологии максвелловской жидкости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423" y="4080932"/>
            <a:ext cx="2655289" cy="2193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477774" y="6452394"/>
            <a:ext cx="71858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кафедры ПАХП А. Б. Голованчиков (будущий д. т. н., проф.) и проф. Н. В. Тябин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1055" y="3391483"/>
            <a:ext cx="54445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Тябин, Н. В. Основное уравнение реологии   максвелловской жидкости / Н. В. Тябин // Журнал экспериментальной и теоретической физики. – 1949. – Т.19, вып. 6. – С. 559 – 560.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6198" name="Picture 54" descr="C:\Users\sotrudnik\Desktop\Безымянны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380" y="4681105"/>
            <a:ext cx="1541947" cy="1973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" name="Picture 1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408" y="6297962"/>
            <a:ext cx="731838" cy="6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43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4130</TotalTime>
  <Words>1596</Words>
  <Application>Microsoft Office PowerPoint</Application>
  <PresentationFormat>Произвольный</PresentationFormat>
  <Paragraphs>92</Paragraphs>
  <Slides>15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Acrobat Document</vt:lpstr>
      <vt:lpstr>Журнальные страницы             прошлых лет … (к 95-летию со дня основания ВолгГТУ)</vt:lpstr>
      <vt:lpstr>   Сталинградский политех (СТИ), рожденный на заре  индустриализации страны, заложил основу инженерного образования в регионе, осуществляя подготовку инженерных кадров для машиностроения, химической и нефтехимической промышленности, автомобильной и других отраслей экономики. </vt:lpstr>
      <vt:lpstr>     Институт был основан в 1930 году для подготовки специалистов для    Сталинградского тракторного завода. В 1933 году тракторостроительный институт был переименован в механический (СМИ).  Дальше была война, эвакуация в Челябинск, научно – исследовательская деятельность института была полностью подчинена интересам фронта.  Послевоенное восстановление и быстрый рост промышленности страны потребовали расширения подготовки инженерных кадров. Привлечение молодых перспективных специалистов со всей страны и воспитание собственных талантливых ученых,  дало мощный толчок развитию и формированию научных школ в институте.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sotrudnik</dc:creator>
  <cp:lastModifiedBy>admin</cp:lastModifiedBy>
  <cp:revision>292</cp:revision>
  <dcterms:created xsi:type="dcterms:W3CDTF">2020-09-04T05:57:50Z</dcterms:created>
  <dcterms:modified xsi:type="dcterms:W3CDTF">2025-05-22T11:41:54Z</dcterms:modified>
</cp:coreProperties>
</file>