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8" r:id="rId3"/>
    <p:sldId id="263" r:id="rId4"/>
    <p:sldId id="260" r:id="rId5"/>
    <p:sldId id="261" r:id="rId6"/>
    <p:sldId id="264" r:id="rId7"/>
    <p:sldId id="265" r:id="rId8"/>
    <p:sldId id="266" r:id="rId9"/>
    <p:sldId id="267" r:id="rId10"/>
    <p:sldId id="270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F1CD30D-3DE5-49EB-82C8-8EA85FF66EC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44E1-530A-48CE-8E34-A0956FB1E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30D-3DE5-49EB-82C8-8EA85FF66EC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44E1-530A-48CE-8E34-A0956FB1E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30D-3DE5-49EB-82C8-8EA85FF66EC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44E1-530A-48CE-8E34-A0956FB1E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30D-3DE5-49EB-82C8-8EA85FF66EC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44E1-530A-48CE-8E34-A0956FB1E5E7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30D-3DE5-49EB-82C8-8EA85FF66EC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44E1-530A-48CE-8E34-A0956FB1E5E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30D-3DE5-49EB-82C8-8EA85FF66EC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44E1-530A-48CE-8E34-A0956FB1E5E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30D-3DE5-49EB-82C8-8EA85FF66EC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44E1-530A-48CE-8E34-A0956FB1E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30D-3DE5-49EB-82C8-8EA85FF66EC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44E1-530A-48CE-8E34-A0956FB1E5E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30D-3DE5-49EB-82C8-8EA85FF66EC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44E1-530A-48CE-8E34-A0956FB1E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30D-3DE5-49EB-82C8-8EA85FF66EC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44E1-530A-48CE-8E34-A0956FB1E5E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30D-3DE5-49EB-82C8-8EA85FF66EC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44E1-530A-48CE-8E34-A0956FB1E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F1CD30D-3DE5-49EB-82C8-8EA85FF66EC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72744E1-530A-48CE-8E34-A0956FB1E5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87624" y="1052736"/>
            <a:ext cx="6552728" cy="2448272"/>
          </a:xfrm>
          <a:ln w="381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60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Зигмунд </a:t>
            </a:r>
            <a:r>
              <a:rPr lang="ru-RU" sz="60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Ф</a:t>
            </a:r>
            <a:r>
              <a:rPr lang="ru-RU" sz="60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рейд:</a:t>
            </a:r>
            <a:br>
              <a:rPr lang="ru-RU" sz="60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11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/>
            </a:r>
            <a:br>
              <a:rPr lang="ru-RU" sz="11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психолог, </a:t>
            </a:r>
            <a:r>
              <a:rPr lang="ru-RU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мыслитель и ученый</a:t>
            </a:r>
            <a:r>
              <a:rPr lang="ru-RU" sz="2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/>
            </a:r>
            <a:br>
              <a:rPr lang="ru-RU" sz="2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endParaRPr lang="ru-RU" sz="2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368752" cy="792088"/>
          </a:xfrm>
          <a:ln w="28575"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r>
              <a:rPr lang="ru-RU" sz="4000" b="1" dirty="0" smtClean="0"/>
              <a:t>Презентация книг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977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22" y="1358861"/>
            <a:ext cx="2606289" cy="387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3645025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Предлагаемая читателю </a:t>
            </a:r>
            <a:r>
              <a:rPr lang="ru-RU" i="1" dirty="0" smtClean="0"/>
              <a:t>книга представляет </a:t>
            </a:r>
            <a:r>
              <a:rPr lang="ru-RU" i="1" dirty="0"/>
              <a:t>собой первую биографию основоположника психоанализа Зигмунда Фрейда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358860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Виттельс</a:t>
            </a:r>
            <a:r>
              <a:rPr lang="ru-RU" b="1" dirty="0"/>
              <a:t>, Ф</a:t>
            </a:r>
            <a:r>
              <a:rPr lang="ru-RU" b="1" dirty="0" smtClean="0"/>
              <a:t>. </a:t>
            </a:r>
            <a:r>
              <a:rPr lang="ru-RU" b="1" dirty="0"/>
              <a:t>Фрейд. Его личность, учение и школа </a:t>
            </a:r>
            <a:r>
              <a:rPr lang="en-US" b="1" dirty="0" smtClean="0"/>
              <a:t>/ </a:t>
            </a:r>
            <a:r>
              <a:rPr lang="ru-RU" b="1" dirty="0"/>
              <a:t>Ф. </a:t>
            </a:r>
            <a:r>
              <a:rPr lang="ru-RU" b="1" dirty="0" err="1" smtClean="0"/>
              <a:t>Виттельс</a:t>
            </a:r>
            <a:r>
              <a:rPr lang="ru-RU" b="1" dirty="0" smtClean="0"/>
              <a:t>. </a:t>
            </a:r>
            <a:r>
              <a:rPr lang="ru-RU" b="1" dirty="0"/>
              <a:t>- Изд. 3-е, стер. - Москва : </a:t>
            </a:r>
            <a:r>
              <a:rPr lang="en-US" b="1" dirty="0"/>
              <a:t>URSS : </a:t>
            </a:r>
            <a:r>
              <a:rPr lang="ru-RU" b="1" dirty="0" err="1"/>
              <a:t>КомКнига</a:t>
            </a:r>
            <a:r>
              <a:rPr lang="ru-RU" b="1" dirty="0"/>
              <a:t>, 2007. - 198, [1] с.</a:t>
            </a:r>
          </a:p>
        </p:txBody>
      </p:sp>
    </p:spTree>
    <p:extLst>
      <p:ext uri="{BB962C8B-B14F-4D97-AF65-F5344CB8AC3E}">
        <p14:creationId xmlns:p14="http://schemas.microsoft.com/office/powerpoint/2010/main" val="335997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9571" y="1268760"/>
            <a:ext cx="5256584" cy="4401205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i="1" dirty="0" smtClean="0"/>
              <a:t>Все </a:t>
            </a:r>
            <a:r>
              <a:rPr lang="ru-RU" sz="2800" b="1" i="1" dirty="0"/>
              <a:t>представленные на выставке книги</a:t>
            </a:r>
            <a:br>
              <a:rPr lang="ru-RU" sz="2800" b="1" i="1" dirty="0"/>
            </a:br>
            <a:r>
              <a:rPr lang="ru-RU" sz="2800" b="1" i="1" dirty="0"/>
              <a:t>находятся в фондах </a:t>
            </a:r>
            <a:r>
              <a:rPr lang="ru-RU" sz="2800" b="1" i="1" dirty="0" smtClean="0"/>
              <a:t>ИБЦ, </a:t>
            </a:r>
            <a:r>
              <a:rPr lang="ru-RU" sz="2800" b="1" i="1" dirty="0"/>
              <a:t>где можно более подробно ознакомиться с</a:t>
            </a:r>
            <a:br>
              <a:rPr lang="ru-RU" sz="2800" b="1" i="1" dirty="0"/>
            </a:br>
            <a:r>
              <a:rPr lang="ru-RU" sz="2800" b="1" i="1" dirty="0"/>
              <a:t>заинтересовавшими  изданиями.</a:t>
            </a:r>
            <a:br>
              <a:rPr lang="ru-RU" sz="2800" b="1" i="1" dirty="0"/>
            </a:br>
            <a:r>
              <a:rPr lang="ru-RU" sz="2800" b="1" i="1" dirty="0"/>
              <a:t>Ждем Вас!</a:t>
            </a:r>
            <a:br>
              <a:rPr lang="ru-RU" sz="2800" b="1" i="1" dirty="0"/>
            </a:b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15478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817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113534"/>
            <a:ext cx="3528392" cy="463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80112" y="1412777"/>
            <a:ext cx="2160240" cy="523220"/>
          </a:xfrm>
          <a:prstGeom prst="rect">
            <a:avLst/>
          </a:prstGeom>
          <a:ln w="28575" cap="rnd">
            <a:solidFill>
              <a:schemeClr val="bg1"/>
            </a:solidFill>
            <a:rou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+mj-lt"/>
              </a:rPr>
              <a:t>1836 - 1939</a:t>
            </a:r>
            <a:endParaRPr lang="ru-RU" sz="2800" b="1" i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2924944"/>
            <a:ext cx="3384376" cy="2616101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Ничего не бывает случайного, </a:t>
            </a:r>
          </a:p>
          <a:p>
            <a:pPr algn="ctr"/>
            <a:r>
              <a:rPr lang="ru-RU" sz="2800" b="1" i="1" dirty="0" smtClean="0"/>
              <a:t>все имеет первопричину.</a:t>
            </a:r>
          </a:p>
          <a:p>
            <a:pPr algn="r"/>
            <a:r>
              <a:rPr lang="ru-RU" sz="2400" b="1" i="1" dirty="0" smtClean="0"/>
              <a:t>З. Фрейд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6832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648072"/>
          </a:xfrm>
          <a:ln w="28575"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400" b="1" dirty="0"/>
              <a:t>Краткая биография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20952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dirty="0"/>
              <a:t>Девятнадцатый век дал немало великих имён в самых </a:t>
            </a:r>
            <a:r>
              <a:rPr lang="ru-RU" dirty="0" smtClean="0"/>
              <a:t>         различных </a:t>
            </a:r>
            <a:r>
              <a:rPr lang="ru-RU" dirty="0"/>
              <a:t>областях – физике и искусстве, военном деле и философии, инженерной сфере и политике. Не стала исключением и психология. Считается, что очень значимый вклад в неё внесён Зигмундом Фрейдом. </a:t>
            </a:r>
          </a:p>
          <a:p>
            <a:pPr algn="just">
              <a:lnSpc>
                <a:spcPct val="100000"/>
              </a:lnSpc>
            </a:pPr>
            <a:r>
              <a:rPr lang="ru-RU" dirty="0" smtClean="0"/>
              <a:t>Родился </a:t>
            </a:r>
            <a:r>
              <a:rPr lang="ru-RU" dirty="0"/>
              <a:t>будущий основатель психоанализа в мае 1856 года, в чешском </a:t>
            </a:r>
            <a:r>
              <a:rPr lang="ru-RU" dirty="0" err="1"/>
              <a:t>Фрайберге</a:t>
            </a:r>
            <a:r>
              <a:rPr lang="ru-RU" dirty="0"/>
              <a:t>. Прилежность и способность к обучению позволили Зигмунду в 9 лет поступить учиться в гимназию – на год раньше обычного. В 17 лет юный талант окончил с отличием гимназию. </a:t>
            </a:r>
          </a:p>
        </p:txBody>
      </p:sp>
    </p:spTree>
    <p:extLst>
      <p:ext uri="{BB962C8B-B14F-4D97-AF65-F5344CB8AC3E}">
        <p14:creationId xmlns:p14="http://schemas.microsoft.com/office/powerpoint/2010/main" val="256605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24744"/>
            <a:ext cx="68407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/>
              <a:t> К тому моменту он увлекался литературой и философией, а также знал несколько языков: немецкий в совершенстве, английский, французский, итальянский, испанский, учил латынь и греческий.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/>
              <a:t>В 1873 году поступил в Венский университет. </a:t>
            </a:r>
            <a:r>
              <a:rPr lang="ru-RU" dirty="0"/>
              <a:t>В</a:t>
            </a:r>
            <a:r>
              <a:rPr lang="ru-RU" dirty="0" smtClean="0"/>
              <a:t>сегда был способным студентом, Зигмунд Фрейд остановил свой выбор на медицине. Он экспериментировал с гипнозом, изучал кокаин как терапевтическое средство, а в 1896 году занялся частной практикой как специалист по заболеваниям нервной системы. В том же году, в возрасте 30 лет, он женился на Марте </a:t>
            </a:r>
            <a:r>
              <a:rPr lang="ru-RU" dirty="0" err="1" smtClean="0"/>
              <a:t>Бернейз</a:t>
            </a:r>
            <a:r>
              <a:rPr lang="ru-RU" dirty="0" smtClean="0"/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/>
              <a:t>В 1899 году Зигмунд Фрейд выпустил книгу «Толкование сновидений», которая  вызвала большой интерес за рубежом: во Франции, Англии, Америке.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/>
              <a:t>Знакомясь со все большим количеством пациентов, Фрейд построил свою теорию о бессознательной психической деятельности.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18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24744"/>
            <a:ext cx="6624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/>
              <a:t>В 1902 году Зигмунду предоставили должность профессора невропатологии в Венском университете, а через год он стал организатором «Первого международного психоаналитического конгресса». Но международное признание его заслуг пришло к нему только в 1930 году, когда город Франкфурт-на-Майне наградил его премией Гёте.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/>
              <a:t>Последующая жизнь Зигмунда Фрейда оказалась наполнена трагическими событиями. В 1933 году в Германии к власти пришли фашисты, а  1938 году он вместе с семьей уехал в Лондон. Но жить ему оставалось всего год: он страдал от рака полости рта, вызванного курением.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/>
              <a:t>23 сентября 1939 года в возрасте 83-х лет, тело его было кремировано, а прах помещен в специальную этрусскую вазу, которая хранится в мавзолее </a:t>
            </a:r>
            <a:r>
              <a:rPr lang="ru-RU" dirty="0" err="1" smtClean="0"/>
              <a:t>Голдерс</a:t>
            </a:r>
            <a:r>
              <a:rPr lang="ru-RU" dirty="0" smtClean="0"/>
              <a:t>-Грин.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648072"/>
          </a:xfrm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400" b="1" dirty="0" smtClean="0"/>
              <a:t>Книги </a:t>
            </a:r>
            <a:r>
              <a:rPr lang="ru-RU" sz="2400" b="1" dirty="0" smtClean="0"/>
              <a:t>из фонда ИБЦ </a:t>
            </a:r>
            <a:r>
              <a:rPr lang="ru-RU" sz="2400" b="1" dirty="0" err="1" smtClean="0"/>
              <a:t>ВолгГТУ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2160240" cy="308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3501008"/>
            <a:ext cx="3888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В настоящей работе излагаются основные положения и принципы психоаналитической теории личности, предложенной и разработанной всемирно известным психиатром Зигмундом Фрейдом.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2276872"/>
            <a:ext cx="4248472" cy="12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Фрейд, З. Введение в психоанализ [Текст] : лекции / З. Фрейд. </a:t>
            </a:r>
            <a:r>
              <a:rPr lang="ru-RU" b="1" dirty="0" smtClean="0"/>
              <a:t>– Санкт-Петербург. </a:t>
            </a:r>
            <a:r>
              <a:rPr lang="ru-RU" b="1" dirty="0"/>
              <a:t>: Питер, 2001. - 381 с. - (Золотой фонд психотерапии).</a:t>
            </a:r>
          </a:p>
        </p:txBody>
      </p:sp>
    </p:spTree>
    <p:extLst>
      <p:ext uri="{BB962C8B-B14F-4D97-AF65-F5344CB8AC3E}">
        <p14:creationId xmlns:p14="http://schemas.microsoft.com/office/powerpoint/2010/main" val="406456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2676611" cy="387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1514400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Фрейд, З. Я и Оно [Текст] / З. Фрейд ; пер. с нем. В. Ф. Полянского. - Москва : МПО "МЕТТЭМ", 1990. - 54, [2] 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3068960"/>
            <a:ext cx="3672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Именно в этом труде выделяются и рассматриваются три важнейших компонента психики человека — Я, ОНО и </a:t>
            </a:r>
            <a:r>
              <a:rPr lang="ru-RU" i="1" dirty="0" err="1"/>
              <a:t>Сверх-Я</a:t>
            </a:r>
            <a:r>
              <a:rPr lang="ru-RU" i="1" dirty="0"/>
              <a:t>. На этом разделении и строится психоанализ.</a:t>
            </a:r>
          </a:p>
        </p:txBody>
      </p:sp>
    </p:spTree>
    <p:extLst>
      <p:ext uri="{BB962C8B-B14F-4D97-AF65-F5344CB8AC3E}">
        <p14:creationId xmlns:p14="http://schemas.microsoft.com/office/powerpoint/2010/main" val="3817086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2780928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"Тотем и табу" – одна из ключевых работ Зигмунда Фрейда, представляющая собой масштабное и оригинальное, балансирующее на грани психоанализа, культурологии и антропологии исследование особенностей </a:t>
            </a:r>
            <a:r>
              <a:rPr lang="ru-RU" i="1" dirty="0" err="1"/>
              <a:t>психосексуального</a:t>
            </a:r>
            <a:r>
              <a:rPr lang="ru-RU" i="1" dirty="0"/>
              <a:t> восприятия первобытного </a:t>
            </a:r>
            <a:r>
              <a:rPr lang="ru-RU" i="1" dirty="0" smtClean="0"/>
              <a:t>человека.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1268760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Фрейд, З. Тотем и табу [Текст] / З. Фрейд. - </a:t>
            </a:r>
            <a:r>
              <a:rPr lang="ru-RU" b="1" dirty="0" smtClean="0"/>
              <a:t>Москва</a:t>
            </a:r>
            <a:r>
              <a:rPr lang="ru-RU" b="1" dirty="0"/>
              <a:t>: Академический Проект, 2007. - 158, [1] с. - (Психологические технологии).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24926"/>
            <a:ext cx="2520280" cy="405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5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1443841"/>
            <a:ext cx="3312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Фрейд</a:t>
            </a:r>
            <a:r>
              <a:rPr lang="ru-RU" b="1" dirty="0"/>
              <a:t>, З. Психология бессознательного [Текст] / </a:t>
            </a:r>
            <a:r>
              <a:rPr lang="ru-RU" b="1" dirty="0" smtClean="0"/>
              <a:t>З. Фрейд</a:t>
            </a:r>
            <a:r>
              <a:rPr lang="ru-RU" b="1" dirty="0"/>
              <a:t>. </a:t>
            </a:r>
            <a:r>
              <a:rPr lang="ru-RU" b="1" dirty="0" smtClean="0"/>
              <a:t>– Санкт-Петербург. </a:t>
            </a:r>
            <a:r>
              <a:rPr lang="ru-RU" b="1" dirty="0"/>
              <a:t>: Питер, 2010. - 390 с. </a:t>
            </a:r>
          </a:p>
          <a:p>
            <a:pPr algn="just"/>
            <a:r>
              <a:rPr lang="ru-RU" b="1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3284984"/>
            <a:ext cx="3888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В данную книгу вошли крупнейшие работы, </a:t>
            </a:r>
            <a:r>
              <a:rPr lang="ru-RU" i="1" dirty="0" smtClean="0"/>
              <a:t>создавшие систему </a:t>
            </a:r>
            <a:r>
              <a:rPr lang="ru-RU" i="1" dirty="0"/>
              <a:t>анализа душевной жизни человека. Центральное место в сборнике занимает работа «Психопатология обыденной жизни</a:t>
            </a:r>
            <a:r>
              <a:rPr lang="ru-RU" i="1" dirty="0" smtClean="0"/>
              <a:t>».</a:t>
            </a:r>
            <a:endParaRPr lang="ru-RU" i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43841"/>
            <a:ext cx="2817473" cy="40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6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289</TotalTime>
  <Words>675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Зигмунд Фрейд:  психолог, мыслитель и ученый </vt:lpstr>
      <vt:lpstr>Презентация PowerPoint</vt:lpstr>
      <vt:lpstr> Краткая биография</vt:lpstr>
      <vt:lpstr>Презентация PowerPoint</vt:lpstr>
      <vt:lpstr>Презентация PowerPoint</vt:lpstr>
      <vt:lpstr>Книги из фонда ИБЦ ВолгГТУ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vstu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«Зигмунд Фрейд:  великий врач, мыслитель  и ученый» </dc:title>
  <dc:creator>sotrudnik</dc:creator>
  <cp:lastModifiedBy>sotrudnik</cp:lastModifiedBy>
  <cp:revision>32</cp:revision>
  <dcterms:created xsi:type="dcterms:W3CDTF">2017-02-02T08:44:10Z</dcterms:created>
  <dcterms:modified xsi:type="dcterms:W3CDTF">2017-03-14T11:27:30Z</dcterms:modified>
</cp:coreProperties>
</file>