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0" r:id="rId4"/>
    <p:sldId id="256" r:id="rId5"/>
    <p:sldId id="258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256"/>
    <a:srgbClr val="041F94"/>
    <a:srgbClr val="6600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63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8A670-A860-4EDB-8DF2-A545235FA1C3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5A81A813-0153-4A47-80B2-A4F54271C426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Пантелеев, Д. В.  Пропорциональные электропневмогидравлические системы управления промышленными роботами /                   Д.В. Пантелеев, Э.И. Чаплыгин //                           IX Межвуз. науч.-практ. конф. молодых ученых и студентов г. Волжского, г. Волжский, 23-25 мая 2003 г.: Тез. докл. / ВПИ (филиал) ВолгГТУ и др. - Волгоград, 2004. - Ч.1. - C. 37-39.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22F5A49-344C-4C0D-86B9-B39312D5568F}" type="parTrans" cxnId="{2264B647-E288-4FDB-9B1A-A9CE7F4BE1B3}">
      <dgm:prSet/>
      <dgm:spPr/>
      <dgm:t>
        <a:bodyPr/>
        <a:lstStyle/>
        <a:p>
          <a:endParaRPr lang="ru-RU"/>
        </a:p>
      </dgm:t>
    </dgm:pt>
    <dgm:pt modelId="{BA4D8232-2364-4A28-BC33-909CCB50E73B}" type="sibTrans" cxnId="{2264B647-E288-4FDB-9B1A-A9CE7F4BE1B3}">
      <dgm:prSet/>
      <dgm:spPr/>
      <dgm:t>
        <a:bodyPr/>
        <a:lstStyle/>
        <a:p>
          <a:endParaRPr lang="ru-RU"/>
        </a:p>
      </dgm:t>
    </dgm:pt>
    <dgm:pt modelId="{F51CF180-3712-4865-86BD-2A95E9003BE3}" type="pres">
      <dgm:prSet presAssocID="{1B48A670-A860-4EDB-8DF2-A545235FA1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4D4F5-9AB7-4DE2-B98E-EBE9B0210D9D}" type="pres">
      <dgm:prSet presAssocID="{5A81A813-0153-4A47-80B2-A4F54271C4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0CA08-E7B7-4BD0-A000-177405E3A398}" type="presOf" srcId="{1B48A670-A860-4EDB-8DF2-A545235FA1C3}" destId="{F51CF180-3712-4865-86BD-2A95E9003BE3}" srcOrd="0" destOrd="0" presId="urn:microsoft.com/office/officeart/2005/8/layout/vList2"/>
    <dgm:cxn modelId="{2264B647-E288-4FDB-9B1A-A9CE7F4BE1B3}" srcId="{1B48A670-A860-4EDB-8DF2-A545235FA1C3}" destId="{5A81A813-0153-4A47-80B2-A4F54271C426}" srcOrd="0" destOrd="0" parTransId="{222F5A49-344C-4C0D-86B9-B39312D5568F}" sibTransId="{BA4D8232-2364-4A28-BC33-909CCB50E73B}"/>
    <dgm:cxn modelId="{ECA8FE52-D898-4BDC-8FF7-18BD29670910}" type="presOf" srcId="{5A81A813-0153-4A47-80B2-A4F54271C426}" destId="{CE84D4F5-9AB7-4DE2-B98E-EBE9B0210D9D}" srcOrd="0" destOrd="0" presId="urn:microsoft.com/office/officeart/2005/8/layout/vList2"/>
    <dgm:cxn modelId="{37021BF5-830F-4E5F-BB1C-7A43ACB1B079}" type="presParOf" srcId="{F51CF180-3712-4865-86BD-2A95E9003BE3}" destId="{CE84D4F5-9AB7-4DE2-B98E-EBE9B0210D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FC095-5EE2-42DD-9F00-B71D79F43AD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3F288F-FA0D-4DCE-A74C-22774DEC447A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Пневматический дроссельный измеритель температуры повышенной чувствительности / Э.И. Чаплыгин, Е.А. Дьячков, С.Г. Телица, В.А. Горюнов, М.А. Семенов // Автоматизация технологических процессов в машиностроении: Межвузовский сборник научных трудов / ВолгГТУ. - Волгоград, 2001. - C. 75-78.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0A183EF-489A-42A2-B414-FE3573C1421E}" type="parTrans" cxnId="{0613A207-9AF2-4628-BF75-D7FB6407EA9C}">
      <dgm:prSet/>
      <dgm:spPr/>
      <dgm:t>
        <a:bodyPr/>
        <a:lstStyle/>
        <a:p>
          <a:endParaRPr lang="ru-RU"/>
        </a:p>
      </dgm:t>
    </dgm:pt>
    <dgm:pt modelId="{656BF7F7-0FAA-4290-9C15-8BCC579CAEE6}" type="sibTrans" cxnId="{0613A207-9AF2-4628-BF75-D7FB6407EA9C}">
      <dgm:prSet/>
      <dgm:spPr/>
      <dgm:t>
        <a:bodyPr/>
        <a:lstStyle/>
        <a:p>
          <a:endParaRPr lang="ru-RU"/>
        </a:p>
      </dgm:t>
    </dgm:pt>
    <dgm:pt modelId="{83ED99D7-9172-4751-9198-BB7EE0B51688}" type="pres">
      <dgm:prSet presAssocID="{15DFC095-5EE2-42DD-9F00-B71D79F43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324FE-8113-40BB-8B0E-FD159558495C}" type="pres">
      <dgm:prSet presAssocID="{123F288F-FA0D-4DCE-A74C-22774DEC447A}" presName="parentText" presStyleLbl="node1" presStyleIdx="0" presStyleCnt="1" custScaleY="7005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F18EB9-178E-46D9-AB7F-01794111A153}" type="presOf" srcId="{15DFC095-5EE2-42DD-9F00-B71D79F43ADA}" destId="{83ED99D7-9172-4751-9198-BB7EE0B51688}" srcOrd="0" destOrd="0" presId="urn:microsoft.com/office/officeart/2005/8/layout/vList2"/>
    <dgm:cxn modelId="{0613A207-9AF2-4628-BF75-D7FB6407EA9C}" srcId="{15DFC095-5EE2-42DD-9F00-B71D79F43ADA}" destId="{123F288F-FA0D-4DCE-A74C-22774DEC447A}" srcOrd="0" destOrd="0" parTransId="{B0A183EF-489A-42A2-B414-FE3573C1421E}" sibTransId="{656BF7F7-0FAA-4290-9C15-8BCC579CAEE6}"/>
    <dgm:cxn modelId="{BD25B522-6EF3-4456-A2FC-0093E755153D}" type="presOf" srcId="{123F288F-FA0D-4DCE-A74C-22774DEC447A}" destId="{520324FE-8113-40BB-8B0E-FD159558495C}" srcOrd="0" destOrd="0" presId="urn:microsoft.com/office/officeart/2005/8/layout/vList2"/>
    <dgm:cxn modelId="{6DDC72C5-5B90-4286-8AF5-2603AF9B3E9D}" type="presParOf" srcId="{83ED99D7-9172-4751-9198-BB7EE0B51688}" destId="{520324FE-8113-40BB-8B0E-FD15955849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4D4F5-9AB7-4DE2-B98E-EBE9B0210D9D}">
      <dsp:nvSpPr>
        <dsp:cNvPr id="0" name=""/>
        <dsp:cNvSpPr/>
      </dsp:nvSpPr>
      <dsp:spPr>
        <a:xfrm>
          <a:off x="0" y="59047"/>
          <a:ext cx="5176860" cy="201532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Пантелеев, Д. В.  Пропорциональные электропневмогидравлические системы управления промышленными роботами /                   Д.В. Пантелеев, Э.И. Чаплыгин //                           IX Межвуз. науч.-практ. конф. молодых ученых и студентов г. Волжского, г. Волжский, 23-25 мая 2003 г.: Тез. докл. / ВПИ (филиал) ВолгГТУ и др. - Волгоград, 2004. - Ч.1. - C. 37-39.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380" y="157427"/>
        <a:ext cx="4980100" cy="1818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324FE-8113-40BB-8B0E-FD159558495C}">
      <dsp:nvSpPr>
        <dsp:cNvPr id="0" name=""/>
        <dsp:cNvSpPr/>
      </dsp:nvSpPr>
      <dsp:spPr>
        <a:xfrm>
          <a:off x="0" y="959"/>
          <a:ext cx="4919830" cy="196323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Пневматический дроссельный измеритель температуры повышенной чувствительности / Э.И. Чаплыгин, Е.А. Дьячков, С.Г. Телица, В.А. Горюнов, М.А. Семенов // Автоматизация технологических процессов в машиностроении: Межвузовский сборник научных трудов / ВолгГТУ. - Волгоград, 2001. - C. 75-78.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837" y="96796"/>
        <a:ext cx="4728156" cy="1771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4FBC5-9ADB-48EB-860C-2094F02DB619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68CA7-9340-4A2F-AAE5-75DED831D9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7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8CA7-9340-4A2F-AAE5-75DED831D9C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54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8CA7-9340-4A2F-AAE5-75DED831D9C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1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6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87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4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9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7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19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5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24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06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1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6FF2-1ED5-4702-9FBE-67B5A9680CA2}" type="datetimeFigureOut">
              <a:rPr lang="ru-RU" smtClean="0"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59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4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jpg"/><Relationship Id="rId10" Type="http://schemas.microsoft.com/office/2007/relationships/diagramDrawing" Target="../diagrams/drawing2.xml"/><Relationship Id="rId4" Type="http://schemas.openxmlformats.org/officeDocument/2006/relationships/image" Target="../media/image15.jp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1.wmf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microsoft.com/office/2007/relationships/hdphoto" Target="../media/hdphoto5.wdp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7.wmf"/><Relationship Id="rId4" Type="http://schemas.openxmlformats.org/officeDocument/2006/relationships/image" Target="../media/image23.jp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2" y="587071"/>
            <a:ext cx="2750266" cy="8757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3320" y="587071"/>
            <a:ext cx="785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Calibri" panose="020F0502020204030204" pitchFamily="34" charset="0"/>
              </a:rPr>
              <a:t> </a:t>
            </a:r>
            <a:r>
              <a:rPr lang="ru-RU" sz="4800" b="1" i="1" dirty="0" smtClean="0">
                <a:solidFill>
                  <a:srgbClr val="041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Calibri" panose="020F0502020204030204" pitchFamily="34" charset="0"/>
              </a:rPr>
              <a:t>ПРОФЕССОРА </a:t>
            </a:r>
            <a:r>
              <a:rPr lang="ru-RU" sz="4800" b="1" i="1" dirty="0" smtClean="0">
                <a:solidFill>
                  <a:srgbClr val="041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Calibri" panose="020F0502020204030204" pitchFamily="34" charset="0"/>
              </a:rPr>
              <a:t>ПОЛИТЕХА</a:t>
            </a:r>
            <a:endParaRPr lang="ru-RU" sz="4800" b="1" i="1" dirty="0">
              <a:solidFill>
                <a:srgbClr val="041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23944" y="2028421"/>
            <a:ext cx="767768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41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Чаплыгин Эдуард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41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Иванович,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41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профессор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41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по кафедре гидравлики и гидропривода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41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          (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041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16.01.1934 - 19.12.2014)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(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к 90 – летию со дня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рождения)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 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 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t="915" r="1293" b="-1"/>
          <a:stretch/>
        </p:blipFill>
        <p:spPr>
          <a:xfrm>
            <a:off x="559861" y="1725158"/>
            <a:ext cx="3201081" cy="43921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843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529" y="542249"/>
            <a:ext cx="11115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Эдуард Иванович </a:t>
            </a:r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Чаплыгин родился </a:t>
            </a:r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января 1934 года в г. </a:t>
            </a:r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Барнауле </a:t>
            </a:r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края.</a:t>
            </a:r>
          </a:p>
          <a:p>
            <a:pPr algn="just"/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отец</a:t>
            </a:r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Иван Георгиевич (1905- 2002 </a:t>
            </a:r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г.), </a:t>
            </a:r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войны, награжден тремя орденами и несколькими медалями, в том числе «за Отвагу</a:t>
            </a:r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Занимался генетикой и </a:t>
            </a:r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вынужден покинуть эту работу в связи с репрессиями. Всю дальнейшую жизнь занимался преподавательской деятельностью.</a:t>
            </a:r>
          </a:p>
          <a:p>
            <a:pPr algn="just"/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Мама</a:t>
            </a:r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Чаплыгина Розалия </a:t>
            </a:r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Юрьевна, </a:t>
            </a:r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 лет проработала школьной учительницей, награждена орденом Ленина.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7984" y="3675529"/>
            <a:ext cx="7763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школы </a:t>
            </a:r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 И. Чаплыгин поступил </a:t>
            </a:r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Московский лесотехнический институт, который закончил в 1957 г. по специальности «водный транспорт</a:t>
            </a:r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квалификацией инженер </a:t>
            </a:r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технолог.</a:t>
            </a:r>
            <a:endParaRPr lang="ru-RU" sz="2000" b="1" dirty="0">
              <a:solidFill>
                <a:srgbClr val="0212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7984" y="5476627"/>
            <a:ext cx="7763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института работал в г. Гурьеве (Казахстан) в управлении транспортных работ мастером, прорабом.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" y="2942596"/>
            <a:ext cx="1890395" cy="350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4" t="2028" r="2673"/>
          <a:stretch/>
        </p:blipFill>
        <p:spPr>
          <a:xfrm>
            <a:off x="6647687" y="2867202"/>
            <a:ext cx="4534389" cy="3283362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817249" y="621102"/>
            <a:ext cx="4733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740" y="621102"/>
            <a:ext cx="4827416" cy="552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1960 г. 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Э.И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Чаплыгин работал инженером-конструктором в Волжском филиале Всесоюзного научно-исследовательского института абразивов и шлифования (Волжский ВНИИАШ).                                                                                             С его приходом в институт началось проведение исследований по разработке струйных систем управления.</a:t>
            </a:r>
            <a:endParaRPr lang="ru-RU" b="1" dirty="0">
              <a:solidFill>
                <a:srgbClr val="0212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Благодаря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этим исследованиям были созданы принципы построения систем управления, характерными особенностями которых являются: помехозащищенность от воздействия радиоактивных, электромагнитных, температурных и других неблагоприятных условий эксплуатации. 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 работают в ряде ракетно-космических комплексов. </a:t>
            </a:r>
            <a:endParaRPr lang="ru-RU" b="1" dirty="0">
              <a:solidFill>
                <a:srgbClr val="02125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8217" y="500314"/>
            <a:ext cx="5052979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значение в области струйной автоматики имело создание коллективом специалистов во главе с Э.И. Чаплыгиным, (Ю.Я.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Классеном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Г.Я. Кривошеевым, Л.Ф. Шмелевым, А.К.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Трошкным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А.Б.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Тикеджи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системы струйных элементов «Волга» , освоенные в серийном 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36383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543" y="4107960"/>
            <a:ext cx="4888627" cy="175432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Эдуард 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Иванович Чаплыгин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опубликовал 211 научных работ, в том числе имеется 68 изобретений, издано 6 монографий, продано 4 лицензии зарубежным фирмам и внедрено в промышленность 11 изобретений, которые приняты в серийное производство</a:t>
            </a:r>
            <a:r>
              <a:rPr lang="ru-RU" b="1" dirty="0">
                <a:solidFill>
                  <a:srgbClr val="021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8543" y="636239"/>
            <a:ext cx="481691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Ученый был награжден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 « Отличник социалистического соревнования Минстанкопрома»; 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«Изобретатель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РСФСР» и СССР; серебряной медалью ВДНХ; отмечен благодарностью академика И.И. Артоболевского и награжден орденом «Трудового Красного Знамени» и медалью «За Трудовую Доблесть».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48" y="899160"/>
            <a:ext cx="22574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97" y="899159"/>
            <a:ext cx="2258474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981" y="660925"/>
            <a:ext cx="47962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1974 г. Э.И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Чаплыгин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защитил кандидатскую диссертацию на тему «Исследование рабочего процесса струйного элемента с внутренней обратной связью и создание промышленной системы струйной автоматики» (науч. рук. д.т.н. проф. А.Н. 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Рабинович)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специальности «Автоматизация производственных процессов в машиностроении».</a:t>
            </a:r>
            <a:endParaRPr lang="ru-RU" b="1" dirty="0">
              <a:solidFill>
                <a:srgbClr val="0212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981" y="4140402"/>
            <a:ext cx="4796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1987 г. защитил в 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МОССТАНКИНе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докторскую диссертацию на тему «Разработка струйных дискретных элементов и систем управления приводами технологического оборудования» (научный консультант, д.т.н. проф. О.Н. Трифонов) по специальностям «Системы приводов» и «</a:t>
            </a:r>
            <a:r>
              <a:rPr lang="ru-RU" b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Гидропневмоагрегаты</a:t>
            </a:r>
            <a:r>
              <a:rPr lang="ru-RU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b="1" dirty="0">
              <a:solidFill>
                <a:srgbClr val="02125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12973" y="4879066"/>
            <a:ext cx="4997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каталог под редакцией д.т.н. Чаплыгина Э.И. — Москва: Всероссийский научно-исследовательский институт информации и технико-экономических исследований по машиностроению и робототехнике (ВНИИТЭМР), 1989. — 64 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" b="3992"/>
          <a:stretch/>
        </p:blipFill>
        <p:spPr>
          <a:xfrm>
            <a:off x="7488292" y="660925"/>
            <a:ext cx="2879470" cy="38938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694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567" y="4703931"/>
            <a:ext cx="464168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1988 г. Эдуард Иванович Чаплыгин был избран заведующим кафедрой «Гидравлика и гидроприводы» Волгоградского политехнического института. </a:t>
            </a:r>
          </a:p>
          <a:p>
            <a:pPr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7" y="650866"/>
            <a:ext cx="4641681" cy="3495056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27" y="3214020"/>
            <a:ext cx="4778242" cy="3152690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6" name="Прямоугольник 5"/>
          <p:cNvSpPr/>
          <p:nvPr/>
        </p:nvSpPr>
        <p:spPr>
          <a:xfrm>
            <a:off x="6656833" y="650866"/>
            <a:ext cx="4857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1996 г. переведен на работу в Волжский политехнический институт (филиал) ВолгГТУ на должность профессора кафедры «Автоматика, электроника и вычислительная техника».</a:t>
            </a:r>
          </a:p>
        </p:txBody>
      </p:sp>
    </p:spTree>
    <p:extLst>
      <p:ext uri="{BB962C8B-B14F-4D97-AF65-F5344CB8AC3E}">
        <p14:creationId xmlns:p14="http://schemas.microsoft.com/office/powerpoint/2010/main" val="2689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8488" y="491355"/>
            <a:ext cx="963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публикаций профессора,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т. н. Э. И. Чаплыгина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45" y="1427938"/>
            <a:ext cx="1985470" cy="27205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2483817" y="1339121"/>
            <a:ext cx="3504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Корзин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В.В. Струйные преобразователи температуры повышенной стабильности / В.В. Корзин, Э.И. Чаплыгин, В.А. Горюнов // 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ВолгГТУ. Серия "Прогрессивные технологии в машиностроении". Вып. 5 : 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межвуз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сб. науч. ст. / ВолгГТУ. - Волгоград, 2009. - № 8. - C. 98-100.</a:t>
            </a:r>
            <a:endParaRPr lang="ru-RU" sz="1600" b="1" i="1" dirty="0">
              <a:solidFill>
                <a:srgbClr val="02125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0" y="1328983"/>
            <a:ext cx="1625562" cy="23098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convex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0" y="3949287"/>
            <a:ext cx="1625562" cy="2268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2483816" y="3949287"/>
            <a:ext cx="3504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Дьячков, Е.А. Пневматический низкочастотный генератор импульсов / Е.А. Дьячков, Э.И. Чаплыгин, В.А. Горюнов // 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ВолгГТУ. Серия "Прогрессивные технологии в машиностроении": 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межвуз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сб. науч. ст. / ВолгГТУ. - Волгоград, 2007. - Вып.3, №4. - C. 35-37.</a:t>
            </a:r>
            <a:endParaRPr lang="ru-RU" sz="1600" b="1" i="1" dirty="0">
              <a:solidFill>
                <a:srgbClr val="02125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67215904"/>
              </p:ext>
            </p:extLst>
          </p:nvPr>
        </p:nvGraphicFramePr>
        <p:xfrm>
          <a:off x="6655476" y="4258236"/>
          <a:ext cx="5176860" cy="213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958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" t="291" r="1492" b="1745"/>
          <a:stretch/>
        </p:blipFill>
        <p:spPr>
          <a:xfrm>
            <a:off x="7610486" y="557961"/>
            <a:ext cx="2629000" cy="37382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9" y="557961"/>
            <a:ext cx="1803144" cy="25303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9" y="3758360"/>
            <a:ext cx="1803144" cy="25303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2949388" y="568581"/>
            <a:ext cx="37165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Горюнов, В. А</a:t>
            </a:r>
            <a:r>
              <a:rPr lang="ru-RU" b="1" i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Пневмогидроавтоматика </a:t>
            </a:r>
            <a:r>
              <a:rPr lang="ru-RU" b="1" i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пособие. Ч. 1 : </a:t>
            </a:r>
            <a:r>
              <a:rPr lang="ru-RU" b="1" i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Пневматические </a:t>
            </a:r>
            <a:r>
              <a:rPr lang="ru-RU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гидравлические устройства / В. А. Горюнов, Е. А. Дьячков, Э. И. Чаплыгин ; ВолгГТУ. - Волгоград : РПК "Политехник", 2005. </a:t>
            </a:r>
            <a:r>
              <a:rPr lang="ru-RU" b="1" i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79 c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9388" y="3768441"/>
            <a:ext cx="3597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Горюнов, В. А.</a:t>
            </a:r>
          </a:p>
          <a:p>
            <a:pPr algn="just"/>
            <a:r>
              <a:rPr lang="ru-RU" b="1" i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Пневмогидроавтоматика : </a:t>
            </a:r>
            <a:r>
              <a:rPr lang="ru-RU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пособие. Ч. 2 : </a:t>
            </a:r>
            <a:r>
              <a:rPr lang="ru-RU" b="1" i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Пневматические </a:t>
            </a:r>
            <a:r>
              <a:rPr lang="ru-RU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/ В. А. Горюнов, Е. А. Дьячков, Э. И. Чаплыгин ; ВолгГТУ. - Волгоград : РПК "Политехник", 2006. - 96 </a:t>
            </a:r>
            <a:r>
              <a:rPr lang="ru-RU" b="1" i="1" dirty="0" smtClean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97896075"/>
              </p:ext>
            </p:extLst>
          </p:nvPr>
        </p:nvGraphicFramePr>
        <p:xfrm>
          <a:off x="6729985" y="4562856"/>
          <a:ext cx="4919830" cy="196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521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9" y="508170"/>
            <a:ext cx="1824225" cy="2552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0" y="2130346"/>
            <a:ext cx="1791842" cy="25354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33" y="525869"/>
            <a:ext cx="1878784" cy="26024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34" y="3973839"/>
            <a:ext cx="1837383" cy="2611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Прямоугольник 12"/>
          <p:cNvSpPr/>
          <p:nvPr/>
        </p:nvSpPr>
        <p:spPr>
          <a:xfrm>
            <a:off x="2450592" y="557621"/>
            <a:ext cx="4206240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струйных дифференциальных устройств контроля / Э.И. Чаплыгин, Е.А. Дьячков, С.Г. Телица, В.С. Холодов // Приборы и системы управления. - 1994. - N12. - C. 28-30.</a:t>
            </a:r>
            <a:endParaRPr lang="ru-RU" sz="1600" b="1" i="1" dirty="0">
              <a:solidFill>
                <a:srgbClr val="02125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0320" y="2399834"/>
            <a:ext cx="4096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струйных средств автоматического управления / Э.И. Чаплыгин, Е.А. Дьячков, С.В. 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Солоденков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С.Г. Телица, Л.В. Овчинников, В.С. Холодов // Приборы и системы управления. - 1998. - N6. - </a:t>
            </a:r>
            <a:r>
              <a:rPr lang="ru-RU" sz="1600" b="1" i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43-46.</a:t>
            </a:r>
            <a:endParaRPr lang="ru-RU" sz="1600" b="1" i="1" dirty="0">
              <a:solidFill>
                <a:srgbClr val="0212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82" y="4248508"/>
            <a:ext cx="1843224" cy="24814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Прямоугольник 16"/>
          <p:cNvSpPr/>
          <p:nvPr/>
        </p:nvSpPr>
        <p:spPr>
          <a:xfrm>
            <a:off x="3054096" y="4248508"/>
            <a:ext cx="3602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совершенствования измерительных струйных преобразователей физических величин и их эксплуатационных характеристик / Е.А. Дьячков, Э.И. Чаплыгин, В.А. Горюнов, С.Г. Телица // Вестник машиностроения. - 2007. - №3. - C. 38-40.</a:t>
            </a:r>
            <a:endParaRPr lang="ru-RU" sz="1600" dirty="0">
              <a:solidFill>
                <a:srgbClr val="0212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38459" y="508170"/>
            <a:ext cx="2812749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Дьячков,Е.А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Позиционирование пневматических механизмов возвратно-поступательного движения / Е.А. Дьячков, Э.И. Чаплыгин, В.А. Горюнов // Датчики и системы. - 2010. - № 8. - C. 62-64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38459" y="3901973"/>
            <a:ext cx="25792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Чаплыгин,Э.И</a:t>
            </a:r>
            <a:r>
              <a:rPr lang="ru-RU" sz="1600" b="1" i="1" dirty="0">
                <a:solidFill>
                  <a:srgbClr val="021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Математическая модель струйного расходомера / Э.И. Чаплыгин, Ю.В. Земсков, В.В. Корзин // Журнал технической физики. - 2004. - 74, вып.6. - C. 16-19.</a:t>
            </a:r>
            <a:endParaRPr lang="ru-RU" sz="1600" b="1" i="1" dirty="0">
              <a:solidFill>
                <a:srgbClr val="02125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734590"/>
              </p:ext>
            </p:extLst>
          </p:nvPr>
        </p:nvGraphicFramePr>
        <p:xfrm>
          <a:off x="10854430" y="274259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Acrobat Document" showAsIcon="1" r:id="rId9" imgW="914400" imgH="771480" progId="AcroExch.Document.11">
                  <p:embed/>
                </p:oleObj>
              </mc:Choice>
              <mc:Fallback>
                <p:oleObj name="Acrobat Document" showAsIcon="1" r:id="rId9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54430" y="274259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456915"/>
              </p:ext>
            </p:extLst>
          </p:nvPr>
        </p:nvGraphicFramePr>
        <p:xfrm>
          <a:off x="10922785" y="57145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Acrobat Document" showAsIcon="1" r:id="rId11" imgW="914400" imgH="771480" progId="AcroExch.Document.11">
                  <p:embed/>
                </p:oleObj>
              </mc:Choice>
              <mc:Fallback>
                <p:oleObj name="Acrobat Document" showAsIcon="1" r:id="rId11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922785" y="57145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2524"/>
              </p:ext>
            </p:extLst>
          </p:nvPr>
        </p:nvGraphicFramePr>
        <p:xfrm>
          <a:off x="6007608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Acrobat Document" showAsIcon="1" r:id="rId13" imgW="914400" imgH="771480" progId="AcroExch.Document.11">
                  <p:embed/>
                </p:oleObj>
              </mc:Choice>
              <mc:Fallback>
                <p:oleObj name="Acrobat Document" showAsIcon="1" r:id="rId1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07608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59112"/>
              </p:ext>
            </p:extLst>
          </p:nvPr>
        </p:nvGraphicFramePr>
        <p:xfrm>
          <a:off x="5917404" y="17399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Acrobat Document" showAsIcon="1" r:id="rId15" imgW="914400" imgH="771480" progId="AcroExch.Document.11">
                  <p:embed/>
                </p:oleObj>
              </mc:Choice>
              <mc:Fallback>
                <p:oleObj name="Acrobat Document" showAsIcon="1" r:id="rId15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17404" y="17399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04824"/>
              </p:ext>
            </p:extLst>
          </p:nvPr>
        </p:nvGraphicFramePr>
        <p:xfrm>
          <a:off x="5908260" y="3683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Acrobat Document" showAsIcon="1" r:id="rId17" imgW="914400" imgH="771480" progId="AcroExch.Document.11">
                  <p:embed/>
                </p:oleObj>
              </mc:Choice>
              <mc:Fallback>
                <p:oleObj name="Acrobat Document" showAsIcon="1" r:id="rId17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08260" y="3683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0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1062</Words>
  <Application>Microsoft Office PowerPoint</Application>
  <PresentationFormat>Произвольный</PresentationFormat>
  <Paragraphs>44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56</cp:revision>
  <dcterms:created xsi:type="dcterms:W3CDTF">2023-11-23T10:41:41Z</dcterms:created>
  <dcterms:modified xsi:type="dcterms:W3CDTF">2024-01-12T08:48:41Z</dcterms:modified>
</cp:coreProperties>
</file>