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83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5" r:id="rId17"/>
    <p:sldId id="304" r:id="rId18"/>
    <p:sldId id="303" r:id="rId19"/>
    <p:sldId id="302" r:id="rId20"/>
    <p:sldId id="28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3E5B"/>
    <a:srgbClr val="98124D"/>
    <a:srgbClr val="F94900"/>
    <a:srgbClr val="B54D51"/>
    <a:srgbClr val="0D8697"/>
    <a:srgbClr val="C6247A"/>
    <a:srgbClr val="C52378"/>
    <a:srgbClr val="613125"/>
    <a:srgbClr val="AC187B"/>
    <a:srgbClr val="5429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8161" autoAdjust="0"/>
  </p:normalViewPr>
  <p:slideViewPr>
    <p:cSldViewPr snapToGrid="0">
      <p:cViewPr>
        <p:scale>
          <a:sx n="84" d="100"/>
          <a:sy n="84" d="100"/>
        </p:scale>
        <p:origin x="-1291" y="-1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DA7D3-D579-4945-8A2E-4CBFFFE59B6D}" type="datetimeFigureOut">
              <a:rPr lang="ru-RU" smtClean="0"/>
              <a:pPr/>
              <a:t>21.05.2025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6D65D-BB62-4B01-AC16-81F0FBE5D65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6403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6D65D-BB62-4B01-AC16-81F0FBE5D659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6D65D-BB62-4B01-AC16-81F0FBE5D659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6D65D-BB62-4B01-AC16-81F0FBE5D659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6D65D-BB62-4B01-AC16-81F0FBE5D659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6D65D-BB62-4B01-AC16-81F0FBE5D659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6D65D-BB62-4B01-AC16-81F0FBE5D659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6D65D-BB62-4B01-AC16-81F0FBE5D659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6D65D-BB62-4B01-AC16-81F0FBE5D659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6D65D-BB62-4B01-AC16-81F0FBE5D659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6D65D-BB62-4B01-AC16-81F0FBE5D659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6D65D-BB62-4B01-AC16-81F0FBE5D659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6D65D-BB62-4B01-AC16-81F0FBE5D659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6D65D-BB62-4B01-AC16-81F0FBE5D659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6D65D-BB62-4B01-AC16-81F0FBE5D659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6D65D-BB62-4B01-AC16-81F0FBE5D659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6D65D-BB62-4B01-AC16-81F0FBE5D659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6D65D-BB62-4B01-AC16-81F0FBE5D659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6D65D-BB62-4B01-AC16-81F0FBE5D659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6D65D-BB62-4B01-AC16-81F0FBE5D659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6D65D-BB62-4B01-AC16-81F0FBE5D659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21.05.2025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21.05.2025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21.05.2025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21.05.2025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21.05.2025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21.05.2025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21.05.2025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21.05.2025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21.05.2025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21.05.2025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21.05.2025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9000"/>
            <a:lum/>
          </a:blip>
          <a:srcRect/>
          <a:stretch>
            <a:fillRect l="-2000" t="-7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21.05.2025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spect="1"/>
          </p:cNvSpPr>
          <p:nvPr/>
        </p:nvSpPr>
        <p:spPr>
          <a:xfrm>
            <a:off x="-479184" y="921657"/>
            <a:ext cx="10102361" cy="104644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txBody>
          <a:bodyPr wrap="squar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ts val="8000"/>
              </a:lnSpc>
            </a:pPr>
            <a:r>
              <a:rPr lang="ru-RU" sz="4800" b="1" spc="50" dirty="0" smtClean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Monotype Corsiva" pitchFamily="66" charset="0"/>
                <a:cs typeface="Times New Roman" pitchFamily="18" charset="0"/>
              </a:rPr>
              <a:t>Знаменитые    библиотекари</a:t>
            </a:r>
            <a:endParaRPr lang="ru-RU" sz="4800" b="1" spc="50" dirty="0">
              <a:ln w="11430">
                <a:noFill/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Monotype Corsiva" pitchFamily="66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49" y="3879861"/>
            <a:ext cx="1720879" cy="1882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097" y="2088453"/>
            <a:ext cx="1822264" cy="2254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954" y="3860854"/>
            <a:ext cx="1845610" cy="190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486" y="2088453"/>
            <a:ext cx="1819020" cy="2207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253" y="3838522"/>
            <a:ext cx="1565788" cy="1882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191" y="2179912"/>
            <a:ext cx="1846242" cy="2024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211" y="3826341"/>
            <a:ext cx="1418097" cy="189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593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7466" y="1222955"/>
            <a:ext cx="92036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Николай Иванович </a:t>
            </a:r>
            <a:r>
              <a:rPr lang="ru-RU" altLang="ru-RU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Лобачевский </a:t>
            </a:r>
            <a:r>
              <a:rPr lang="ru-RU" alt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1792–1856)</a:t>
            </a:r>
            <a:endParaRPr lang="ru-RU" alt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36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45423" y="2052042"/>
            <a:ext cx="598573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Математик, деятель университетского образования и   народного просвещения. Был ректором Казанского университета и одновременно библиотекарем. Университетские деловые бумаги он подписывал: ректор-библиотекарь Лобачевский. Он пополнил библиотеку новейшими научными изданиями на разных языках, ввёл строгие правила сохранности фонда, открыл библиотеку университета для посторонних читателей.</a:t>
            </a:r>
          </a:p>
          <a:p>
            <a:pPr>
              <a:buFont typeface="Wingdings" pitchFamily="2" charset="2"/>
              <a:buChar char="ü"/>
            </a:pPr>
            <a:endParaRPr lang="ru-RU" alt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7465" y="5406806"/>
            <a:ext cx="891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853E5B"/>
                </a:solidFill>
                <a:latin typeface="Monotype Corsiva" pitchFamily="66" charset="0"/>
              </a:rPr>
              <a:t>По выражению Н. П. Загоскина, Лобачевский был «великим строителем» Казанского университета</a:t>
            </a:r>
          </a:p>
        </p:txBody>
      </p:sp>
      <p:pic>
        <p:nvPicPr>
          <p:cNvPr id="30722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969" y="2052042"/>
            <a:ext cx="2339531" cy="3201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555934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1933" y="1229991"/>
            <a:ext cx="82201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Антон Антонович Дельвиг</a:t>
            </a:r>
            <a:r>
              <a:rPr lang="ru-RU" altLang="ru-RU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1798-1831)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altLang="ru-RU" sz="32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60457" y="2101582"/>
            <a:ext cx="18473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/>
              <a:t/>
            </a:r>
            <a:br>
              <a:rPr lang="ru-RU" sz="4000" dirty="0" smtClean="0"/>
            </a:br>
            <a:endParaRPr lang="ru-RU" altLang="ru-RU" sz="40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0562" y="2101582"/>
            <a:ext cx="584680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Выдающийся русский поэт-романтик, критик и издатель начала XIX века. Выпускник Царскосельского лицея (1817), друг А.С. Пушкина. С 1820 года работал в Императорской Публичной библиотеке, с 1821 - помощник библиотекаря под руководством И.А. Крылова. Передал библиотеке часть личной книжной коллекции.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134" y="5083630"/>
            <a:ext cx="8703732" cy="618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altLang="ru-RU" sz="2000" b="1" dirty="0" smtClean="0">
                <a:solidFill>
                  <a:srgbClr val="853E5B"/>
                </a:solidFill>
                <a:latin typeface="Monotype Corsiva" pitchFamily="66" charset="0"/>
              </a:rPr>
              <a:t>« Гармония стихов Виргилия, Расина, Шиллера, Жуковского и Пушкина есть, так сказать, тело, в котором рождаются поэтические чувства и мысли.»</a:t>
            </a:r>
          </a:p>
        </p:txBody>
      </p:sp>
      <p:pic>
        <p:nvPicPr>
          <p:cNvPr id="27650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 l="33075" t="24590" r="27886" b="5887"/>
          <a:stretch>
            <a:fillRect/>
          </a:stretch>
        </p:blipFill>
        <p:spPr bwMode="auto">
          <a:xfrm>
            <a:off x="6418386" y="2221110"/>
            <a:ext cx="2118946" cy="2623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555934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048" y="1523200"/>
            <a:ext cx="900990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Владимир Федорович </a:t>
            </a:r>
            <a:r>
              <a:rPr lang="ru-RU" altLang="ru-RU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Одо</a:t>
            </a:r>
            <a:r>
              <a:rPr lang="ru-RU" altLang="ru-RU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евский </a:t>
            </a:r>
            <a:r>
              <a:rPr lang="ru-RU" alt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(1803-1869) </a:t>
            </a:r>
            <a:r>
              <a:rPr lang="ru-RU" altLang="ru-RU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altLang="ru-RU" sz="36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379" y="2312467"/>
            <a:ext cx="64752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Российский писатель, философ, композитор, музыкальный теоретик и изобретатель, внёсший значительный вклад в развитие Румянцевского музея, где работал помощником директора и заведующим более 15 лет. Его усилия были направлены на обновление помещений, комплектование фондов, создание каталогов и организацию обслуживания читателей.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63106" y="5236105"/>
            <a:ext cx="8617789" cy="618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altLang="ru-RU" sz="2400" b="1" dirty="0" smtClean="0">
                <a:solidFill>
                  <a:srgbClr val="853E5B"/>
                </a:solidFill>
                <a:latin typeface="Monotype Corsiva" pitchFamily="66" charset="0"/>
              </a:rPr>
              <a:t>«Чтение — зеркало; наблюдение — самый предмет; чтение первый шаг </a:t>
            </a:r>
          </a:p>
          <a:p>
            <a:pPr algn="ctr">
              <a:lnSpc>
                <a:spcPts val="2000"/>
              </a:lnSpc>
            </a:pPr>
            <a:r>
              <a:rPr lang="ru-RU" altLang="ru-RU" sz="2400" b="1" dirty="0" smtClean="0">
                <a:solidFill>
                  <a:srgbClr val="853E5B"/>
                </a:solidFill>
                <a:latin typeface="Monotype Corsiva" pitchFamily="66" charset="0"/>
              </a:rPr>
              <a:t>к  подражанию; наблюдение верный путь к  созиданию»</a:t>
            </a:r>
          </a:p>
        </p:txBody>
      </p:sp>
      <p:pic>
        <p:nvPicPr>
          <p:cNvPr id="24578" name="Picture 2" descr="https://avatars.mds.yandex.net/get-entity_search/1948726/1133229962/S600xU_2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815" y="2312467"/>
            <a:ext cx="2118564" cy="2600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555934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5261" y="1322235"/>
            <a:ext cx="8493479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Александр Иванович </a:t>
            </a:r>
            <a:r>
              <a:rPr lang="ru-RU" altLang="ru-RU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Герцен </a:t>
            </a:r>
            <a:r>
              <a:rPr lang="ru-RU" alt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(1812-1870) </a:t>
            </a:r>
            <a:r>
              <a:rPr lang="ru-RU" altLang="ru-RU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altLang="ru-RU" sz="4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5261" y="2236232"/>
            <a:ext cx="549154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ru-RU" alt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Русский писатель. Александр Иванович Герцен принял должность библиотекаря в Вятке в 1837 году в период отбывания ссылки. Александр Иванович утверждал, что «публичная</a:t>
            </a:r>
            <a:b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библиотека — это открытый стол идей, за который приглашен каждый, за которым каждый найдет пищу, которую он ищет»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540" y="5275841"/>
            <a:ext cx="8660920" cy="648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altLang="ru-RU" sz="2800" b="1" dirty="0" smtClean="0">
                <a:solidFill>
                  <a:srgbClr val="853E5B"/>
                </a:solidFill>
                <a:latin typeface="Monotype Corsiva" pitchFamily="66" charset="0"/>
              </a:rPr>
              <a:t>« Надо уважать книгу, надо с почтением входить в этот храм мысли»</a:t>
            </a:r>
          </a:p>
        </p:txBody>
      </p:sp>
      <p:pic>
        <p:nvPicPr>
          <p:cNvPr id="21506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014948" y="2236232"/>
            <a:ext cx="2639740" cy="2740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555934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207" y="1298720"/>
            <a:ext cx="8883587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Аполлон Николаевич </a:t>
            </a:r>
            <a:r>
              <a:rPr lang="ru-RU" altLang="ru-RU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Майков </a:t>
            </a:r>
            <a:r>
              <a:rPr lang="ru-RU" alt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(1821-1897) </a:t>
            </a:r>
            <a:r>
              <a:rPr lang="ru-RU" altLang="ru-RU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altLang="ru-RU" sz="4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9046" y="2233246"/>
            <a:ext cx="5992041" cy="3161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ru-RU" alt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Русский поэт, член-корреспондент Петербургской академии наук (1853). В 1844 году по возвращении из Петербурга А.Н. Майков занял место помощника библиотекаря при Румянцевском музее. В 1852 г. перешел на службу в Комитет иностранной цензуры, в котором проработал около сорока пяти лет, сначала в должности цензора, а впоследствии и председателя Комитета.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755" y="5394304"/>
            <a:ext cx="8004114" cy="4405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altLang="ru-RU" sz="2800" b="1" dirty="0" smtClean="0">
                <a:solidFill>
                  <a:srgbClr val="853E5B"/>
                </a:solidFill>
                <a:latin typeface="Monotype Corsiva" pitchFamily="66" charset="0"/>
              </a:rPr>
              <a:t>« Мудрец отличен от глупца тем, что мыслит до конца» </a:t>
            </a:r>
          </a:p>
        </p:txBody>
      </p:sp>
      <p:pic>
        <p:nvPicPr>
          <p:cNvPr id="18434" name="Picture 2" descr="https://upload.wikimedia.org/wikipedia/commons/thumb/9/9c/Perov-Maikov.jpg/1200px-Perov-Maik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320" y="2088015"/>
            <a:ext cx="2357854" cy="30730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555934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4332" y="1151519"/>
            <a:ext cx="7295587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Иван Саввич </a:t>
            </a:r>
            <a:r>
              <a:rPr lang="ru-RU" altLang="ru-RU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Никитин </a:t>
            </a:r>
            <a:r>
              <a:rPr lang="ru-RU" alt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(1824-1861) 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altLang="ru-RU" sz="4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4498" y="2101249"/>
            <a:ext cx="3129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ru-RU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altLang="ru-RU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40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90" y="2021386"/>
            <a:ext cx="511007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ru-RU" alt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Русский поэт. В 1859 году в центре Воронежа открыл книжный магазин с библиотекой читальней, который быстро стал одним из центров культурной жизни города. Благодаря ему газеты и журналы поступали в Воронеж в течение одной недели после их выхода из печати. В этой библиотеке литература для чтения выдавалась беднякам бесплатно.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838090" y="2072604"/>
            <a:ext cx="2827743" cy="3009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55593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86081" y="1151519"/>
            <a:ext cx="91764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Николай Александрович Рубакин (1862-1946) 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altLang="ru-RU" sz="4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4498" y="2101249"/>
            <a:ext cx="3129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ru-RU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altLang="ru-RU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40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8544" y="1889501"/>
            <a:ext cx="50045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ru-RU" alt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русский библиограф, книговед, популяризатор науки и писатель, общественный деятель.</a:t>
            </a:r>
          </a:p>
          <a:p>
            <a:pPr algn="ctr">
              <a:buFont typeface="Wingdings" pitchFamily="2" charset="2"/>
              <a:buChar char="q"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Развил теорию самообразования, составил одно из первых систематических руководств по библиографии, издательскому и библиотечному делу в России. Создатель библиопсихологии — науки о восприятии текста. </a:t>
            </a:r>
          </a:p>
          <a:p>
            <a:pPr algn="ctr">
              <a:buFont typeface="Wingdings" pitchFamily="2" charset="2"/>
              <a:buChar char="q"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Литературное и научное наследие Рубакина огромно: 280 книг и брошюр, свыше 350 журнальных публикаций.</a:t>
            </a:r>
          </a:p>
          <a:p>
            <a:pPr algn="ctr">
              <a:buFont typeface="Wingdings" pitchFamily="2" charset="2"/>
              <a:buChar char="q"/>
            </a:pPr>
            <a:r>
              <a:rPr lang="ru-RU" b="1" dirty="0" smtClean="0"/>
              <a:t>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sotrudnik\Desktop\рубаки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146" y="2017740"/>
            <a:ext cx="2670463" cy="2939721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678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30217" y="1243113"/>
            <a:ext cx="7459414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Иван Алексеевич </a:t>
            </a:r>
            <a:r>
              <a:rPr lang="ru-RU" altLang="ru-RU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Бунин </a:t>
            </a:r>
            <a:r>
              <a:rPr lang="ru-RU" alt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(1870-1953)</a:t>
            </a:r>
            <a:endParaRPr lang="ru-RU" alt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4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7646" y="2259624"/>
            <a:ext cx="56512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buFont typeface="Wingdings" pitchFamily="2" charset="2"/>
              <a:buChar char="q"/>
            </a:pPr>
            <a:r>
              <a:rPr lang="ru-RU" alt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Выдающийся русский писатель и поэт, который стал первым русским лауреатом Нобелевской премии по литературе в 1933 году.</a:t>
            </a:r>
          </a:p>
          <a:p>
            <a:pPr algn="ctr" fontAlgn="base"/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Провел много лет жизни в эмиграции, став одним из главных писателей русского зарубежья. Живя в 1891 году в Полтаве работал библиотекарем земской управы.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 l="42193"/>
          <a:stretch>
            <a:fillRect/>
          </a:stretch>
        </p:blipFill>
        <p:spPr bwMode="auto">
          <a:xfrm flipH="1">
            <a:off x="486706" y="2032160"/>
            <a:ext cx="2274079" cy="2783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348558" y="4950044"/>
            <a:ext cx="8659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853E5B"/>
                </a:solidFill>
                <a:latin typeface="Monotype Corsiva" pitchFamily="66" charset="0"/>
              </a:rPr>
              <a:t>«Человека </a:t>
            </a:r>
            <a:r>
              <a:rPr lang="ru-RU" sz="2400" b="1" i="1" dirty="0">
                <a:solidFill>
                  <a:srgbClr val="853E5B"/>
                </a:solidFill>
                <a:latin typeface="Monotype Corsiva" pitchFamily="66" charset="0"/>
              </a:rPr>
              <a:t>делают счастливым три вещи: любовь, интересная работа и возможность путешествовать</a:t>
            </a:r>
            <a:r>
              <a:rPr lang="ru-RU" sz="2400" b="1" i="1" dirty="0" smtClean="0">
                <a:solidFill>
                  <a:srgbClr val="853E5B"/>
                </a:solidFill>
                <a:latin typeface="Monotype Corsiva" pitchFamily="66" charset="0"/>
              </a:rPr>
              <a:t>…»</a:t>
            </a:r>
            <a:endParaRPr lang="ru-RU" sz="2400" b="1" i="1" dirty="0">
              <a:solidFill>
                <a:srgbClr val="853E5B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593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3901" y="1262364"/>
            <a:ext cx="863504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Хорхе Луис </a:t>
            </a:r>
            <a:r>
              <a:rPr lang="ru-RU" altLang="ru-RU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Борхес  </a:t>
            </a:r>
            <a:r>
              <a:rPr lang="ru-RU" alt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(1899-1986) </a:t>
            </a:r>
            <a:r>
              <a:rPr lang="ru-RU" altLang="ru-RU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altLang="ru-RU" sz="4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06773" y="2169383"/>
            <a:ext cx="18473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/>
              <a:t/>
            </a:r>
            <a:br>
              <a:rPr lang="ru-RU" sz="4000" dirty="0" smtClean="0"/>
            </a:br>
            <a:endParaRPr lang="ru-RU" altLang="ru-RU" sz="40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893" y="2160154"/>
            <a:ext cx="52103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ru-RU" alt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Аргентинский прозаик, поэт и публицист. На протяжении 27 лет был библиотекарем. Из них 9 лет служил в муниципальной библиотеке на окраине Буэнос-Айреса, где занимался классификацией библиотечных фондов.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901" y="5037045"/>
            <a:ext cx="8738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853E5B"/>
                </a:solidFill>
                <a:latin typeface="Monotype Corsiva" pitchFamily="66" charset="0"/>
              </a:rPr>
              <a:t>«Литература неисчерпаема по той достаточной и простой причине, что неисчерпаема ни одна книга»</a:t>
            </a:r>
          </a:p>
        </p:txBody>
      </p:sp>
      <p:pic>
        <p:nvPicPr>
          <p:cNvPr id="4098" name="Picture 2" descr="https://avatars.mds.yandex.net/i?id=df7bec7877dab5f9fe453168bc7117ae-5588793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70442" y="2215481"/>
            <a:ext cx="2543796" cy="2671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555934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619" y="1146484"/>
            <a:ext cx="8746066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ru-RU" altLang="ru-RU" sz="2800" b="1" i="1" dirty="0" smtClean="0">
                <a:solidFill>
                  <a:srgbClr val="853E5B"/>
                </a:solidFill>
                <a:latin typeface="Monotype Corsiva" pitchFamily="66" charset="0"/>
                <a:cs typeface="Times New Roman" pitchFamily="18" charset="0"/>
              </a:rPr>
              <a:t>О библиотеке и библиотекарях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7918" y="1687658"/>
            <a:ext cx="860076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lnSpc>
                <a:spcPts val="2000"/>
              </a:lnSpc>
              <a:buFont typeface="Wingdings" pitchFamily="2" charset="2"/>
              <a:buChar char="q"/>
            </a:pPr>
            <a:r>
              <a:rPr lang="ru-RU" alt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Борис Пастернак: «Быть поэтом — значит видеть прошлое и будущее в настоящем, а быть библиотекарем — уметь найти нужное в этом прошлом и будущем».</a:t>
            </a:r>
          </a:p>
          <a:p>
            <a:pPr algn="just" fontAlgn="base">
              <a:lnSpc>
                <a:spcPts val="2000"/>
              </a:lnSpc>
              <a:buFont typeface="Wingdings" pitchFamily="2" charset="2"/>
              <a:buChar char="q"/>
            </a:pPr>
            <a:endParaRPr lang="ru-RU" altLang="ru-RU" sz="16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lnSpc>
                <a:spcPts val="2000"/>
              </a:lnSpc>
              <a:buFont typeface="Wingdings" pitchFamily="2" charset="2"/>
              <a:buChar char="q"/>
            </a:pPr>
            <a:r>
              <a:rPr lang="ru-RU" alt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smtClean="0">
                <a:solidFill>
                  <a:srgbClr val="853E5B"/>
                </a:solidFill>
                <a:latin typeface="Times New Roman" pitchFamily="18" charset="0"/>
                <a:cs typeface="Times New Roman" pitchFamily="18" charset="0"/>
              </a:rPr>
              <a:t>Эрнест Хемингуэй: </a:t>
            </a:r>
            <a:r>
              <a:rPr lang="ru-RU" altLang="ru-RU" sz="2000" b="1" dirty="0" smtClean="0">
                <a:solidFill>
                  <a:srgbClr val="853E5B"/>
                </a:solidFill>
                <a:latin typeface="Monotype Corsiva" pitchFamily="66" charset="0"/>
                <a:cs typeface="Times New Roman" pitchFamily="18" charset="0"/>
              </a:rPr>
              <a:t>«Книги — это тихие друзья, которые ждут, когда ты откроешь их душу. А библиотекари — хранители этих душ».</a:t>
            </a:r>
          </a:p>
          <a:p>
            <a:pPr algn="just" fontAlgn="base">
              <a:lnSpc>
                <a:spcPts val="2000"/>
              </a:lnSpc>
            </a:pPr>
            <a:endParaRPr lang="ru-RU" altLang="ru-RU" sz="1600" b="1" dirty="0" smtClean="0">
              <a:solidFill>
                <a:srgbClr val="98124D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lnSpc>
                <a:spcPts val="2000"/>
              </a:lnSpc>
              <a:buFont typeface="Wingdings" pitchFamily="2" charset="2"/>
              <a:buChar char="q"/>
            </a:pPr>
            <a:r>
              <a:rPr lang="ru-RU" alt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Хорхе Луис Борхес: «Библиотека – это вселенная, вмещающая в себя все возможные книги».</a:t>
            </a:r>
          </a:p>
          <a:p>
            <a:pPr algn="just" fontAlgn="base">
              <a:lnSpc>
                <a:spcPts val="2000"/>
              </a:lnSpc>
            </a:pPr>
            <a:endParaRPr lang="ru-RU" altLang="ru-RU" sz="1600" b="1" dirty="0" smtClean="0">
              <a:solidFill>
                <a:srgbClr val="98124D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lnSpc>
                <a:spcPts val="2000"/>
              </a:lnSpc>
              <a:buFont typeface="Wingdings" pitchFamily="2" charset="2"/>
              <a:buChar char="q"/>
            </a:pPr>
            <a:r>
              <a:rPr lang="ru-RU" alt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smtClean="0">
                <a:solidFill>
                  <a:srgbClr val="853E5B"/>
                </a:solidFill>
                <a:latin typeface="Monotype Corsiva" pitchFamily="66" charset="0"/>
                <a:cs typeface="Times New Roman" pitchFamily="18" charset="0"/>
              </a:rPr>
              <a:t>Рэй Брэдбери: «Без библиотек нет культуры, нет истории, нет будущего».</a:t>
            </a:r>
          </a:p>
          <a:p>
            <a:pPr algn="just" fontAlgn="base">
              <a:lnSpc>
                <a:spcPts val="2000"/>
              </a:lnSpc>
            </a:pPr>
            <a:endParaRPr lang="ru-RU" altLang="ru-RU" sz="2000" b="1" dirty="0" smtClean="0">
              <a:solidFill>
                <a:srgbClr val="853E5B"/>
              </a:solidFill>
              <a:latin typeface="Monotype Corsiva" pitchFamily="66" charset="0"/>
              <a:cs typeface="Times New Roman" pitchFamily="18" charset="0"/>
            </a:endParaRPr>
          </a:p>
          <a:p>
            <a:pPr algn="just" fontAlgn="base">
              <a:lnSpc>
                <a:spcPts val="2000"/>
              </a:lnSpc>
              <a:buFont typeface="Wingdings" pitchFamily="2" charset="2"/>
              <a:buChar char="q"/>
            </a:pPr>
            <a:r>
              <a:rPr lang="ru-RU" altLang="ru-RU" sz="1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Стивен Кинг: «Библиотека – это безопасное убежище, где можно найти утешение и вдохновение».</a:t>
            </a:r>
          </a:p>
          <a:p>
            <a:pPr algn="just" fontAlgn="base">
              <a:lnSpc>
                <a:spcPts val="2000"/>
              </a:lnSpc>
            </a:pPr>
            <a:endParaRPr lang="ru-RU" altLang="ru-RU" sz="16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lnSpc>
                <a:spcPts val="2000"/>
              </a:lnSpc>
              <a:buFont typeface="Wingdings" pitchFamily="2" charset="2"/>
              <a:buChar char="q"/>
            </a:pPr>
            <a:r>
              <a:rPr lang="ru-RU" alt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smtClean="0">
                <a:solidFill>
                  <a:srgbClr val="853E5B"/>
                </a:solidFill>
                <a:latin typeface="Times New Roman" pitchFamily="18" charset="0"/>
                <a:cs typeface="Times New Roman" pitchFamily="18" charset="0"/>
              </a:rPr>
              <a:t>Иосиф Бродский: </a:t>
            </a:r>
            <a:r>
              <a:rPr lang="ru-RU" altLang="ru-RU" sz="2000" b="1" dirty="0" smtClean="0">
                <a:solidFill>
                  <a:srgbClr val="853E5B"/>
                </a:solidFill>
                <a:latin typeface="Monotype Corsiva" pitchFamily="66" charset="0"/>
                <a:cs typeface="Times New Roman" pitchFamily="18" charset="0"/>
              </a:rPr>
              <a:t>«Библиотека – это лекарство от невежества и узости мышления».</a:t>
            </a:r>
          </a:p>
          <a:p>
            <a:endParaRPr lang="ru-RU" sz="20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5934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1348" y="1200063"/>
            <a:ext cx="9071907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Готфрид Вильгельм Лейбниц </a:t>
            </a:r>
            <a:r>
              <a:rPr lang="ru-RU" alt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1646 –1716) </a:t>
            </a:r>
          </a:p>
          <a:p>
            <a:pPr algn="ctr"/>
            <a:endParaRPr lang="ru-RU" altLang="ru-RU" sz="4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9192" y="2365131"/>
            <a:ext cx="567044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Немецкий философ, математик, физик и изобретатель,   юрист, историк, языковед, астролог.</a:t>
            </a:r>
          </a:p>
          <a:p>
            <a:pPr algn="ctr"/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1676 г. по приглашению герцога брауншвейг-люнебургского и ганноверского Иоанна-Фридриха Лейбниц занял должность придворного советника и библиотекаря в Ганновере.</a:t>
            </a:r>
          </a:p>
          <a:p>
            <a:pPr>
              <a:buFont typeface="Wingdings" pitchFamily="2" charset="2"/>
              <a:buChar char="ü"/>
            </a:pPr>
            <a:endParaRPr lang="ru-RU" altLang="ru-RU" sz="2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402297" y="5242842"/>
            <a:ext cx="84248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853E5B"/>
                </a:solidFill>
                <a:latin typeface="Monotype Corsiva" pitchFamily="66" charset="0"/>
              </a:rPr>
              <a:t>« Есть хорошие подарки, есть плохие, а есть…книга»</a:t>
            </a:r>
          </a:p>
        </p:txBody>
      </p:sp>
      <p:pic>
        <p:nvPicPr>
          <p:cNvPr id="38914" name="Picture 2" descr="https://canadianpatriot.org/wp-content/uploads/2020/08/253e5-250px-leibniz_by_francke_c17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110" y="2058238"/>
            <a:ext cx="2376144" cy="3003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555934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65405" y="1173663"/>
            <a:ext cx="364236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buFont typeface="Wingdings" pitchFamily="2" charset="2"/>
              <a:buChar char="ü"/>
            </a:pPr>
            <a:endParaRPr lang="ru-RU" alt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buFont typeface="Wingdings" pitchFamily="2" charset="2"/>
              <a:buChar char="q"/>
            </a:pPr>
            <a:r>
              <a:rPr lang="ru-RU" alt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Известных библиотекарей всех времен и народов объединяли глубокая любовь к книгам и стремление к просвещению и просветительству. </a:t>
            </a:r>
          </a:p>
          <a:p>
            <a:pPr algn="ctr" fontAlgn="base">
              <a:buFont typeface="Wingdings" pitchFamily="2" charset="2"/>
              <a:buChar char="q"/>
            </a:pPr>
            <a:endParaRPr lang="ru-RU" altLang="ru-RU" sz="1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buFont typeface="Wingdings" pitchFamily="2" charset="2"/>
              <a:buChar char="q"/>
            </a:pPr>
            <a:r>
              <a:rPr lang="ru-RU" alt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Их деятельность сыграла ключевую роль в сохранении и распространении знаний, наглядно продемонстрировав, что профессия библиотекаря является жизненно необходимой для общественного прогресса. </a:t>
            </a:r>
          </a:p>
        </p:txBody>
      </p:sp>
      <p:pic>
        <p:nvPicPr>
          <p:cNvPr id="13" name="Picture 8" descr="https://sun9-78.userapi.com/impg/5dizQ-vAeTJlkyBUi0sk9KL2WlGE0yBo6LRp5g/jRX5KidT17s.jpg?size=950x718&amp;quality=95&amp;sign=befb3a1285c52cdf8c4b7a1c8f4e2a96&amp;c_uniq_tag=Wh8d6EIiilDXpTfOjTvxPJ8r15iOgJz9iG68A3HImj4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2630" y="1182419"/>
            <a:ext cx="4671504" cy="353067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64840" y="4866734"/>
            <a:ext cx="88769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98124D"/>
                </a:solidFill>
                <a:latin typeface="Monotype Corsiva" pitchFamily="66" charset="0"/>
              </a:rPr>
              <a:t>«Память о замечательной книге навсегда связана в нашей душе с воспоминаниями о человеке, который снял её для нас с книжной полки и, многообещающе улыбаясь, сказал: «Прочтите, не пожалеете</a:t>
            </a:r>
            <a:r>
              <a:rPr lang="ru-RU" sz="2000" b="1" i="1" dirty="0" smtClean="0">
                <a:solidFill>
                  <a:srgbClr val="98124D"/>
                </a:solidFill>
                <a:latin typeface="Monotype Corsiva" pitchFamily="66" charset="0"/>
              </a:rPr>
              <a:t>!»                                                                С.Я. Маршак</a:t>
            </a:r>
            <a:endParaRPr lang="ru-RU" sz="2000" b="1" i="1" dirty="0">
              <a:solidFill>
                <a:srgbClr val="98124D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5934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78550" y="1262244"/>
            <a:ext cx="5089085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Дени </a:t>
            </a:r>
            <a:r>
              <a:rPr lang="ru-RU" altLang="ru-RU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Дидро (</a:t>
            </a:r>
            <a:r>
              <a:rPr lang="ru-RU" alt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1713-1784)</a:t>
            </a:r>
            <a:endParaRPr lang="ru-RU" altLang="ru-RU" sz="3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4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1924" y="2534757"/>
            <a:ext cx="585733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Французский писатель, философ-просветитель и драматург был личным библиотекарем российской императрицы Екатерины II.</a:t>
            </a:r>
          </a:p>
          <a:p>
            <a:pPr algn="ctr"/>
            <a:endParaRPr lang="ru-RU" dirty="0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03195" y="5154138"/>
            <a:ext cx="810012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98124D"/>
                </a:solidFill>
                <a:latin typeface="Monotype Corsiva" pitchFamily="66" charset="0"/>
              </a:rPr>
              <a:t>    «</a:t>
            </a:r>
            <a:r>
              <a:rPr lang="ru-RU" altLang="ru-RU" sz="2800" b="1" dirty="0">
                <a:solidFill>
                  <a:srgbClr val="98124D"/>
                </a:solidFill>
                <a:latin typeface="Monotype Corsiva" pitchFamily="66" charset="0"/>
              </a:rPr>
              <a:t>Люди перестают мыслить, когда перестают </a:t>
            </a:r>
            <a:r>
              <a:rPr lang="ru-RU" altLang="ru-RU" sz="2800" b="1" dirty="0" smtClean="0">
                <a:solidFill>
                  <a:srgbClr val="98124D"/>
                </a:solidFill>
                <a:latin typeface="Monotype Corsiva" pitchFamily="66" charset="0"/>
              </a:rPr>
              <a:t>читать»</a:t>
            </a:r>
            <a:endParaRPr lang="ru-RU" altLang="ru-RU" sz="2800" b="1" dirty="0">
              <a:solidFill>
                <a:srgbClr val="98124D"/>
              </a:solidFill>
              <a:latin typeface="Monotype Corsiva" pitchFamily="66" charset="0"/>
            </a:endParaRPr>
          </a:p>
        </p:txBody>
      </p:sp>
      <p:pic>
        <p:nvPicPr>
          <p:cNvPr id="52226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9977" y="1995854"/>
            <a:ext cx="2223075" cy="30119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555934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67347" y="1569103"/>
            <a:ext cx="92786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Харитон Андреевич </a:t>
            </a:r>
            <a:r>
              <a:rPr lang="ru-RU" altLang="ru-RU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Чеботарев </a:t>
            </a:r>
            <a:r>
              <a:rPr lang="ru-RU" altLang="ru-RU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(1746–1815)</a:t>
            </a:r>
            <a:r>
              <a:rPr lang="ru-RU" altLang="ru-RU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endParaRPr lang="ru-RU" altLang="ru-RU" sz="36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60784" y="2419226"/>
            <a:ext cx="61786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Харитон Андреевич Чеботарев был профессором истории и первым избранным ректором Московского университета. Он начал свою карьеру в университете с работы в библиотеке, где впоследствии стал хранителем фондов, а затем — заведующим. К моменту избрания на должность ректора, Чеботарев имел 37-летний стаж библиотечной работы.  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920" y="5383850"/>
            <a:ext cx="8537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 </a:t>
            </a:r>
            <a:r>
              <a:rPr lang="ru-RU" altLang="ru-RU" sz="2000" b="1" dirty="0" smtClean="0">
                <a:solidFill>
                  <a:srgbClr val="98124D"/>
                </a:solidFill>
                <a:latin typeface="Monotype Corsiva" pitchFamily="66" charset="0"/>
              </a:rPr>
              <a:t>«Слово о способах и путях, ведущих к просвещению» (1779 г.) — советы для учащихся</a:t>
            </a:r>
            <a:endParaRPr lang="ru-RU" altLang="ru-RU" sz="2000" b="1" dirty="0">
              <a:solidFill>
                <a:srgbClr val="98124D"/>
              </a:solidFill>
              <a:latin typeface="Monotype Corsiva" pitchFamily="66" charset="0"/>
            </a:endParaRPr>
          </a:p>
        </p:txBody>
      </p:sp>
      <p:pic>
        <p:nvPicPr>
          <p:cNvPr id="49154" name="Picture 2" descr="https://historicalluggage.ru/static/person/s_2918-24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749" y="2507252"/>
            <a:ext cx="2434789" cy="26877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555934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3362" y="1228200"/>
            <a:ext cx="7345601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Иоганн </a:t>
            </a:r>
            <a:r>
              <a:rPr lang="ru-RU" altLang="ru-RU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Вольфганг Гёте </a:t>
            </a:r>
            <a:r>
              <a:rPr lang="ru-RU" alt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(1749-1832)</a:t>
            </a:r>
            <a:endParaRPr lang="ru-RU" alt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0165" y="2189082"/>
            <a:ext cx="60384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Великий немецкий поэт, мыслитель и государственный деятель с 1797 г. курировал Веймарскую библиотеку. Он наладил строгий учет фондов, завел инвентарную книгу новых поступлений, провел ревизию, ввел новые правила пользования библиотекой. По его распоряжению были разработаны карточные каталоги.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982070"/>
            <a:ext cx="8970673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ru-RU" altLang="ru-RU" sz="2000" b="1" dirty="0" smtClean="0">
                <a:solidFill>
                  <a:srgbClr val="98124D"/>
                </a:solidFill>
                <a:latin typeface="Monotype Corsiva" pitchFamily="66" charset="0"/>
              </a:rPr>
              <a:t>  </a:t>
            </a:r>
            <a:r>
              <a:rPr lang="ru-RU" altLang="ru-RU" sz="2400" b="1" dirty="0" smtClean="0">
                <a:solidFill>
                  <a:srgbClr val="853E5B"/>
                </a:solidFill>
                <a:latin typeface="Monotype Corsiva" pitchFamily="66" charset="0"/>
              </a:rPr>
              <a:t>« Каждый день следует прослушать хоть одну песенку, посмотреть на хорошую картину и, если возможно, прочитать хоть какое-нибудь мудрое изречение»</a:t>
            </a:r>
            <a:br>
              <a:rPr lang="ru-RU" altLang="ru-RU" sz="2400" b="1" dirty="0" smtClean="0">
                <a:solidFill>
                  <a:srgbClr val="853E5B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rgbClr val="853E5B"/>
                </a:solidFill>
              </a:rPr>
              <a:t/>
            </a:r>
            <a:br>
              <a:rPr lang="ru-RU" sz="2400" dirty="0" smtClean="0">
                <a:solidFill>
                  <a:srgbClr val="853E5B"/>
                </a:solidFill>
              </a:rPr>
            </a:br>
            <a:endParaRPr lang="ru-RU" sz="2400" dirty="0">
              <a:solidFill>
                <a:srgbClr val="853E5B"/>
              </a:solidFill>
            </a:endParaRPr>
          </a:p>
        </p:txBody>
      </p:sp>
      <p:pic>
        <p:nvPicPr>
          <p:cNvPr id="46082" name="Picture 2" descr="https://ic.pics.livejournal.com/ondrey_1/14402030/104666/104666_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7580" y="1988720"/>
            <a:ext cx="2171995" cy="26833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555934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otrudnik\Desktop\фон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5143" y="1545209"/>
            <a:ext cx="7713714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Иван Андреевич </a:t>
            </a:r>
            <a:r>
              <a:rPr lang="ru-RU" altLang="ru-RU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Крылов </a:t>
            </a:r>
            <a:r>
              <a:rPr lang="ru-RU" alt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(1769–1844)</a:t>
            </a:r>
            <a:endParaRPr lang="ru-RU" alt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4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3751" y="3154982"/>
            <a:ext cx="5779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Известный русский баснописец 29 лет прослужил в Императорской Публичной библиотеке, сначала библиотекарем, потом заведующим Русским отделением библиотеки.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9786" y="5364783"/>
            <a:ext cx="7744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853E5B"/>
                </a:solidFill>
                <a:latin typeface="Monotype Corsiva" pitchFamily="66" charset="0"/>
              </a:rPr>
              <a:t>« Если голова пуста, то голове  ума не придадут места»</a:t>
            </a:r>
          </a:p>
        </p:txBody>
      </p:sp>
      <p:pic>
        <p:nvPicPr>
          <p:cNvPr id="43010" name="Picture 2" descr="Picture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825" y="2305661"/>
            <a:ext cx="2595198" cy="2678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555934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60699" y="1311977"/>
            <a:ext cx="920469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Востоков Александр </a:t>
            </a:r>
            <a:r>
              <a:rPr lang="ru-RU" altLang="ru-RU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Христофорович </a:t>
            </a:r>
            <a:r>
              <a:rPr lang="ru-RU" alt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(1781-1864)</a:t>
            </a:r>
          </a:p>
          <a:p>
            <a:pPr algn="ctr"/>
            <a:endParaRPr lang="ru-RU" altLang="ru-RU" sz="36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5840" y="2667020"/>
            <a:ext cx="57811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Филолог-славист, поэт, палеограф, археограф. Работал сотрудником Публичной Библиотеки Санкт-Петербурга с 1815 по 1844 г., а также старшим библиотекарем Румянцевского музея.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1472" y="5282575"/>
            <a:ext cx="7915463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altLang="ru-RU" sz="2800" b="1" dirty="0" smtClean="0">
                <a:solidFill>
                  <a:srgbClr val="853E5B"/>
                </a:solidFill>
                <a:latin typeface="Monotype Corsiva" pitchFamily="66" charset="0"/>
              </a:rPr>
              <a:t>« Терпением стяжай науку, которой ты себя обрек»</a:t>
            </a:r>
          </a:p>
        </p:txBody>
      </p:sp>
      <p:pic>
        <p:nvPicPr>
          <p:cNvPr id="39938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 l="4405" t="7318" r="57054" b="21228"/>
          <a:stretch>
            <a:fillRect/>
          </a:stretch>
        </p:blipFill>
        <p:spPr bwMode="auto">
          <a:xfrm>
            <a:off x="6559062" y="2143085"/>
            <a:ext cx="2095556" cy="2881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555934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331750" y="1035657"/>
            <a:ext cx="1031346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Якоб Людвиг </a:t>
            </a:r>
            <a:r>
              <a:rPr lang="ru-RU" altLang="ru-RU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Карл Гримм </a:t>
            </a:r>
            <a:r>
              <a:rPr lang="ru-RU" altLang="ru-RU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(1785-1863) </a:t>
            </a:r>
            <a:endParaRPr lang="ru-RU" altLang="ru-RU" sz="32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Вильгельм </a:t>
            </a:r>
            <a:r>
              <a:rPr lang="ru-RU" altLang="ru-RU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Карл Гримм     </a:t>
            </a:r>
            <a:r>
              <a:rPr lang="ru-RU" altLang="ru-RU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(1786-1859) </a:t>
            </a:r>
          </a:p>
          <a:p>
            <a:pPr algn="ctr"/>
            <a:r>
              <a:rPr lang="ru-RU" alt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39662" y="2129960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27937" y="2321032"/>
            <a:ext cx="494988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Немецкие лингвисты и исследователи немецкой народной культуры.</a:t>
            </a:r>
          </a:p>
          <a:p>
            <a:pPr algn="ctr"/>
            <a: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Якоб Гримм проработал в библиотеках более 30 лет, совмещая эту работу с исследовательской и преподавательской. Его брат Вильгельм также поступил туда, сначала младшим библиотекарем, а в 1831 году был назначен экстраординарным профессором, сохранив должность библиотекаря.</a:t>
            </a:r>
          </a:p>
          <a:p>
            <a:pPr>
              <a:buFont typeface="Wingdings" pitchFamily="2" charset="2"/>
              <a:buChar char="ü"/>
            </a:pPr>
            <a:endParaRPr lang="ru-RU" alt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63374" y="5429000"/>
            <a:ext cx="9062800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altLang="ru-RU" sz="2400" b="1" dirty="0">
                <a:solidFill>
                  <a:srgbClr val="853E5B"/>
                </a:solidFill>
                <a:latin typeface="Monotype Corsiva" pitchFamily="66" charset="0"/>
              </a:rPr>
              <a:t>«Иди, мой друг, всегда иди дорогою </a:t>
            </a:r>
            <a:r>
              <a:rPr lang="ru-RU" altLang="ru-RU" sz="2400" b="1" dirty="0" smtClean="0">
                <a:solidFill>
                  <a:srgbClr val="853E5B"/>
                </a:solidFill>
                <a:latin typeface="Monotype Corsiva" pitchFamily="66" charset="0"/>
              </a:rPr>
              <a:t>добра»</a:t>
            </a:r>
            <a:endParaRPr lang="ru-RU" altLang="ru-RU" sz="2400" b="1" dirty="0" smtClean="0">
              <a:solidFill>
                <a:srgbClr val="853E5B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Users\sotrudnik\Desktop\гримм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45" y="2321032"/>
            <a:ext cx="2294424" cy="2929192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5934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6474" y="1236362"/>
            <a:ext cx="8771055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Михаил </a:t>
            </a:r>
            <a:r>
              <a:rPr lang="ru-RU" altLang="ru-RU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Николаевич Загоскин </a:t>
            </a:r>
            <a:r>
              <a:rPr lang="ru-RU" alt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1789-1852)</a:t>
            </a:r>
            <a:endParaRPr lang="ru-RU" alt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8792" y="2234477"/>
            <a:ext cx="63317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Русский писатель, драматург, автор исторических романов. В 1817 году был определен почетным библиотекарем в императорскую Публичную библиотеку. Принимал деятельное участие в приведении библиотеки в порядок, в составлении каталога русских книг, за что через два года был награжден орденом Анны 3-й степени.</a:t>
            </a:r>
          </a:p>
          <a:p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67420" y="5195344"/>
            <a:ext cx="8609162" cy="633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altLang="ru-RU" sz="2400" b="1" dirty="0" smtClean="0">
                <a:solidFill>
                  <a:srgbClr val="853E5B"/>
                </a:solidFill>
                <a:latin typeface="Monotype Corsiva" pitchFamily="66" charset="0"/>
              </a:rPr>
              <a:t>« О, как  недостаточен, как бессилен язык  человеческий для выражения высоких  чувств души…»</a:t>
            </a:r>
          </a:p>
        </p:txBody>
      </p:sp>
      <p:pic>
        <p:nvPicPr>
          <p:cNvPr id="33794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581953" y="2234477"/>
            <a:ext cx="2162651" cy="27776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555934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2303</TotalTime>
  <Words>1283</Words>
  <Application>Microsoft Office PowerPoint</Application>
  <PresentationFormat>Экран (4:3)</PresentationFormat>
  <Paragraphs>107</Paragraphs>
  <Slides>20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admin</cp:lastModifiedBy>
  <cp:revision>452</cp:revision>
  <dcterms:created xsi:type="dcterms:W3CDTF">2013-11-19T05:52:05Z</dcterms:created>
  <dcterms:modified xsi:type="dcterms:W3CDTF">2025-05-21T13:40:50Z</dcterms:modified>
</cp:coreProperties>
</file>