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9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438" autoAdjust="0"/>
  </p:normalViewPr>
  <p:slideViewPr>
    <p:cSldViewPr>
      <p:cViewPr varScale="1">
        <p:scale>
          <a:sx n="83" d="100"/>
          <a:sy n="83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FBCB-5C09-4742-8715-747BA0C7AA82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C2573-35CB-4BE5-8B3C-06059E99C6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4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2573-35CB-4BE5-8B3C-06059E99C6D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0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2573-35CB-4BE5-8B3C-06059E99C6D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A3B7-06D6-4831-B1E6-63F85A5B7A96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7F729-0695-4290-A6C2-4CBAF7C48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8659" y="2365137"/>
            <a:ext cx="77877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hnschrift SemiBold" pitchFamily="34" charset="0"/>
              </a:rPr>
              <a:t>И в сердцах и в книгах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hnschrift SemiBold" pitchFamily="34" charset="0"/>
              </a:rPr>
              <a:t>память о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hnschrift SemiBold" pitchFamily="34" charset="0"/>
              </a:rPr>
              <a:t>войне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ahnschrift SemiBol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000" y="458112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itchFamily="34" charset="0"/>
              </a:rPr>
              <a:t>…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Bahnschrift Light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63" y="3789040"/>
            <a:ext cx="1402011" cy="29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trudnik2\Pictures\сесилия паредес\Mihail_Sholohov__Sudba_cheloveka.jpeg8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456" y="404664"/>
            <a:ext cx="2000264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sotrudnik2\Pictures\сесилия паредес\67325825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016" y="3429000"/>
            <a:ext cx="2036671" cy="3215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96352" y="315813"/>
            <a:ext cx="58360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Шолохов, М. А. Судьба человека : рассказы / М. А. Шолохов. - М. : Сов. Россия, 1984. - 126 с.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407); ФПИК ВГТЗ (Дегтярева,2)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 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«Судьба человека» — одно из самых пронзительных произведений Михаила Шолохова. </a:t>
            </a: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Через историю одной жизни автор передает трагедию всего народа, столкнувшегося с ужасом войны. Понятия чести и достоинства, храбрость и способность любить и сохранять человеческий облик в невыносимых условиях — все это отражено в повести.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51344"/>
            <a:ext cx="6120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Шолохов, М. А. Они сражались за Родину : главы из романа. Вып. 2 / М. А. Шолохов. - М. : Современник, 1981. - 80 с. - (Отрочество)	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 (Корпус Б, ауд. 407); ММФ(Столетова,8); ч.з № 4 (Рокоссовского,50).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Этот роман оказывает невероятное впечатление на читателя, ведь Шолохов с поразительной достоверностью показывает обстановку в рядах Красной Армии в первые годы войны, мысли простых солдат, тяжело переживающих отступление.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В романе многогранно раскрыта судьба  трех рядовых - шахтера Петра Лопахина, комбайнера Ивана Звягинцева, агронома Николая Стрельцова.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Очень разные по характерам, они связаны на фронте мужской дружбой и безграничной преданностью Родине.</a:t>
            </a:r>
            <a:endParaRPr lang="ru-RU" sz="1400" b="1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trudnik2\Pictures\сесилия паредес\ее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76671"/>
            <a:ext cx="2143140" cy="3424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335446"/>
            <a:ext cx="59046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Казакевич, Э. М. Звезда  / Э. М. Казакевич. - Москва : ДОСААФ СССР, 1976. - 80 с.	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407).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События повести происходят весной 1944 года на территории Западной Украины, во время наступления советских войск по всему западному фронту.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Повесть названа в честь небольшого разведотряда, чьим позывным была «Звезда».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Командир разведроты, лейтенант Травкин, получает задание перейти через линию фронта и произвести разведку в тылу врага, который, предположительно, перегруппировывает силы для наступления. </a:t>
            </a: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Глубокой ночью группа переходит линию фронта и около полутора километров успешно продвигается сквозь лес, густо наполненный немецкими солдатами.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В ходе рейда группа берёт несколько «языков»  и выясняет, что на этом участке фронта сосредотачивается  5-ая танковая дивизия СС «Викинг».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В штабе дивизии эти сведения оцениваются как важные и неожиданные.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 Выполнив свою миссию, разведчики пытаются выбраться из окружения, но безуспешно – один за другим они погибают смертью храбрых.</a:t>
            </a: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endParaRPr lang="ru-RU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04664"/>
            <a:ext cx="243464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79848" y="239276"/>
            <a:ext cx="5400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Фадеев, А. А. Молодая гвардия   / А. А. Фадеев. - Москва : Сов. писатель, 1956. - 668 	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отдел социально-гуманитарной литературы(Корпус Б, Ауд. 407); ФПИК ВГТЗ (Дегтярева,2).</a:t>
            </a: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Роман советского писателя Александра Фадеева, посвящён действовавшей в Краснодоне во время Великой Отечественной войны молодёжной подпольной организации под названием «Молодая гвардия» в период 1942—1943г.</a:t>
            </a:r>
          </a:p>
          <a:p>
            <a:pPr algn="just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itchFamily="34" charset="0"/>
                <a:ea typeface="Calibri" pitchFamily="34" charset="0"/>
                <a:cs typeface="Arial" pitchFamily="34" charset="0"/>
              </a:rPr>
              <a:t>Роман  написан на основе реальных событий: в Краснодоне совсем молодые ребята, вчерашние школьники, оказавшись в оккупации, сумели объединиться и оказать врагу ожесточенное сопротивление. </a:t>
            </a: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Большинство главных героев романа: Олег Кошевой, Ульяна Громова, Любовь Шевцова, Иван Земнухов, Сергей Тюленин и другие — реально существовавшие люди.</a:t>
            </a:r>
          </a:p>
          <a:p>
            <a:pPr algn="just"/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itchFamily="34" charset="0"/>
                <a:ea typeface="Calibri" pitchFamily="34" charset="0"/>
                <a:cs typeface="Arial" pitchFamily="34" charset="0"/>
              </a:rPr>
              <a:t>Они сражались, как могли, за свои юношеские идеалы, за чувство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itchFamily="34" charset="0"/>
                <a:ea typeface="Calibri" pitchFamily="34" charset="0"/>
                <a:cs typeface="Arial" pitchFamily="34" charset="0"/>
              </a:rPr>
              <a:t>собственного достоинства, за Родину.</a:t>
            </a:r>
          </a:p>
          <a:p>
            <a:pPr algn="just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hnschrift SemiBold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itchFamily="34" charset="0"/>
                <a:ea typeface="Calibri" pitchFamily="34" charset="0"/>
                <a:cs typeface="Arial" pitchFamily="34" charset="0"/>
              </a:rPr>
              <a:t>Организация была раскрыта врагом, и большинство ее участников погибло.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59832" y="347114"/>
            <a:ext cx="578753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Чаковский, А.Б. Блокада : роман. Кн. 1-2 / А. Чаковский. - М. : Худож. лит., 1983. - 663 с. – (Библиотека произведений, удостоенных Ленинской премии).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Чаковский, А.Б. Блокада : роман. Кн. 3-4 / А. Чаковский. - М. : Худож. лит., 1983. - 606 с.- (Библиотека произведений, удостоенных Ленинской премии).</a:t>
            </a:r>
            <a:r>
              <a:rPr lang="ru-RU" sz="1400" dirty="0" smtClean="0">
                <a:latin typeface="Bahnschrift SemiBold" pitchFamily="34" charset="0"/>
              </a:rPr>
              <a:t>	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Чаковский, А.Б.  Блокада : роман. Кн. 5 / А. Чаковский. - М. : Худож. лит., 1983. - 776 с. - (Библиотека произведений, удостоенных Ленинской премии).	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407); ФПИК ВГТЗ (Дегтярева,2).</a:t>
            </a: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Легендарный роман-откровение Александра Борисовича Чаковского. Выдающийся советский писатель и журналист, военный корреспондент рассказывает о событиях, предшествовавших войне, обороне Ленинграда, о страшных буднях осажденного города.</a:t>
            </a:r>
            <a:endParaRPr lang="ru-RU" sz="1300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sotrudnik2\Pictures\сесилия паредес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02" y="404664"/>
            <a:ext cx="2786082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8982" y="4145304"/>
            <a:ext cx="8712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ahnschrift SemiBold" pitchFamily="34" charset="0"/>
              </a:rPr>
              <a:t>Первый роман </a:t>
            </a:r>
            <a:r>
              <a:rPr lang="ru-RU" sz="1400" dirty="0">
                <a:latin typeface="Bahnschrift SemiBold" pitchFamily="34" charset="0"/>
              </a:rPr>
              <a:t>повествует о начале </a:t>
            </a:r>
            <a:r>
              <a:rPr lang="ru-RU" sz="1400" dirty="0" smtClean="0">
                <a:latin typeface="Bahnschrift SemiBold" pitchFamily="34" charset="0"/>
              </a:rPr>
              <a:t>войны</a:t>
            </a:r>
            <a:r>
              <a:rPr lang="ru-RU" sz="1400" dirty="0">
                <a:latin typeface="Bahnschrift SemiBold" pitchFamily="34" charset="0"/>
              </a:rPr>
              <a:t>, о событиях, предшествующих войне. Автор знакомит нас с героями, некоторые из которых встречаются читателю на протяжении всех томов романа.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Во второй книге </a:t>
            </a:r>
            <a:r>
              <a:rPr lang="ru-RU" sz="1400" dirty="0" smtClean="0">
                <a:latin typeface="Bahnschrift SemiBold" pitchFamily="34" charset="0"/>
              </a:rPr>
              <a:t>описаны боевые </a:t>
            </a:r>
            <a:r>
              <a:rPr lang="ru-RU" sz="1400" dirty="0">
                <a:latin typeface="Bahnschrift SemiBold" pitchFamily="34" charset="0"/>
              </a:rPr>
              <a:t>действия лета 1941 года, когда фашистские войска пробивались к Ленинграду. 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Третья и четвёртая книги описывают основные события осени 1941-го, когда бой шел уже за саму северную столицу. </a:t>
            </a:r>
          </a:p>
          <a:p>
            <a:pPr algn="just"/>
            <a:r>
              <a:rPr lang="ru-RU" sz="1400" dirty="0" smtClean="0">
                <a:latin typeface="Bahnschrift SemiBold" pitchFamily="34" charset="0"/>
              </a:rPr>
              <a:t>Книги </a:t>
            </a:r>
            <a:r>
              <a:rPr lang="ru-RU" sz="1400" dirty="0">
                <a:latin typeface="Bahnschrift SemiBold" pitchFamily="34" charset="0"/>
              </a:rPr>
              <a:t>наполнены </a:t>
            </a:r>
            <a:r>
              <a:rPr lang="ru-RU" sz="1400" dirty="0" smtClean="0">
                <a:latin typeface="Bahnschrift SemiBold" pitchFamily="34" charset="0"/>
              </a:rPr>
              <a:t>множеством </a:t>
            </a:r>
            <a:r>
              <a:rPr lang="ru-RU" sz="1400" dirty="0">
                <a:latin typeface="Bahnschrift SemiBold" pitchFamily="34" charset="0"/>
              </a:rPr>
              <a:t>героев и реальных подвигов, которые ежедневно совершали защитники города. Присутствуют сцены в Верховной ставке, объясняющие решения политического и военного руководства страны. 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Пятая и заключительная часть «Блокады» почти полностью посвящена «Дороге жизни», легендарной Ладожской ледовой трассы.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632017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Смирнов, С. С. Герои брестской крепости / С. С. Смирнов. - Москва : Военгиз, 1959. - 240 с.</a:t>
            </a:r>
          </a:p>
          <a:p>
            <a:pPr algn="just"/>
            <a:r>
              <a:rPr lang="ru-RU" sz="1400" dirty="0" smtClean="0">
                <a:latin typeface="Bahnschrift SemiBold" pitchFamily="34" charset="0"/>
              </a:rPr>
              <a:t>		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407);</a:t>
            </a:r>
            <a:r>
              <a:rPr lang="ru-RU" sz="1400" b="1" dirty="0" smtClean="0">
                <a:latin typeface="Bahnschrift SemiBold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ФПИК ВГТЗ (Дегтярева,2).</a:t>
            </a:r>
            <a:endParaRPr lang="ru-RU" sz="1400" b="1" dirty="0" smtClean="0">
              <a:latin typeface="Bahnschrift SemiBold" pitchFamily="34" charset="0"/>
            </a:endParaRP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Документальная книга С. С.Смирнова о героических защитниках Брестской крепости.</a:t>
            </a:r>
          </a:p>
          <a:p>
            <a:pPr algn="just"/>
            <a:r>
              <a:rPr lang="ru-RU" sz="1400" dirty="0" smtClean="0">
                <a:latin typeface="Bahnschrift SemiBold" pitchFamily="34" charset="0"/>
              </a:rPr>
              <a:t> </a:t>
            </a:r>
            <a:r>
              <a:rPr lang="ru-RU" sz="1400" b="1" dirty="0" smtClean="0">
                <a:latin typeface="Bahnschrift SemiBold" pitchFamily="34" charset="0"/>
              </a:rPr>
              <a:t>В этой книге объединены очерк «Брестская крепость» и книга «В поисках героев Брестской крепости».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Книга состоит из двух частей. В первой рассказывается об историческом прошлом Брестской крепости и событиях, которые развернулись в первые дни войны.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Во второй части повествуется о судьбах участников обороны</a:t>
            </a:r>
            <a:r>
              <a:rPr lang="ru-RU" sz="1400" dirty="0" smtClean="0">
                <a:latin typeface="Bahnschrift SemiBold" pitchFamily="34" charset="0"/>
              </a:rPr>
              <a:t>.</a:t>
            </a:r>
            <a:r>
              <a:rPr lang="ru-RU" sz="1400" b="1" dirty="0" smtClean="0">
                <a:latin typeface="Bahnschrift SemiBold" pitchFamily="34" charset="0"/>
              </a:rPr>
              <a:t/>
            </a:r>
            <a:br>
              <a:rPr lang="ru-RU" sz="1400" b="1" dirty="0" smtClean="0">
                <a:latin typeface="Bahnschrift SemiBold" pitchFamily="34" charset="0"/>
              </a:rPr>
            </a:br>
            <a:r>
              <a:rPr lang="ru-RU" sz="1400" b="1" dirty="0" smtClean="0">
                <a:latin typeface="Bahnschrift SemiBold" pitchFamily="34" charset="0"/>
              </a:rPr>
              <a:t>Брестская крепость одной из первых приняла на себя удар войск нацистской Германии в июне 1941 года. Больше месяца сражались ее защитники, предпочитая умереть, но не сдаться врагу. Впереди было еще четыре года страшной войны.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 </a:t>
            </a:r>
            <a:endParaRPr lang="ru-RU" sz="1400" b="1" dirty="0"/>
          </a:p>
        </p:txBody>
      </p:sp>
      <p:pic>
        <p:nvPicPr>
          <p:cNvPr id="3073" name="Picture 1" descr="C:\Users\sotrudnik2\Pictures\сесилия паредес\7004044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60" y="332656"/>
            <a:ext cx="2214578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584" y="574146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44" y="4471489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Bahnschrift SemiBold" pitchFamily="34" charset="0"/>
              </a:rPr>
              <a:t>Доблесть защитников крепости стала лишь одним из эпизодов той героической борьбы, символом веры в победу. Повесть основана на документальных материалах и представляет собой итог многолетней самоотверженной работы автора, поистине воссоздавшего один из самых драматичных эпизодов Великой Отечественной войны. 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По крупицам собирая сведения о легендарных защитниках брестской крепости, писатель много сделал для того, чтобы восстановить честь и доброе имя героев, попавших в годы войны в немецкий плен и позднее осуждённых за это на родине. Их свидетельства и воспоминания, полные трагизма и истинного мужества, и составили это честное и непредвзятое повествование.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064896" cy="422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Bahnschrift SemiBold" pitchFamily="34" charset="0"/>
                <a:cs typeface="Times New Roman" pitchFamily="18" charset="0"/>
              </a:rPr>
              <a:t>Тема войны была и остаётся одной из ведущих в художественной литературе. </a:t>
            </a:r>
          </a:p>
          <a:p>
            <a:pPr algn="just"/>
            <a:r>
              <a:rPr lang="ru-RU" sz="2200" b="1" dirty="0" smtClean="0">
                <a:latin typeface="Bahnschrift SemiBold" pitchFamily="34" charset="0"/>
                <a:cs typeface="Times New Roman" pitchFamily="18" charset="0"/>
              </a:rPr>
              <a:t>Чем дальше уходят от нас те трагические события, тем ценнее становятся художественные произведения – свидетельства страниц нашей истории. </a:t>
            </a:r>
          </a:p>
          <a:p>
            <a:pPr algn="just"/>
            <a:r>
              <a:rPr lang="ru-RU" sz="2200" b="1" dirty="0" smtClean="0">
                <a:latin typeface="Bahnschrift SemiBold" pitchFamily="34" charset="0"/>
                <a:cs typeface="Times New Roman" pitchFamily="18" charset="0"/>
              </a:rPr>
              <a:t>Произведения о войне по прошествии лет обладают силой исторического документа. Читая их сейчас, мы приобщаемся к подвигу нашего народа. </a:t>
            </a:r>
          </a:p>
          <a:p>
            <a:pPr algn="just"/>
            <a:endParaRPr lang="ru-RU" sz="2200" b="1" dirty="0" smtClean="0">
              <a:latin typeface="Bahnschrift SemiBold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Bahnschrift SemiBold" pitchFamily="34" charset="0"/>
                <a:cs typeface="Times New Roman" pitchFamily="18" charset="0"/>
              </a:rPr>
              <a:t>Мир, за который было отдано столько миллионов человеческих жизней, должен помнить и чтить своих защитников. </a:t>
            </a:r>
            <a:endParaRPr lang="ru-RU" sz="2400" b="1" dirty="0">
              <a:solidFill>
                <a:srgbClr val="CC0000"/>
              </a:solidFill>
              <a:latin typeface="Bahnschrift SemiBold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40292"/>
            <a:ext cx="4680520" cy="130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otrudnik2\Pictures\сесилия паредес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32656"/>
            <a:ext cx="1928826" cy="30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sotrudnik2\Pictures\сесилия паредес\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676" y="3661104"/>
            <a:ext cx="2029042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3108" y="163465"/>
            <a:ext cx="67866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</a:t>
            </a:r>
            <a:r>
              <a:rPr lang="ru-RU" sz="1400" b="1" dirty="0" smtClean="0">
                <a:latin typeface="Bahnschrift SemiBold" pitchFamily="34" charset="0"/>
              </a:rPr>
              <a:t>Бондарев, Ю. В. Горячий снег : роман / Ю. В. Бондарев. - Волгоград : Ниж.-Волж. кн. изд-во, 1981. - 408 с. - (Подвиг Сталинграда).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 (Корпус Б, ауд. 407); ФПИК ВГТЗ (Дегтярева,2).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</a:rPr>
              <a:t>Роман посвящен </a:t>
            </a:r>
            <a:r>
              <a:rPr lang="ru-RU" sz="1400" b="1" dirty="0">
                <a:solidFill>
                  <a:srgbClr val="1A1A1A"/>
                </a:solidFill>
                <a:latin typeface="Bahnschrift SemiBold" pitchFamily="34" charset="0"/>
              </a:rPr>
              <a:t>одной из героических страниц Великой Отечественной войны - Сталинградской битве. </a:t>
            </a:r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</a:rPr>
              <a:t>Только </a:t>
            </a:r>
            <a:r>
              <a:rPr lang="ru-RU" sz="1400" b="1" dirty="0">
                <a:solidFill>
                  <a:srgbClr val="1A1A1A"/>
                </a:solidFill>
                <a:latin typeface="Bahnschrift SemiBold" pitchFamily="34" charset="0"/>
              </a:rPr>
              <a:t>что сформированная армия, в составе которой находится дивизия полковника Деева, отражает прорыв танковой группировки Манштейна, идущей на помощь окруженным войскам </a:t>
            </a:r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</a:rPr>
              <a:t>Паулюса.</a:t>
            </a:r>
          </a:p>
          <a:p>
            <a:pPr algn="just"/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</a:rPr>
              <a:t> Декабрьский день 42-го года. Станица под Сталинградом. Вокруг немцы. На дворе –крепкие российские морозы. И небольшая группа людей, которым нужно продержаться. Продержаться любой ценой. Теряя друзей и однополчан…</a:t>
            </a:r>
          </a:p>
          <a:p>
            <a:pPr algn="just"/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</a:rPr>
              <a:t>Здесь </a:t>
            </a:r>
            <a:r>
              <a:rPr lang="ru-RU" sz="1400" b="1" dirty="0">
                <a:solidFill>
                  <a:srgbClr val="1A1A1A"/>
                </a:solidFill>
                <a:latin typeface="Bahnschrift SemiBold" pitchFamily="34" charset="0"/>
              </a:rPr>
              <a:t>в полной мере проявились стойкость и сила духа советских солдат, защищавших родную землю от немецко-фашистских захватчиков</a:t>
            </a:r>
            <a:r>
              <a:rPr lang="ru-RU" sz="1600" b="1" dirty="0">
                <a:solidFill>
                  <a:srgbClr val="1A1A1A"/>
                </a:solidFill>
                <a:latin typeface="Bahnschrift SemiBold" pitchFamily="34" charset="0"/>
              </a:rPr>
              <a:t>.</a:t>
            </a:r>
          </a:p>
          <a:p>
            <a:pPr algn="just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5" y="3714752"/>
            <a:ext cx="666140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</a:t>
            </a:r>
            <a:r>
              <a:rPr lang="ru-RU" sz="1400" b="1" dirty="0" smtClean="0">
                <a:latin typeface="Bahnschrift SemiBold" pitchFamily="34" charset="0"/>
              </a:rPr>
              <a:t>Бондарев, Ю. В. Батальоны просят огня : роман / Ю. В. Бондарев. - М. : Сов. писатель, 1985.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407); ФПИК ВГТЗ (Дегтярева,2) </a:t>
            </a:r>
            <a:r>
              <a:rPr lang="ru-RU" sz="1400" b="1" dirty="0" smtClean="0">
                <a:latin typeface="Bahnschrift SemiBold" pitchFamily="34" charset="0"/>
              </a:rPr>
              <a:t>	</a:t>
            </a:r>
          </a:p>
          <a:p>
            <a:pPr algn="just"/>
            <a:endParaRPr lang="ru-RU" sz="1400" b="1" dirty="0" smtClean="0">
              <a:solidFill>
                <a:srgbClr val="1A1A1A"/>
              </a:solidFill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</a:rPr>
              <a:t>Одна </a:t>
            </a:r>
            <a:r>
              <a:rPr lang="ru-RU" sz="1400" b="1" dirty="0">
                <a:solidFill>
                  <a:srgbClr val="1A1A1A"/>
                </a:solidFill>
                <a:latin typeface="Bahnschrift SemiBold" pitchFamily="34" charset="0"/>
              </a:rPr>
              <a:t>самых трагических повестей о Великой Отечественной </a:t>
            </a:r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</a:rPr>
              <a:t>войне.</a:t>
            </a:r>
          </a:p>
          <a:p>
            <a:pPr algn="just"/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</a:rPr>
              <a:t>1943 год. </a:t>
            </a:r>
            <a:r>
              <a:rPr lang="ru-RU" sz="1400" b="1" dirty="0">
                <a:solidFill>
                  <a:srgbClr val="1A1A1A"/>
                </a:solidFill>
                <a:latin typeface="Bahnschrift SemiBold" pitchFamily="34" charset="0"/>
              </a:rPr>
              <a:t>Освобождение Украины. Два батальона 85-го стрелкового полка под командованием майоров Бульбанюка и Максимова получают приказ форсировать Днепр, образовать плацдарм на вражеском берегу и удерживать его до подхода основных сил. В ходе операции оперативно-тактическая обстановка быстро меняется, и место переправы становится второстепенным направлением, а батальоны, лишенные артиллерийской поддержки, тают под вражеским огнем.</a:t>
            </a:r>
            <a:endParaRPr lang="ru-RU" sz="1400" b="1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trudnik2\Pictures\сесилия паредес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3643314"/>
            <a:ext cx="2000264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sotrudnik2\Pictures\сесилия паредес\V1Uaic-mV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2000264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142852"/>
            <a:ext cx="674937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Адамович, А.</a:t>
            </a:r>
            <a:r>
              <a:rPr lang="ru-RU" sz="1400" dirty="0">
                <a:latin typeface="Bahnschrift SemiBold" pitchFamily="34" charset="0"/>
              </a:rPr>
              <a:t> </a:t>
            </a:r>
            <a:r>
              <a:rPr lang="ru-RU" sz="1400" b="1" dirty="0" smtClean="0">
                <a:latin typeface="Bahnschrift SemiBold" pitchFamily="34" charset="0"/>
              </a:rPr>
              <a:t>Хатынская повесть; Каратели: повести [и рассказы] / А. Адамович. - М. : Сов. писатель, 1989. - 637c.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407).</a:t>
            </a:r>
            <a:endParaRPr lang="ru-RU" sz="1400" dirty="0" smtClean="0">
              <a:latin typeface="Bahnschrift SemiBold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Хатынская повесть.</a:t>
            </a:r>
          </a:p>
          <a:p>
            <a:pPr algn="just"/>
            <a:r>
              <a:rPr lang="ru-RU" sz="1400" dirty="0" smtClean="0">
                <a:latin typeface="Bahnschrift SemiBold" pitchFamily="34" charset="0"/>
              </a:rPr>
              <a:t> </a:t>
            </a:r>
            <a:r>
              <a:rPr lang="ru-RU" sz="1300" b="1" dirty="0" smtClean="0">
                <a:latin typeface="Bahnschrift SemiBold" pitchFamily="34" charset="0"/>
              </a:rPr>
              <a:t>Ужасы войны не стереть из памяти... Бывший партизан, а теперь преподаватель университета Флориан  Гайшун вспоминает события тридцатилетней давности, когда, полный романтики и энтузиазма, подросток Флёра ушел в партизанский отряд. Знал ли, он, что его ждет? Каратели убили всю его семью, уничтожили родную деревню. На его глазах согнали в сарай и сожгли заживо жителей соседнего села! Разве такое забудешь! Крики о помощи до сих пор не дают уснуть Флориану...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Каратели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300" b="1" dirty="0" smtClean="0">
                <a:latin typeface="Bahnschrift SemiBold" pitchFamily="34" charset="0"/>
              </a:rPr>
              <a:t>Повесть  о карателях из батальона  СС  Дирлевангера,  совершавших преступления на белорусской земле в годы Великой Отечественной войны. Произведение основано на документах, у многих персонажей есть реальные прототипы, а их фамилии  настоящие.</a:t>
            </a:r>
          </a:p>
          <a:p>
            <a:endParaRPr lang="ru-RU" sz="1400" b="1" dirty="0" smtClean="0"/>
          </a:p>
          <a:p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900" y="4005064"/>
            <a:ext cx="64933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b="1" dirty="0" smtClean="0"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Адамович, А.</a:t>
            </a:r>
            <a:r>
              <a:rPr lang="ru-RU" sz="1400" dirty="0">
                <a:latin typeface="Bahnschrift SemiBold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Bahnschrift SemiBold" pitchFamily="34" charset="0"/>
                <a:ea typeface="Calibri" pitchFamily="34" charset="0"/>
                <a:cs typeface="Times New Roman" pitchFamily="18" charset="0"/>
              </a:rPr>
              <a:t>Сыновья уходят в бой [Текст]  : роман-дилогия / А. Адамович. - М. : Мол. гвардия, 1987. - 586 с.</a:t>
            </a:r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 (Корпус Б, ауд. 407).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Bahnschrift SemiBold" pitchFamily="34" charset="0"/>
                <a:ea typeface="Calibri" pitchFamily="34" charset="0"/>
                <a:cs typeface="Tahoma" pitchFamily="34" charset="0"/>
              </a:rPr>
              <a:t>Книга белорусского писателя рассказывает о героической и трагической судьбе подпольщицы, партизанки, идущей навстречу смертельной опасности вместе со своими детьми.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Bahnschrift SemiBold" pitchFamily="34" charset="0"/>
                <a:ea typeface="Calibri" pitchFamily="34" charset="0"/>
                <a:cs typeface="Tahoma" pitchFamily="34" charset="0"/>
              </a:rPr>
              <a:t>Она - и боец, и всегда - мать. Мать не только своим сыновьям, но и всем, кто вместе с ними, у кого война отняла тепло и ласку близких. Автор передает непридуманную сложность жизни и борьбы на оккупированной белорусской земле, где героическое и будничное было неповторимо переплетено.</a:t>
            </a:r>
            <a:endParaRPr lang="ru-RU" sz="2000" b="1" dirty="0" smtClean="0">
              <a:latin typeface="Bahnschrift SemiBold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sz="14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	</a:t>
            </a:r>
            <a:endParaRPr lang="ru-RU" sz="40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trudnik2\Pictures\сесилия паредес\7043067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223" y="3429000"/>
            <a:ext cx="1995769" cy="296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sotrudnik2\Pictures\сесилия паредес\у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15" y="260648"/>
            <a:ext cx="1902733" cy="285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142852"/>
            <a:ext cx="66779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Васильев, Б. Л. А зори здесь тихие...  : повесть / Б. Л. Васильев. - Волгоград : Ниж.-Волж. кн. изд-во, 1985. - 112 с.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407);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ФПИК ВГТЗ (Дегтярева,2).</a:t>
            </a:r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Повесть Бориса Васильева «А зори здесь тихие...», одно из самых искренних и пронзительных произведений о войне.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Трагическая история о подвиге пятерых девушек-зенитчиц, у которых впереди была вся жизнь, долгая и счастливая, но на их долю выпала жестокая война, разбившая все мечты и радости, разрушившая столько судеб... Светлые образы девушек, их мечты и воспоминания о любимых, создают разительный контраст с нечеловеческим лицом войны, которая не пощадила их юных, любящих, нежных. Но и через смерть они продолжают утверждать жизнь и милосердие.</a:t>
            </a:r>
          </a:p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286124"/>
            <a:ext cx="66614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Васильев, Б. Л. В списках не значился : роман / Б. Л. Васильев. - М. : Сов. Россия, 1985. - 256 с. - (Всероссийская библиотека «Мужество»).</a:t>
            </a:r>
            <a:r>
              <a:rPr lang="ru-RU" sz="1400" dirty="0" smtClean="0">
                <a:latin typeface="Bahnschrift SemiBold" pitchFamily="34" charset="0"/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  <a:ea typeface="Times New Roman" pitchFamily="18" charset="0"/>
                <a:cs typeface="Segoe UI" pitchFamily="34" charset="0"/>
              </a:rPr>
              <a:t>В основу романа «В списках не значился» положена невыдуманная история об обороне Брестской крепости, первой принявшей на себя удар немецкой армии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  <a:ea typeface="Times New Roman" pitchFamily="18" charset="0"/>
                <a:cs typeface="Segoe UI" pitchFamily="34" charset="0"/>
              </a:rPr>
              <a:t>22 июня 1941 года.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A1A1A"/>
                </a:solidFill>
                <a:latin typeface="Bahnschrift SemiBold" pitchFamily="34" charset="0"/>
                <a:ea typeface="Times New Roman" pitchFamily="18" charset="0"/>
                <a:cs typeface="Segoe UI" pitchFamily="34" charset="0"/>
              </a:rPr>
              <a:t>Несмотря на внезапность и численное превосходство, фашисты не смогли покорить крепость даже тогда, когда захватили ее. «Крепость не пала. Герой романа Николай Плужников, вчерашний выпускник военного училища, оказывается последним оставшимся в живых защитником крепости. Кто он, этот защитник, который даже «в списках не значился»? «Я - русский солдат», - отвечает он на вопрос немецкого генерала, выступая от имени сотен и тысяч безымянных героев, павших на полях сражений.</a:t>
            </a:r>
            <a:endParaRPr lang="ru-RU" sz="1400" b="1" dirty="0" smtClean="0">
              <a:latin typeface="Bahnschrift SemiBol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trudnik2\Pictures\сесилия паредес\cove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49" y="260648"/>
            <a:ext cx="2259227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248603"/>
            <a:ext cx="62646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Симонов, К. М. Живые и мертвые. В 3 кн.  : роман. Кн. 1 :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Живые и мертвые / К. М. Симонов. - М. : Худож. лит., 1990. - 477, [2] с.</a:t>
            </a: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Симонов, К. М.Живые и мертвые : роман. В 3 кн. Кн. 2 :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Солдатами не рождаются / К. М. Симонов. - М. : Худож. лит., 1990. - 703, [2] с.</a:t>
            </a:r>
          </a:p>
          <a:p>
            <a:pPr algn="just"/>
            <a:r>
              <a:rPr lang="ru-RU" sz="1400" dirty="0" smtClean="0">
                <a:latin typeface="Bahnschrift SemiBold" pitchFamily="34" charset="0"/>
              </a:rPr>
              <a:t>	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Симонов, К. М.Живые и мертвые  : роман. В 3 кн. Кн. 3 : 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Последнее лето / К. М. Симонов. - М. : Худож. лит., 1990. - 571, [2] с.</a:t>
            </a:r>
            <a:endParaRPr lang="ru-RU" sz="1400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407).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 «Живые и мёртвые» — трилогия о людях на войне («Живые и мёртвые», «Солдатами не рождаются», «Последнее лето»), одно из ярчайших произведений о событиях Второй Мировой войны в отечественной и мировой литературе.</a:t>
            </a:r>
            <a:endParaRPr lang="ru-RU" sz="1400" dirty="0" smtClean="0">
              <a:latin typeface="Bahnschrift SemiBold" pitchFamily="34" charset="0"/>
            </a:endParaRP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endParaRPr lang="ru-RU" sz="1400" dirty="0">
              <a:latin typeface="Bahnschrift SemiBol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082" y="3694136"/>
            <a:ext cx="85153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Bahnschrift SemiBold" pitchFamily="34" charset="0"/>
              </a:rPr>
              <a:t>Храбрость и героизм, верность Родине и вера в Победу, жизнелюбие и человечность делают роман понятным и актуальным и в наше время.</a:t>
            </a:r>
          </a:p>
          <a:p>
            <a:pPr algn="just"/>
            <a:r>
              <a:rPr lang="ru-RU" sz="1400" b="1" dirty="0">
                <a:latin typeface="Bahnschrift SemiBold" pitchFamily="34" charset="0"/>
              </a:rPr>
              <a:t>Автор романа был </a:t>
            </a:r>
            <a:r>
              <a:rPr lang="ru-RU" sz="1400" b="1" dirty="0" smtClean="0">
                <a:latin typeface="Bahnschrift SemiBold" pitchFamily="34" charset="0"/>
              </a:rPr>
              <a:t>военным </a:t>
            </a:r>
            <a:r>
              <a:rPr lang="ru-RU" sz="1400" b="1" dirty="0">
                <a:latin typeface="Bahnschrift SemiBold" pitchFamily="34" charset="0"/>
              </a:rPr>
              <a:t>корреспондентом в годы войны, потому в книге нет места вымыслу.</a:t>
            </a:r>
          </a:p>
          <a:p>
            <a:pPr algn="just"/>
            <a:r>
              <a:rPr lang="ru-RU" sz="1400" b="1" dirty="0">
                <a:latin typeface="Bahnschrift SemiBold" pitchFamily="34" charset="0"/>
              </a:rPr>
              <a:t>В романе много образов и персонажей, но главных героев лишь двое — политрук Иван Синцов и комбриг Федор Серпилин. </a:t>
            </a:r>
          </a:p>
          <a:p>
            <a:pPr algn="just"/>
            <a:endParaRPr lang="ru-RU" sz="1400" b="1" dirty="0" smtClean="0"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Эти </a:t>
            </a:r>
            <a:r>
              <a:rPr lang="ru-RU" sz="1400" b="1" dirty="0">
                <a:latin typeface="Bahnschrift SemiBold" pitchFamily="34" charset="0"/>
              </a:rPr>
              <a:t>герои представляют собой олицетворение советского офицера. Серпилин — герой Гражданской войны, успешный красный командир, прошедший через жернова репрессий, но сохранивший верность Родине. </a:t>
            </a:r>
          </a:p>
          <a:p>
            <a:pPr algn="just"/>
            <a:r>
              <a:rPr lang="ru-RU" sz="1400" b="1" dirty="0">
                <a:latin typeface="Bahnschrift SemiBold" pitchFamily="34" charset="0"/>
              </a:rPr>
              <a:t>Синцов — молодой командир, уже в первые дни столкнувшийся с военными трибуналами и необходимостью оправдываться за нахождение в плену и потерю документов. </a:t>
            </a:r>
          </a:p>
          <a:p>
            <a:pPr algn="just"/>
            <a:r>
              <a:rPr lang="ru-RU" sz="1400" b="1" dirty="0">
                <a:latin typeface="Bahnschrift SemiBold" pitchFamily="34" charset="0"/>
              </a:rPr>
              <a:t>Оба героя не ропщут на судьбу, храбро сражаются с врагом на московском направлении.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trudnik2\Pictures\сесилия паредес\1000658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424" y="403520"/>
            <a:ext cx="2027845" cy="3146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54562" y="116632"/>
            <a:ext cx="66059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Быков, В. Третья ракета; Сотников; Обелиск; Дожить до рассвета; Его батальон: повести : пер. с белорус. / В. Быков. - М. : Сов. писатель, 1986. - 590 с.</a:t>
            </a:r>
            <a:r>
              <a:rPr lang="ru-RU" sz="1400" dirty="0" smtClean="0">
                <a:latin typeface="Bahnschrift SemiBold" pitchFamily="34" charset="0"/>
              </a:rPr>
              <a:t>	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Третья ракета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1944 год. Румыния. Шесть советских бойцов составляют расчет противотанкового орудия. Это люди самых разных возрастов, национальностей и судеб. Совсем скоро немецкое наступление прорвет нашу оборону и артиллеристы окажутся отрезанным от своих войск. И в этой тяжёлой обстановке полностью раскроются человеческие характеры.</a:t>
            </a:r>
            <a:r>
              <a:rPr lang="ru-RU" sz="1400" dirty="0" smtClean="0">
                <a:latin typeface="Bahnschrift SemiBold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Сотников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В центре сюжета военной повести «Сотников» - несколько дней из жизни  двух попавших в плен партизан, за короткое время вынужденных принять судьбоносные решения и осмыслить свои моральные принципы</a:t>
            </a:r>
            <a:r>
              <a:rPr lang="ru-RU" sz="1400" b="1" dirty="0" smtClean="0"/>
              <a:t>. </a:t>
            </a:r>
            <a:br>
              <a:rPr lang="ru-RU" sz="1400" b="1" dirty="0" smtClean="0"/>
            </a:b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57301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                                      Обелиск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 algn="just"/>
            <a:r>
              <a:rPr lang="ru-RU" sz="1400" dirty="0">
                <a:latin typeface="Bahnschrift SemiBold" pitchFamily="34" charset="0"/>
              </a:rPr>
              <a:t>Об отваге оставшихся на захваченных фашистами землях рассказывается в повести «Обелиск». </a:t>
            </a:r>
            <a:r>
              <a:rPr lang="ru-RU" sz="1400" dirty="0" smtClean="0">
                <a:latin typeface="Bahnschrift SemiBold" pitchFamily="34" charset="0"/>
              </a:rPr>
              <a:t>Автор очень </a:t>
            </a:r>
            <a:r>
              <a:rPr lang="ru-RU" sz="1400" dirty="0">
                <a:latin typeface="Bahnschrift SemiBold" pitchFamily="34" charset="0"/>
              </a:rPr>
              <a:t>лаконично и пронзительно описывает мужество простого сельского учителя, для которого верность своим ученикам оказалась дороже жизни.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                                     Его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батальон 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«Его батальон» - один из эпизодов Великой Отечественной войны: взятие высоты, противостояние русских и немецких солдат. По мысли писателя, на войне, показанной как кровавая и трудная работа, самым ценным тем не менее остается жизнь человека. 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                                                                                      Дожить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до рассвета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Повесть </a:t>
            </a:r>
            <a:r>
              <a:rPr lang="ru-RU" sz="1400" dirty="0" smtClean="0">
                <a:latin typeface="Bahnschrift SemiBold" pitchFamily="34" charset="0"/>
              </a:rPr>
              <a:t>рассказывает </a:t>
            </a:r>
            <a:r>
              <a:rPr lang="ru-RU" sz="1400" dirty="0">
                <a:latin typeface="Bahnschrift SemiBold" pitchFamily="34" charset="0"/>
              </a:rPr>
              <a:t>о действиях советских воинов-разведчиков в тылу врага. </a:t>
            </a:r>
            <a:r>
              <a:rPr lang="ru-RU" sz="1400" dirty="0" smtClean="0">
                <a:latin typeface="Bahnschrift SemiBold" pitchFamily="34" charset="0"/>
              </a:rPr>
              <a:t>Зима </a:t>
            </a:r>
            <a:r>
              <a:rPr lang="ru-RU" sz="1400" dirty="0">
                <a:latin typeface="Bahnschrift SemiBold" pitchFamily="34" charset="0"/>
              </a:rPr>
              <a:t>1941 </a:t>
            </a:r>
            <a:r>
              <a:rPr lang="ru-RU" sz="1400" dirty="0" smtClean="0">
                <a:latin typeface="Bahnschrift SemiBold" pitchFamily="34" charset="0"/>
              </a:rPr>
              <a:t>года  </a:t>
            </a:r>
            <a:r>
              <a:rPr lang="ru-RU" sz="1400" dirty="0">
                <a:latin typeface="Bahnschrift SemiBold" pitchFamily="34" charset="0"/>
              </a:rPr>
              <a:t>самый сложный период обороны Москвы. Молодому лейтенанту доверяют возглавить диверсионный отряд и уничтожить немецкий склад. Выполняя задание, почти все бойцы погибают. Тяжело раненный лейтенант остается один и решает: его последняя жертва станет «последним взносом для Родины во имя солдатского долга».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trudnik2\Pictures\сесилия паредес\6919547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99" y="247345"/>
            <a:ext cx="2114519" cy="330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476672"/>
            <a:ext cx="60316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	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Богомолов, В. О. Момент истины : повесть, роман / В. О. Богомолов. - М. : Мол. гвардия, 1990. - 475 с.	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 (Корпус Б, ауд. 407); ММФ(Столетова,8); ч.з № 4 (Рокоссовского,50).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Bahnschrift SemiBold" pitchFamily="34" charset="0"/>
            </a:endParaRP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«Момент истины» - самый знаменитый в истории отечественной литературы роман о работе контрразведки во время Великой Отечественной войны. </a:t>
            </a:r>
            <a:br>
              <a:rPr lang="ru-RU" sz="1400" b="1" dirty="0" smtClean="0">
                <a:latin typeface="Bahnschrift SemiBold" pitchFamily="34" charset="0"/>
              </a:rPr>
            </a:br>
            <a:r>
              <a:rPr lang="ru-RU" sz="1400" b="1" dirty="0" smtClean="0">
                <a:latin typeface="Bahnschrift SemiBold" pitchFamily="34" charset="0"/>
              </a:rPr>
              <a:t>Основа сюжета книги - противостояние советской и немецкой разведок в августе 1944 года.</a:t>
            </a:r>
            <a:r>
              <a:rPr lang="ru-RU" sz="1400" dirty="0" smtClean="0">
                <a:latin typeface="Bahnschrift SemiBold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1299" y="3789040"/>
            <a:ext cx="83758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Bahnschrift SemiBold" pitchFamily="34" charset="0"/>
              </a:rPr>
              <a:t>Небольшой оперативно-розыскной группе СМЕРШа поставлена задача в кратчайшие сроки выявить и обезвредить диверсантов. 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Фронт стремительно продвинулся вперёд, и на освобождённых территориях Белоруссии продолжают действовать вражеские группы. 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Троим главным героям, Алёхину, Таманцеву и Блинову, предстоит за три дня совершить невозможное. 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 Роман создан на богатом фактическом материале, с привлечением множества военно-служебных документов. 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Автор приоткрыл читателям область воинской деятельности, с которой сам был хорошо знаком. Это не только увлекательнейший военный детектив о контрразведчиках, но и книга о человеческом разуме и душе.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trudnik2\Pictures\сесилия паредес\3xev3jiovi9gzri_10b38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5130"/>
            <a:ext cx="2286016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80976" y="225130"/>
            <a:ext cx="561662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Bahnschrift SemiBold" pitchFamily="34" charset="0"/>
              </a:rPr>
              <a:t> Некрасов, В. П. В окопах Сталинграда : повесть, рассказы /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В. П. Некрасов. - Волгоград : Ниж.-Волж. кн. изд-во, 1971. - 317, [2] с.</a:t>
            </a:r>
          </a:p>
          <a:p>
            <a:pPr algn="just"/>
            <a:r>
              <a:rPr lang="ru-RU" sz="1400" b="1" dirty="0" smtClean="0">
                <a:latin typeface="Bahnschrift SemiBold" pitchFamily="34" charset="0"/>
              </a:rPr>
              <a:t>	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Bahnschrift SemiBold" pitchFamily="34" charset="0"/>
              </a:rPr>
              <a:t>Местонахождение:  отдел социально-гуманитарной литературы(Корпус Б, ауд. 407).</a:t>
            </a:r>
          </a:p>
          <a:p>
            <a:pPr algn="just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Bahnschrift SemiBold" pitchFamily="34" charset="0"/>
                <a:ea typeface="Calibri" pitchFamily="34" charset="0"/>
                <a:cs typeface="Segoe UI" pitchFamily="34" charset="0"/>
              </a:rPr>
              <a:t>Повесть Виктора Некрасова «В окопах Сталинграда» стала одним из ярких образцов так называемой «лейтенантской» прозы. Фронтовик, архитектор по образованию, не имевший прежде литературного опыта, Некрасов сумел передать личное ощущение войны. </a:t>
            </a:r>
            <a:endParaRPr lang="ru-RU" sz="1400" b="1" dirty="0" smtClean="0">
              <a:solidFill>
                <a:srgbClr val="1A1A1A"/>
              </a:solidFill>
              <a:latin typeface="Bahnschrift SemiBold" pitchFamily="34" charset="0"/>
              <a:ea typeface="Calibri" pitchFamily="34" charset="0"/>
              <a:cs typeface="Segoe U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86104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Bahnschrift SemiBold" pitchFamily="34" charset="0"/>
              </a:rPr>
              <a:t>Эта повесть не столько про героизм и победы, хотя каждый из персонажей по праву может называться героем, сколько про внутренний страх, растерянность, привычку к смерти, умение сохранить человечность даже там, где людей уже не остается.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Война у Некрасова – это трудная работа, это не только бои, но и тяжелый физический труд. Оказывается, что кроме боевых качеств на фронте еще ценится умение выжить, приспособиться к условиям, умение выстроить землянку, достать еду, устроить ночлег. И для героев повести война – это обычные будни.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В повести нет острого сюжета: она написана как хроника одной воинской части, одной группы солдат. Повествование идет от имени героя лейтенанта Юрия Керженцева.</a:t>
            </a:r>
          </a:p>
          <a:p>
            <a:pPr algn="just"/>
            <a:r>
              <a:rPr lang="ru-RU" sz="1400" dirty="0">
                <a:latin typeface="Bahnschrift SemiBold" pitchFamily="34" charset="0"/>
              </a:rPr>
              <a:t>Простая и человечная, во многом автобиографичная, полная точных деталей и выразительных характеров, повесть Некрасова — истинный гимн «маленьким людям», выигравшим большую войну, обычным людям, ставшим частью великого подвига.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1754</Words>
  <Application>Microsoft Office PowerPoint</Application>
  <PresentationFormat>Экран (4:3)</PresentationFormat>
  <Paragraphs>155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sotrudnik2</dc:creator>
  <cp:lastModifiedBy>admin</cp:lastModifiedBy>
  <cp:revision>252</cp:revision>
  <dcterms:created xsi:type="dcterms:W3CDTF">2025-04-10T08:09:32Z</dcterms:created>
  <dcterms:modified xsi:type="dcterms:W3CDTF">2025-04-22T13:15:24Z</dcterms:modified>
</cp:coreProperties>
</file>