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5" r:id="rId4"/>
    <p:sldId id="264" r:id="rId5"/>
    <p:sldId id="263" r:id="rId6"/>
    <p:sldId id="262" r:id="rId7"/>
    <p:sldId id="272" r:id="rId8"/>
    <p:sldId id="261" r:id="rId9"/>
    <p:sldId id="274" r:id="rId10"/>
    <p:sldId id="273" r:id="rId11"/>
    <p:sldId id="260" r:id="rId12"/>
    <p:sldId id="259" r:id="rId13"/>
    <p:sldId id="267" r:id="rId14"/>
    <p:sldId id="276" r:id="rId15"/>
    <p:sldId id="268" r:id="rId16"/>
    <p:sldId id="269" r:id="rId17"/>
    <p:sldId id="270" r:id="rId18"/>
    <p:sldId id="279" r:id="rId19"/>
    <p:sldId id="278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9" autoAdjust="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8FCD6-0B56-4477-9CF4-170CEDC62AEE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3EFB1-96B7-403B-B305-1FDC67D4BE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56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EFB1-96B7-403B-B305-1FDC67D4BE4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10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EFB1-96B7-403B-B305-1FDC67D4BE4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57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EFB1-96B7-403B-B305-1FDC67D4BE4B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17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EFB1-96B7-403B-B305-1FDC67D4BE4B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69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1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51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69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25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80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94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91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93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85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90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1E824-FA6E-4F2E-A8B7-D874497FB859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09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8782" y="4941168"/>
            <a:ext cx="77604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MS PGothic" panose="020B0600070205080204" pitchFamily="34" charset="-128"/>
              </a:rPr>
              <a:t>Высота 102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MS PGothic" panose="020B0600070205080204" pitchFamily="34" charset="-128"/>
              </a:rPr>
              <a:t>Главная высота </a:t>
            </a:r>
            <a:r>
              <a:rPr lang="ru-RU" sz="5400" b="1" dirty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MS PGothic" panose="020B0600070205080204" pitchFamily="34" charset="-128"/>
              </a:rPr>
              <a:t>Р</a:t>
            </a:r>
            <a:r>
              <a:rPr lang="ru-RU" sz="5400" b="1" cap="none" spc="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MS PGothic" panose="020B0600070205080204" pitchFamily="34" charset="-128"/>
              </a:rPr>
              <a:t>оссии</a:t>
            </a:r>
            <a:endParaRPr lang="ru-RU" sz="5400" b="1" cap="none" spc="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055652" cy="1370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314" y="188640"/>
            <a:ext cx="698670" cy="146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5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98992"/>
            <a:ext cx="8338056" cy="451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896" y="332656"/>
            <a:ext cx="7992888" cy="211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Монумент </a:t>
            </a: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«Родина-мать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зовет</a:t>
            </a: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!»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является второй частью триптиха, состоящего также из монументов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«Тыл - фронту»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 Магнитогорске и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«Воин-освободитель»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 берлинском Трептов-парке. Подразумевается, что меч, выкованный на берегу Урала, потом был поднят Родиной-матерью в Сталинграде и опущен после Победы в Берлине.</a:t>
            </a:r>
          </a:p>
        </p:txBody>
      </p:sp>
      <p:pic>
        <p:nvPicPr>
          <p:cNvPr id="3080" name="Picture 8" descr="C:\Users\sotrudnik\Desktop\РМ\к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9" y="2852936"/>
            <a:ext cx="8208912" cy="368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6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404664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 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5689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Только на леса для строительства памятника ушло более </a:t>
            </a:r>
            <a:r>
              <a:rPr lang="ru-RU" sz="2000" dirty="0" smtClean="0">
                <a:solidFill>
                  <a:srgbClr val="FF5050"/>
                </a:solidFill>
                <a:latin typeface="Bahnschrift SemiBold" pitchFamily="34" charset="0"/>
              </a:rPr>
              <a:t>1000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тонн металла. Монтировали их полтора года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Грузовики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,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доставлявшие бетон,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были помечены лентами.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Им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разрешалось проезжать «на красный», ведь была необходима стабильная поставка бетона, иначе швы между слоями могли оказаться недостаточно прочными.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Отливали Родину-мать прямо на месте, по лекалам делали гипсовые формы и заполняли их бетоном</a:t>
            </a:r>
            <a:r>
              <a:rPr lang="ru-RU" sz="2000" dirty="0" smtClean="0">
                <a:solidFill>
                  <a:srgbClr val="FF5050"/>
                </a:solidFill>
                <a:latin typeface="Bahnschrift SemiBold" pitchFamily="34" charset="0"/>
              </a:rPr>
              <a:t>.</a:t>
            </a:r>
            <a:endParaRPr lang="ru-RU" dirty="0" smtClean="0">
              <a:solidFill>
                <a:srgbClr val="FF5050"/>
              </a:solidFill>
              <a:latin typeface="Bahnschrift SemiBol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А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вот руки, голову и шарф Родины-матери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решено было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сделать на земле. Их поднимали наверх при помощи крана, как и меч.</a:t>
            </a:r>
          </a:p>
        </p:txBody>
      </p:sp>
      <p:pic>
        <p:nvPicPr>
          <p:cNvPr id="2050" name="Picture 2" descr="C:\Users\sotrudnik\Desktop\РМ\начало отлив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2" y="4047626"/>
            <a:ext cx="3238493" cy="25529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92331"/>
            <a:ext cx="3888432" cy="260827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73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211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Металл для монумента поставляли с местного завода «Красный Октябрь». Гранит для лестниц и бордюра везли из карьеров Украинской ССР, поливные насосы - из Уфы, прожекторы - из Калининграда, вентиляторы для Зала воинской славы - из Оренбурга.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Строили мемориал всей тогда </a:t>
            </a: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ещё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огромной страной.</a:t>
            </a:r>
          </a:p>
        </p:txBody>
      </p:sp>
      <p:pic>
        <p:nvPicPr>
          <p:cNvPr id="5122" name="Picture 2" descr="C:\Users\sotrudnik\Desktop\РМ\17.10.1967 г. речь Брежне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58827"/>
            <a:ext cx="4197358" cy="27066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otrudnik\Desktop\РМ\Е.В. Вучетич рассказывает Н.С. Хрущеву о строительстве мемориального комплекса на Мамаевом кургане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37" y="2758827"/>
            <a:ext cx="2728751" cy="272875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0688" y="5689369"/>
            <a:ext cx="8055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40 000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деревьев и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24 000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кустарников высадили на склонах работники Волгоградского треста зеленого хозяйства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5055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6226" y="26064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На момент </a:t>
            </a: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открытия 15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октября 1967 года  монумент стал самым высоким в мире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(85 метров) и был внесен в Книгу рекордов Гиннесса.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этом статусе творение Вучетича пребывало почти четверть века. </a:t>
            </a:r>
          </a:p>
        </p:txBody>
      </p:sp>
      <p:pic>
        <p:nvPicPr>
          <p:cNvPr id="1027" name="Picture 3" descr="C:\Users\sotrudnik\Desktop\РМ\Мать Родина\3feb9d2c847680571b577452d99b78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526610" cy="41814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43" y="1628800"/>
            <a:ext cx="2833085" cy="306149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42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585" y="240210"/>
            <a:ext cx="39604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Памятник установлен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на плите высотой всего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2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метра, которая покоится на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подземном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фундаменте высотой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16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метров.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Высота женской фигуры -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52</a:t>
            </a:r>
            <a:r>
              <a:rPr lang="ru-RU" dirty="0">
                <a:solidFill>
                  <a:srgbClr val="FF0000"/>
                </a:solidFill>
                <a:latin typeface="Bahnschrift SemiBold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метра.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Статуя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стоит свободно на плите, как шахматная фигура на доске. 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Статуя сделана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из предварительно напряжённого железобетона -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5500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тонн бетона и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2400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тонн металлических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конструкций. Общий вес монумента – </a:t>
            </a: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800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тонн.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6147" name="Picture 3" descr="C:\Users\sotrudnik\Desktop\РМ\Мать Родина\6af1074c7429b39dfae14a6ca286b1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5469"/>
            <a:ext cx="4256410" cy="608965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66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008" y="404665"/>
            <a:ext cx="82780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Внутри вся статуя </a:t>
            </a: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Родины-Матери полая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и состоит из отдельных ячеек камер размером 3х3 и высотой 4 метра. Таких «этажей» одиннадцать.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Жёсткость каркаса поддерживается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99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металлическими тросами диаметром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38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миллиметров, постоянно находящимися в натяжении. Каждый из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тросов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выдерживает нагрузку в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60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тонн,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они идут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от пяток до уровня груди и через руки монумента.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77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таких канатов стягивают Родину-мать сверху вниз, еще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10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канатов в левой руке и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12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- в правой.</a:t>
            </a:r>
          </a:p>
        </p:txBody>
      </p:sp>
      <p:pic>
        <p:nvPicPr>
          <p:cNvPr id="3078" name="Picture 6" descr="C:\Users\sotrudnik\Desktop\РМ\Screenshot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73" y="3717031"/>
            <a:ext cx="4149355" cy="274413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otrudnik\Desktop\РМ\тро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8132" y="4334856"/>
            <a:ext cx="2746944" cy="151655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sotrudnik\Desktop\РМ\меч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9660"/>
            <a:ext cx="1368152" cy="276939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050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81828"/>
            <a:ext cx="817783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Меч длиной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33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метра и весом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14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тонн был первоначально сделан из нержавеющей стали, обшитой листами титана. Но ветру листы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обшивки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гремели, и дополнительно нагружали руку.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/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 1972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году меч заменили на стальную аэродинамическую конструкцию. Чтобы гасить колебания от ветра, в верхней части сделали специальные жалюзи -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демпферы. </a:t>
            </a:r>
          </a:p>
          <a:p>
            <a:pPr algn="just"/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«Сердце»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Родины-матери - это небольшая комнатка, где расположена аппаратура, контролирующая натяжение канатов, температуру бетона и уровень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деформации. Наверху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скульптуры есть люк,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ещё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один - в эфесе меча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0" name="Picture 2" descr="C:\Users\sotrudnik\Desktop\РМ\лю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28" y="3890746"/>
            <a:ext cx="3978904" cy="265094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90746"/>
            <a:ext cx="3672408" cy="2650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369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28304" cy="2529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Волгоградская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46-я отдельная стрелковая рота Почетного караула была создана приказом Министра обороны СССР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28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января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1968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года. Именно в этот день к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мемориалу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«Героям Сталинградской битвы» заступил первый караул. С тех пор военнослужащие легендарного подразделения несут службу у Вечного огня в Зале воинской славы на Мамаевом кургане.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Почетный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караул стал </a:t>
            </a: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одной из визитных карточек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города. </a:t>
            </a:r>
          </a:p>
        </p:txBody>
      </p:sp>
      <p:pic>
        <p:nvPicPr>
          <p:cNvPr id="1026" name="Picture 2" descr="C:\Users\sotrudnik\Desktop\РМ\1370378970_pante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1" y="2944270"/>
            <a:ext cx="8272524" cy="346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trudnik\Desktop\РМ\почётный карау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60" y="4693366"/>
            <a:ext cx="2614125" cy="195741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trudnik\Desktop\РМ\af5933f1c249cd4a1cc302212ee52e5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4" y="4725786"/>
            <a:ext cx="3033790" cy="19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405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28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Силуэт скульптуры «Родина-мать зовёт!» был взят за основу при разработке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герба и флага Волгоградской области.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Изображение скульптуры украшает и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юбилейный логотип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80-летия Победы советского народа в Великой Отечественной войне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7171" name="Picture 3" descr="C:\Users\sotrudnik\Desktop\РМ\Coat_of_Arms_of_Volgograd_oblas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501009"/>
            <a:ext cx="250220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21088"/>
            <a:ext cx="2675671" cy="1783780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31" y="2420888"/>
            <a:ext cx="1192729" cy="249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532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820" y="188640"/>
            <a:ext cx="8228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2008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году памятник-ансамбль, после объединения с музеем-панорамой «Сталинградская битва», был включен в перечень федеральных памятников и стал называться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Государственным историко-мемориальным музеем-заповедником «Сталинградская битва».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 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том же году он стал одним из чудес нашей страны, победив в финале конкурса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«7 чудес России».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 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1" y="2996952"/>
            <a:ext cx="2664592" cy="353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35" y="2996952"/>
            <a:ext cx="223398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35" y="4797152"/>
            <a:ext cx="1825324" cy="173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sotrudnik\Desktop\РМ\Screenshot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2996953"/>
            <a:ext cx="1400820" cy="202930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otrudnik\Desktop\РМ\Screenshot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54" y="2996953"/>
            <a:ext cx="1309300" cy="202930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36" y="4781257"/>
            <a:ext cx="15732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sotrudnik\Desktop\РМ\Мать Родина\7682_17715131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249" y="4766387"/>
            <a:ext cx="1275875" cy="180080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4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260648"/>
            <a:ext cx="864096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Мамаев курган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- одна из самых посещаемых достопримечательностей нашей страны.</a:t>
            </a:r>
          </a:p>
          <a:p>
            <a:pPr algn="just">
              <a:lnSpc>
                <a:spcPct val="200000"/>
              </a:lnSpc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На военно-топографических картах Великой Отечественной он значился как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     </a:t>
            </a:r>
            <a:r>
              <a:rPr lang="ru-RU" sz="2000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«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В</a:t>
            </a:r>
            <a:r>
              <a:rPr lang="ru-RU" sz="2000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ысота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102</a:t>
            </a:r>
            <a:r>
              <a:rPr lang="ru-RU" sz="2000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»</a:t>
            </a:r>
          </a:p>
          <a:p>
            <a:pPr algn="just">
              <a:lnSpc>
                <a:spcPct val="20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Тот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, кто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ею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владел, мог контролировать почти весь Сталинград, Заволжье и переправы через Волгу.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Ожесточенные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бои за господство над Мамаевым курганом продолжались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 smtClean="0">
                <a:latin typeface="Bahnschrift SemiBold" panose="020B0502040204020203" pitchFamily="34" charset="0"/>
              </a:rPr>
              <a:t> </a:t>
            </a:r>
            <a:r>
              <a:rPr lang="ru-RU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135 дней. </a:t>
            </a:r>
          </a:p>
          <a:p>
            <a:pPr algn="just">
              <a:lnSpc>
                <a:spcPct val="20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После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битвы на каждый квадратный метр земли приходилось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от </a:t>
            </a:r>
            <a:r>
              <a:rPr lang="ru-RU" dirty="0">
                <a:solidFill>
                  <a:srgbClr val="FF5050"/>
                </a:solidFill>
                <a:latin typeface="Bahnschrift SemiBold" panose="020B0502040204020203" pitchFamily="34" charset="0"/>
              </a:rPr>
              <a:t>500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до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rgbClr val="FF5050"/>
                </a:solidFill>
                <a:latin typeface="Bahnschrift SemiBold" panose="020B0502040204020203" pitchFamily="34" charset="0"/>
              </a:rPr>
              <a:t>1250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пуль и осколков. В первую послевоенную весну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Мамаев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курган не зазеленел, на сгоревшей земле не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выросла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даже трава.</a:t>
            </a:r>
          </a:p>
        </p:txBody>
      </p:sp>
    </p:spTree>
    <p:extLst>
      <p:ext uri="{BB962C8B-B14F-4D97-AF65-F5344CB8AC3E}">
        <p14:creationId xmlns:p14="http://schemas.microsoft.com/office/powerpoint/2010/main" val="877992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78092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На День </a:t>
            </a: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Победы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на Мамаевом кургане теперь устраивают лазерное шоу.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Родина-мать на глазах покрывается золотом или меняет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одеяние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на пурпурное. А на огромном экране, которым становится подпорная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стена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Зала Воинской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Славы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, показывают военную хронику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Приходят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посмотреть на это десятки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тысяч горожан и гостей города.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4099" name="Picture 3" descr="C:\Users\sotrudnik\Desktop\РМ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60074"/>
            <a:ext cx="3456384" cy="23048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otrudnik\Desktop\РМ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0646"/>
            <a:ext cx="3780425" cy="25202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otrudnik\Desktop\РМ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3" y="4437112"/>
            <a:ext cx="3843205" cy="21618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otrudnik\Desktop\РМ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72" y="4437112"/>
            <a:ext cx="3510557" cy="22093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79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2877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/>
            <a:r>
              <a:rPr lang="ru-RU" sz="2000" dirty="0" smtClean="0">
                <a:solidFill>
                  <a:srgbClr val="FF5050"/>
                </a:solidFill>
                <a:latin typeface="Bahnschrift SemiBold" pitchFamily="34" charset="0"/>
              </a:rPr>
              <a:t>Книги из фондов Информационно-библиотечного центра ВолгГТУ:</a:t>
            </a:r>
          </a:p>
          <a:p>
            <a:pPr algn="just"/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Мамаев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курган  . - Волгоград : Ниж.-Волж. кн. изд-во, 1987. - 128 с.</a:t>
            </a:r>
          </a:p>
          <a:p>
            <a:pPr algn="just"/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Мамаев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курган. Памятник - ансамбль героям Сталинградской битвы  . - Волгоград : Ниж.- Волж. кн. изд-во, 1972. - 46 с.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/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Местонахождение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: абонемент учебной литературы (ГУК, аудитория 016); отдел социально-гуманитарной литературы (Корпус Б, аудитория 407); читальный зал №4 (ул. Рокоссовского, 50).</a:t>
            </a:r>
          </a:p>
        </p:txBody>
      </p:sp>
      <p:pic>
        <p:nvPicPr>
          <p:cNvPr id="2052" name="Picture 4" descr="C:\Users\sotrudnik\Desktop\РМ\кн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2057408" cy="272246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otrudnik\Desktop\РМ\кн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14" y="3809299"/>
            <a:ext cx="2189699" cy="279171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sotrudnik\Desktop\РМ\Аразов П.Б. Майские дни, на Мамаевом Курган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40" y="3356992"/>
            <a:ext cx="3950769" cy="32440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19724" y="3382833"/>
            <a:ext cx="205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художник Аразов П.Б. </a:t>
            </a:r>
          </a:p>
        </p:txBody>
      </p:sp>
    </p:spTree>
    <p:extLst>
      <p:ext uri="{BB962C8B-B14F-4D97-AF65-F5344CB8AC3E}">
        <p14:creationId xmlns:p14="http://schemas.microsoft.com/office/powerpoint/2010/main" val="293873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1" y="429221"/>
            <a:ext cx="878497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34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тысячи защитников Сталинграда захоронены на Мамаевом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Кургане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Памятник-ансамбль </a:t>
            </a:r>
            <a:r>
              <a:rPr lang="ru-RU" sz="2000" b="1" dirty="0">
                <a:solidFill>
                  <a:srgbClr val="FF5050"/>
                </a:solidFill>
                <a:latin typeface="Bahnschrift SemiBold" panose="020B0502040204020203" pitchFamily="34" charset="0"/>
              </a:rPr>
              <a:t>«Героям Сталинградской битвы» </a:t>
            </a:r>
            <a:endParaRPr lang="ru-RU" sz="2000" b="1" dirty="0" smtClean="0">
              <a:solidFill>
                <a:srgbClr val="FF5050"/>
              </a:solidFill>
              <a:latin typeface="Bahnschrift SemiBold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олицетворяет </a:t>
            </a:r>
            <a:r>
              <a:rPr lang="ru-RU" sz="2000" b="1" dirty="0">
                <a:solidFill>
                  <a:srgbClr val="FF5050"/>
                </a:solidFill>
                <a:latin typeface="Bahnschrift SemiBold" panose="020B0502040204020203" pitchFamily="34" charset="0"/>
              </a:rPr>
              <a:t>память о </a:t>
            </a:r>
            <a:r>
              <a:rPr lang="ru-RU" sz="2000" b="1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сражении и </a:t>
            </a:r>
            <a:r>
              <a:rPr lang="ru-RU" sz="2000" b="1" dirty="0">
                <a:solidFill>
                  <a:srgbClr val="FF5050"/>
                </a:solidFill>
                <a:latin typeface="Bahnschrift SemiBold" panose="020B0502040204020203" pitchFamily="34" charset="0"/>
              </a:rPr>
              <a:t>героизме </a:t>
            </a:r>
            <a:r>
              <a:rPr lang="ru-RU" sz="2000" b="1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советских солдат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Мемориал торжественно заложили </a:t>
            </a:r>
            <a:r>
              <a:rPr lang="ru-RU" sz="2000" b="1" dirty="0">
                <a:solidFill>
                  <a:srgbClr val="FF5050"/>
                </a:solidFill>
                <a:latin typeface="Bahnschrift SemiBold" panose="020B0502040204020203" pitchFamily="34" charset="0"/>
              </a:rPr>
              <a:t>2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февраля </a:t>
            </a:r>
            <a:r>
              <a:rPr lang="ru-RU" sz="2000" b="1" dirty="0">
                <a:solidFill>
                  <a:srgbClr val="FF5050"/>
                </a:solidFill>
                <a:latin typeface="Bahnschrift SemiBold" panose="020B0502040204020203" pitchFamily="34" charset="0"/>
              </a:rPr>
              <a:t>1958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года.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Грандиозная, поистине народная стройка шла почти девять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лет. 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FF5050"/>
                </a:solidFill>
                <a:latin typeface="Bahnschrift SemiBold" panose="020B0502040204020203" pitchFamily="34" charset="0"/>
              </a:rPr>
              <a:t>15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октября </a:t>
            </a:r>
            <a:r>
              <a:rPr lang="ru-RU" sz="2000" b="1" dirty="0">
                <a:solidFill>
                  <a:srgbClr val="FF5050"/>
                </a:solidFill>
                <a:latin typeface="Bahnschrift SemiBold" panose="020B0502040204020203" pitchFamily="34" charset="0"/>
              </a:rPr>
              <a:t>1967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года состоялось  торжественное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открытие.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ctr"/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5122" name="Picture 2" descr="C:\Users\sotrudnik\Desktop\РМ\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3717032"/>
            <a:ext cx="8352929" cy="288351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6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1369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Вечный огонь в Зал воинской славы везли через весь город с площади Павших Борцов. Сопровождали его защитник Дома Павлова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Иван Афанасьев,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дважды Герой Советского Союза летчик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Василий Ефремов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и Герой Советского Союза казак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Константин Недорубов. </a:t>
            </a:r>
          </a:p>
        </p:txBody>
      </p:sp>
      <p:pic>
        <p:nvPicPr>
          <p:cNvPr id="7170" name="Picture 2" descr="C:\Users\sotrudnik\Desktop\РМ\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3"/>
            <a:ext cx="8280920" cy="44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4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6162" y="3139904"/>
            <a:ext cx="4289113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50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Главным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архитектором стал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ru-RU" sz="2000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Яков Борисович Белопольский.</a:t>
            </a:r>
          </a:p>
          <a:p>
            <a:pPr algn="just"/>
            <a:endParaRPr lang="ru-RU" sz="105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Сложнейшие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расчёты устойчивости этой конструкции сделал доктор технических наук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Николай </a:t>
            </a:r>
            <a:r>
              <a:rPr lang="ru-RU" sz="2000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Никитин.</a:t>
            </a:r>
          </a:p>
          <a:p>
            <a:pPr algn="just"/>
            <a:endParaRPr lang="ru-RU" sz="1050" dirty="0" smtClean="0">
              <a:latin typeface="Bahnschrift SemiBol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Проектирование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ансамбля поручили </a:t>
            </a:r>
            <a:r>
              <a:rPr lang="ru-RU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«Сталинградпроекту»,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строительство </a:t>
            </a:r>
            <a:r>
              <a:rPr lang="ru-RU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«Сталинградгидрострою»,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который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возводил Волжскую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ГЭС.</a:t>
            </a:r>
          </a:p>
          <a:p>
            <a:pPr algn="just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85800"/>
            <a:ext cx="3099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Bahnschrift SemiBold" panose="020B0502040204020203" pitchFamily="34" charset="0"/>
              </a:rPr>
              <a:t>Вучетич Е.В.</a:t>
            </a:r>
            <a:endParaRPr lang="ru-RU" sz="1200" dirty="0">
              <a:latin typeface="Bahnschrift SemiBold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408424"/>
            <a:ext cx="583264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Скульптор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Евгений Викторович Вучетич,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за  работу над мемориалом, был удостоен звания Героя Социалистического Труда. </a:t>
            </a:r>
          </a:p>
          <a:p>
            <a:pPr algn="just"/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/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Василий Иванович Чуйков,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командовавший героической 62й Армией во время сражения, был военным консультантом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при возведении  мемориального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комплекса.</a:t>
            </a:r>
          </a:p>
        </p:txBody>
      </p:sp>
      <p:pic>
        <p:nvPicPr>
          <p:cNvPr id="6149" name="Picture 5" descr="C:\Users\sotrudnik\Desktop\РМ\Мать Родина\Евгений Викторович Вучети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6" y="448323"/>
            <a:ext cx="2540856" cy="281611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sotrudnik\Desktop\РМ\Мать Родина\вучетич и белопольски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428" y="3607619"/>
            <a:ext cx="2408314" cy="2895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4" y="3607619"/>
            <a:ext cx="2000250" cy="2895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43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8021"/>
            <a:ext cx="8568952" cy="4720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Bahnschrift SemiBold" panose="020B0502040204020203" pitchFamily="34" charset="0"/>
              </a:rPr>
              <a:t>    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Ранее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вершиной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Мамаева Кургана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была местность, находящаяся в </a:t>
            </a:r>
            <a:r>
              <a:rPr lang="ru-RU" dirty="0">
                <a:solidFill>
                  <a:srgbClr val="FF5050"/>
                </a:solidFill>
                <a:latin typeface="Bahnschrift SemiBold" panose="020B0502040204020203" pitchFamily="34" charset="0"/>
              </a:rPr>
              <a:t>200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метрах, на которой сейчас расположен Храм Всех Святых.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    Нынешнюю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вершину для построения памятника сформировали искусственно, сверху насыпали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150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тысяч тонн земли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.</a:t>
            </a:r>
            <a:endParaRPr lang="ru-RU" sz="1050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26</a:t>
            </a:r>
            <a:r>
              <a:rPr lang="ru-RU" sz="2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га</a:t>
            </a:r>
            <a:r>
              <a:rPr lang="ru-RU" sz="2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- общая площадь всего мемориального комплекса.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20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тысяч кубометров бетона ушло на его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создание.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19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тысяч квадратных метров гранита уложили на склонах.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1000000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кубометров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- объем земляных работ при строительстве мемориала на Мамаевом кургане.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5050"/>
                </a:solidFill>
                <a:latin typeface="Bahnschrift SemiBold" panose="020B0502040204020203" pitchFamily="34" charset="0"/>
              </a:rPr>
              <a:t>Монументы впервые было решено сделать не из камня, а из железобетона</a:t>
            </a:r>
            <a:r>
              <a:rPr lang="ru-RU" dirty="0">
                <a:solidFill>
                  <a:srgbClr val="FF0000"/>
                </a:solidFill>
                <a:latin typeface="Bahnschrift SemiBold" panose="020B0502040204020203" pitchFamily="34" charset="0"/>
              </a:rPr>
              <a:t>. </a:t>
            </a:r>
            <a:endParaRPr lang="ru-RU" dirty="0" smtClean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050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Picture 3" descr="C:\Users\sotrudnik\Desktop\РМ\к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58753"/>
            <a:ext cx="8280920" cy="194700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1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54868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Bahnschrift SemiBold" panose="020B0502040204020203" pitchFamily="34" charset="0"/>
              </a:rPr>
              <a:t>     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824" y="5373216"/>
            <a:ext cx="813690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Сначала на Мамаевом кургане появилась скульптура «Стоять насмерть», потом - стены-руины, последним стал зал Воинской славы.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От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подножия к верхней площадке ведет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200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степеней, по количеству дней Сталинградской битвы.</a:t>
            </a:r>
          </a:p>
          <a:p>
            <a:pPr algn="just"/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Picture 2" descr="C:\Users\sotrudnik\Desktop\РМ\Первой на Мамаевом кургане появилась скульптура «Стоять насмерть»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5" y="392890"/>
            <a:ext cx="2618411" cy="233091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otrudnik\Desktop\РМ\строй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5" y="2941557"/>
            <a:ext cx="2675489" cy="216024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otrudnik\Desktop\РМ\Мать Родина\scale_1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060" y="366597"/>
            <a:ext cx="5074542" cy="474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588159"/>
            <a:ext cx="5794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42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332657"/>
            <a:ext cx="45365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С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амым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сложным и грандиозным сооружением мемориала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является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монумент «Родина-мать зовет!». </a:t>
            </a:r>
            <a:endParaRPr lang="ru-RU" sz="2000" dirty="0" smtClean="0">
              <a:solidFill>
                <a:srgbClr val="FF5050"/>
              </a:solidFill>
              <a:latin typeface="Bahnschrift SemiBold" panose="020B0502040204020203" pitchFamily="34" charset="0"/>
            </a:endParaRPr>
          </a:p>
          <a:p>
            <a:pPr algn="just"/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На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его строительство ушло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8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лет.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На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создание образа «Родины-матери у Вучетича ушло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2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года.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Изначально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проект предполагал наличие двух фигур (женщины и коленопреклоненного солдата), а в руке Родина-мать должна была держать не меч, а красное знамя. </a:t>
            </a:r>
          </a:p>
        </p:txBody>
      </p:sp>
      <p:pic>
        <p:nvPicPr>
          <p:cNvPr id="6146" name="Picture 2" descr="C:\Users\sotrudnik\Desktop\РМ\Мать Родина\По первоначальному замыслу Евгения Вучетича Родина-мать должна была выглядеть та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703637" cy="55245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otrudnik\Desktop\РМ\Мать Родина\12-2020418-8217-1911cri.6js1 —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9120"/>
            <a:ext cx="3888432" cy="208643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49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784" y="47667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Искусствоведы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единодушны во мнении, что на создание фигуры «Родины-матери» скульптора вдохновила античная скульптура богини победы Ники, кто именно позировал Вучетичу, неизвестно.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Вероятнее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всего, прототипами стали как минимум две женщины – советская спортсменка, призер Олимпийских игр 1952 года в метании диска Нина Думбадзе, а также супруга скульптора Вера Владимировна.</a:t>
            </a:r>
          </a:p>
          <a:p>
            <a:pPr algn="just"/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26" name="Picture 2" descr="C:\Users\sotrudnik\Desktop\РМ\к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9792"/>
            <a:ext cx="8646020" cy="34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215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1254</Words>
  <Application>Microsoft Office PowerPoint</Application>
  <PresentationFormat>Экран (4:3)</PresentationFormat>
  <Paragraphs>89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78</cp:revision>
  <dcterms:created xsi:type="dcterms:W3CDTF">2025-02-25T10:53:31Z</dcterms:created>
  <dcterms:modified xsi:type="dcterms:W3CDTF">2026-04-29T08:45:42Z</dcterms:modified>
</cp:coreProperties>
</file>