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9" r:id="rId8"/>
    <p:sldId id="268" r:id="rId9"/>
    <p:sldId id="264" r:id="rId10"/>
    <p:sldId id="265" r:id="rId11"/>
    <p:sldId id="266" r:id="rId12"/>
    <p:sldId id="267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4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AA2-8727-4435-A7FA-6A24405D164C}" type="datetimeFigureOut">
              <a:rPr lang="ru-RU" smtClean="0"/>
              <a:t>01.03.2021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42BA-5F99-4082-AFDF-A48CA8705E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354259"/>
      </p:ext>
    </p:extLst>
  </p:cSld>
  <p:clrMapOvr>
    <a:masterClrMapping/>
  </p:clrMapOvr>
  <p:transition spd="slow" advTm="10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AA2-8727-4435-A7FA-6A24405D164C}" type="datetimeFigureOut">
              <a:rPr lang="ru-RU" smtClean="0"/>
              <a:t>01.03.2021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42BA-5F99-4082-AFDF-A48CA8705E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490519"/>
      </p:ext>
    </p:extLst>
  </p:cSld>
  <p:clrMapOvr>
    <a:masterClrMapping/>
  </p:clrMapOvr>
  <p:transition spd="slow" advTm="10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AA2-8727-4435-A7FA-6A24405D164C}" type="datetimeFigureOut">
              <a:rPr lang="ru-RU" smtClean="0"/>
              <a:t>01.03.2021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42BA-5F99-4082-AFDF-A48CA8705E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517721"/>
      </p:ext>
    </p:extLst>
  </p:cSld>
  <p:clrMapOvr>
    <a:masterClrMapping/>
  </p:clrMapOvr>
  <p:transition spd="slow" advTm="10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AA2-8727-4435-A7FA-6A24405D164C}" type="datetimeFigureOut">
              <a:rPr lang="ru-RU" smtClean="0"/>
              <a:t>01.03.2021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42BA-5F99-4082-AFDF-A48CA8705E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435478"/>
      </p:ext>
    </p:extLst>
  </p:cSld>
  <p:clrMapOvr>
    <a:masterClrMapping/>
  </p:clrMapOvr>
  <p:transition spd="slow" advTm="10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AA2-8727-4435-A7FA-6A24405D164C}" type="datetimeFigureOut">
              <a:rPr lang="ru-RU" smtClean="0"/>
              <a:t>01.03.2021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42BA-5F99-4082-AFDF-A48CA8705E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794361"/>
      </p:ext>
    </p:extLst>
  </p:cSld>
  <p:clrMapOvr>
    <a:masterClrMapping/>
  </p:clrMapOvr>
  <p:transition spd="slow" advTm="10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AA2-8727-4435-A7FA-6A24405D164C}" type="datetimeFigureOut">
              <a:rPr lang="ru-RU" smtClean="0"/>
              <a:t>01.03.2021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42BA-5F99-4082-AFDF-A48CA8705E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596946"/>
      </p:ext>
    </p:extLst>
  </p:cSld>
  <p:clrMapOvr>
    <a:masterClrMapping/>
  </p:clrMapOvr>
  <p:transition spd="slow" advTm="10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AA2-8727-4435-A7FA-6A24405D164C}" type="datetimeFigureOut">
              <a:rPr lang="ru-RU" smtClean="0"/>
              <a:t>01.03.2021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42BA-5F99-4082-AFDF-A48CA8705E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470468"/>
      </p:ext>
    </p:extLst>
  </p:cSld>
  <p:clrMapOvr>
    <a:masterClrMapping/>
  </p:clrMapOvr>
  <p:transition spd="slow" advTm="10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AA2-8727-4435-A7FA-6A24405D164C}" type="datetimeFigureOut">
              <a:rPr lang="ru-RU" smtClean="0"/>
              <a:t>01.03.2021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42BA-5F99-4082-AFDF-A48CA8705E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488015"/>
      </p:ext>
    </p:extLst>
  </p:cSld>
  <p:clrMapOvr>
    <a:masterClrMapping/>
  </p:clrMapOvr>
  <p:transition spd="slow" advTm="10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AA2-8727-4435-A7FA-6A24405D164C}" type="datetimeFigureOut">
              <a:rPr lang="ru-RU" smtClean="0"/>
              <a:t>01.03.2021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42BA-5F99-4082-AFDF-A48CA8705E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957091"/>
      </p:ext>
    </p:extLst>
  </p:cSld>
  <p:clrMapOvr>
    <a:masterClrMapping/>
  </p:clrMapOvr>
  <p:transition spd="slow" advTm="10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AA2-8727-4435-A7FA-6A24405D164C}" type="datetimeFigureOut">
              <a:rPr lang="ru-RU" smtClean="0"/>
              <a:t>01.03.2021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42BA-5F99-4082-AFDF-A48CA8705E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566699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AA2-8727-4435-A7FA-6A24405D164C}" type="datetimeFigureOut">
              <a:rPr lang="ru-RU" smtClean="0"/>
              <a:t>01.03.2021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42BA-5F99-4082-AFDF-A48CA8705E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423059"/>
      </p:ext>
    </p:extLst>
  </p:cSld>
  <p:clrMapOvr>
    <a:masterClrMapping/>
  </p:clrMapOvr>
  <p:transition spd="slow" advTm="10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96AA2-8727-4435-A7FA-6A24405D164C}" type="datetimeFigureOut">
              <a:rPr lang="ru-RU" smtClean="0"/>
              <a:t>01.03.2021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F42BA-5F99-4082-AFDF-A48CA8705E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86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pul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effectLst/>
              </a:rPr>
              <a:t>Женские Образы </a:t>
            </a:r>
            <a:r>
              <a:rPr lang="ru-RU" b="1" i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b="1" i="1" dirty="0" smtClean="0">
                <a:solidFill>
                  <a:srgbClr val="C00000"/>
                </a:solidFill>
                <a:effectLst/>
              </a:rPr>
            </a:br>
            <a:r>
              <a:rPr lang="ru-RU" b="1" i="1" dirty="0" smtClean="0">
                <a:solidFill>
                  <a:srgbClr val="C00000"/>
                </a:solidFill>
                <a:effectLst/>
              </a:rPr>
              <a:t>в творчестве современного российского художника</a:t>
            </a:r>
            <a:r>
              <a:rPr lang="ru-RU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/>
              </a:rPr>
            </a:b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Андрея Ремнёва </a:t>
            </a:r>
            <a:endParaRPr lang="ru-RU" b="1" i="1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1026" name="Picture 2" descr="C:\Users\sotrudnik\Desktop\8 марта\Ремнёв\Вес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5561"/>
            <a:ext cx="3240360" cy="329590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sotrudnik\Desktop\8 марта\Ремнёв\Andrey Remnev - Catherine La Rose 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45561"/>
            <a:ext cx="3330992" cy="33235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148156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652120" y="3573016"/>
            <a:ext cx="3240360" cy="792087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      «Изразцовая жизнь» 2002 г.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48728" y="3789040"/>
            <a:ext cx="2304256" cy="576064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«Кедровые орешки» 2001 г.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2" name="Picture 2" descr="C:\Users\sotrudnik\Desktop\8 марта\Ремнёв\Кедровые орешки 2001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888432" cy="338437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sotrudnik\Desktop\8 марта\Ремнёв\Изразцовая жизнь. 2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1"/>
            <a:ext cx="397577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otrudnik\Desktop\8 марта\Ремнёв\Красный перец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40968"/>
            <a:ext cx="3118327" cy="344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6084168" y="4608713"/>
            <a:ext cx="28236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«Красный перец 2001 г.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88085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6093296"/>
            <a:ext cx="1656184" cy="43204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Туча 2005г.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9" name="Picture 3" descr="C:\Users\sotrudnik\Desktop\8 марта\Ремнёв\Фрау Хербст 2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312368" cy="36932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otrudnik\Desktop\8 марта\Ремнёв\Полёт шмеля 2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52"/>
            <a:ext cx="3581674" cy="362128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otrudnik\Desktop\8 марта\Ремнёв\Туча 20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0967"/>
            <a:ext cx="3096344" cy="346274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077072"/>
            <a:ext cx="26642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  Фрау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Хербст 2001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г.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3244332"/>
            <a:ext cx="266429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Полёт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шмеля 2001 г.</a:t>
            </a:r>
          </a:p>
        </p:txBody>
      </p:sp>
    </p:spTree>
    <p:extLst>
      <p:ext uri="{BB962C8B-B14F-4D97-AF65-F5344CB8AC3E}">
        <p14:creationId xmlns:p14="http://schemas.microsoft.com/office/powerpoint/2010/main" val="3623248523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149080"/>
            <a:ext cx="2615144" cy="50405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Орнитология 2010 г.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2" name="Picture 2" descr="C:\Users\sotrudnik\Desktop\8 марта\Ремнёв\Орнитология 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00" y="260647"/>
            <a:ext cx="2984672" cy="367182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otrudnik\Desktop\8 марта\Ремнёв\Эх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2887910" cy="375904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otrudnik\Desktop\8 марта\Ремнёв\Нимфа 20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673" y="3282672"/>
            <a:ext cx="3168352" cy="319329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6444208" y="4277627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Эхо 2010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г.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6228184" y="6034687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Нимфа 2005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г.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357554753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6093296"/>
            <a:ext cx="2808312" cy="455712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Яблоки Гесперид 2007 г.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0" name="Picture 2" descr="C:\Users\sotrudnik\Desktop\8 марта\Ремнёв\Роза ветров 2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30200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otrudnik\Desktop\8 марта\Ремнёв\Лебединое озеро 2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3828"/>
            <a:ext cx="3168352" cy="373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otrudnik\Desktop\8 марта\Ремнёв\Яблоки Гесперид 2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2976"/>
            <a:ext cx="3028492" cy="33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56176" y="4315538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Лебединое озеро  2008 г.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467543" y="4342861"/>
            <a:ext cx="2592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Роза ветров  2008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917332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548680"/>
            <a:ext cx="3600400" cy="1512168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Художник пишет и портреты современниц, изображает бытовые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сцены, но делает это не реалистично, а напротив несколько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сказочно.</a:t>
            </a:r>
            <a:endParaRPr lang="ru-RU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sotrudnik\Desktop\8 марта\Ремнёв\Портрет девочек. Шелковый пут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4680520" cy="384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trudnik\Desktop\8 марта\Ремнёв\Портрет. 2008 г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97542"/>
            <a:ext cx="3869996" cy="387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182384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Портрет девочек. Шелковый путь.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051720" y="5918646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Портрет семьи  2008 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07307824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712968" cy="3600400"/>
          </a:xfrm>
        </p:spPr>
        <p:txBody>
          <a:bodyPr>
            <a:normAutofit/>
          </a:bodyPr>
          <a:lstStyle/>
          <a:p>
            <a:r>
              <a:rPr lang="ru-RU" sz="3600" b="1" i="1" smtClean="0">
                <a:solidFill>
                  <a:srgbClr val="C00000"/>
                </a:solidFill>
              </a:rPr>
              <a:t>Благодарим вас </a:t>
            </a:r>
            <a:r>
              <a:rPr lang="ru-RU" sz="3600" b="1" i="1" dirty="0" smtClean="0">
                <a:solidFill>
                  <a:srgbClr val="C00000"/>
                </a:solidFill>
              </a:rPr>
              <a:t>за внимание!</a:t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b="1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Книги и альбомы по искусству вы сможете найти и прочитать в отделе социально – гуманитарной литературы Информационно-библиотечного центра ВолгГТУ. </a:t>
            </a:r>
            <a:b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Корпус Б ауд. 407.</a:t>
            </a:r>
            <a:endParaRPr lang="ru-RU" sz="32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C:\Users\sotrudnik\Desktop\8 марта\Ремнёв\Метаморфоз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65104"/>
            <a:ext cx="2376264" cy="238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053974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78779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              .</a:t>
            </a:r>
            <a:endParaRPr lang="ru-RU" sz="24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95936" y="404664"/>
            <a:ext cx="4824536" cy="618028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  </a:t>
            </a:r>
            <a:r>
              <a:rPr lang="ru-RU" b="1" i="1" dirty="0" smtClean="0">
                <a:solidFill>
                  <a:srgbClr val="C00000"/>
                </a:solidFill>
              </a:rPr>
              <a:t>Андрей </a:t>
            </a:r>
            <a:r>
              <a:rPr lang="ru-RU" b="1" i="1" dirty="0">
                <a:solidFill>
                  <a:srgbClr val="C00000"/>
                </a:solidFill>
              </a:rPr>
              <a:t>Владимирович </a:t>
            </a:r>
            <a:r>
              <a:rPr lang="ru-RU" b="1" i="1" dirty="0" smtClean="0">
                <a:solidFill>
                  <a:srgbClr val="C00000"/>
                </a:solidFill>
              </a:rPr>
              <a:t>              Ремнёв </a:t>
            </a:r>
          </a:p>
          <a:p>
            <a:pPr marL="0" indent="0">
              <a:buNone/>
            </a:pPr>
            <a:r>
              <a:rPr lang="ru-RU" sz="3500" i="1" dirty="0" smtClean="0">
                <a:solidFill>
                  <a:schemeClr val="bg2">
                    <a:lumMod val="25000"/>
                  </a:schemeClr>
                </a:solidFill>
              </a:rPr>
              <a:t>     – </a:t>
            </a:r>
            <a:r>
              <a:rPr lang="ru-RU" sz="3300" b="1" i="1" dirty="0">
                <a:solidFill>
                  <a:schemeClr val="bg2">
                    <a:lumMod val="25000"/>
                  </a:schemeClr>
                </a:solidFill>
              </a:rPr>
              <a:t>российский </a:t>
            </a:r>
            <a:r>
              <a:rPr lang="ru-RU" sz="3300" b="1" i="1" dirty="0" smtClean="0">
                <a:solidFill>
                  <a:schemeClr val="bg2">
                    <a:lumMod val="25000"/>
                  </a:schemeClr>
                </a:solidFill>
              </a:rPr>
              <a:t>художник.</a:t>
            </a:r>
          </a:p>
          <a:p>
            <a:pPr marL="0" indent="0">
              <a:buNone/>
            </a:pPr>
            <a:endParaRPr lang="ru-RU" sz="24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Родился 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</a:rPr>
              <a:t>в 1962 году, в семье врачей в городе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Яхрома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«…Это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место расположено на высоких холмах, с которых открываются перспективы, близкие к Брейгелевским. Пересеченная местность со значительными перепадами высот, канал, соединяющий реки Москва и Волга, небольшие реки, леса и деревни, соседский старинный город Дмитров — ровесник Москвы, корабли, которые двигались по каналу — все это можно было видеть из окна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моего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дома </a:t>
            </a:r>
            <a:endParaRPr lang="ru-RU" sz="24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с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самого рождения.»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 flipH="1">
            <a:off x="10333689" y="11603062"/>
            <a:ext cx="45719" cy="712793"/>
          </a:xfrm>
        </p:spPr>
        <p:txBody>
          <a:bodyPr>
            <a:noAutofit/>
          </a:bodyPr>
          <a:lstStyle/>
          <a:p>
            <a:endParaRPr lang="ru-RU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4" y="116632"/>
            <a:ext cx="2376264" cy="30178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 descr="https://phototowns.ru/wp-content/uploads/2016/10/IMG_4039-1024x6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5279" y="5013176"/>
            <a:ext cx="2486704" cy="165618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-fotki.yandex.ru/get/64120/49564649.60/0_13db23_50d0a0d5_or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8" y="3315769"/>
            <a:ext cx="2376264" cy="157481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lanforgermany.com/wp-content/uploads/2018/03/Reasons-you-should-move-to-German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2409" y="4103177"/>
            <a:ext cx="2228397" cy="14860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551972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95936" y="260648"/>
            <a:ext cx="4896544" cy="6264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Ремнев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окончил Московскую школу художеств и престижную Суриковскую академию. Затем стажировался в Германии, работал во Франции, Швейцарии, на Кипре. В течение 8 лет изучал иконопись под руководством иконописца о. Вячеслава (Савиных) в Спасо-Андронниковском монастыре в г.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Москве, стал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признанным специалистом в средневековой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иконописи.</a:t>
            </a:r>
          </a:p>
          <a:p>
            <a:pPr marL="0" indent="0">
              <a:buNone/>
            </a:pPr>
            <a:endParaRPr lang="ru-RU" sz="20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«…В этот период окончательно сложилась моя собственная техника живописи, которая строится на соединении приемов древнерусской иконописи, русской живописи 18 века, композиционных находок «МИРА ИСКУССТВА» русского конструктивизма. Подобно художникам прошлого, я использую натуральные пигменты, стертые на желтке."</a:t>
            </a:r>
          </a:p>
          <a:p>
            <a:pPr marL="0" indent="0">
              <a:buNone/>
            </a:pPr>
            <a:endParaRPr lang="ru-RU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178696" cy="3960440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49" y="449288"/>
            <a:ext cx="3115214" cy="24482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8" y="3212976"/>
            <a:ext cx="3136475" cy="31409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9727846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538661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i="1" dirty="0">
                <a:solidFill>
                  <a:schemeClr val="bg2">
                    <a:lumMod val="25000"/>
                  </a:schemeClr>
                </a:solidFill>
              </a:rPr>
              <a:t>Образы Ремнева, основанные на переработке русских мотивов, вдохновляли зарубежных дизайнеров: коллекция осень-зима 2015 испанского дома «Delposo» была создана под впечатлением от работ Ремнева, а коллекция весна-лето 2018 итальянского дома «Vivetta» создавалась в коллаборации с художником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en-US" sz="2200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2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«…Одежда 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– это не второстепенная деталь, я ищу связи между главными характерами и декоративными возможностями </a:t>
            </a:r>
            <a:r>
              <a:rPr lang="ru-RU" sz="2200" b="1" i="1">
                <a:solidFill>
                  <a:schemeClr val="bg2">
                    <a:lumMod val="25000"/>
                  </a:schemeClr>
                </a:solidFill>
              </a:rPr>
              <a:t>элементов </a:t>
            </a:r>
            <a:r>
              <a:rPr lang="ru-RU" sz="2200" b="1" i="1" smtClean="0">
                <a:solidFill>
                  <a:schemeClr val="bg2">
                    <a:lumMod val="25000"/>
                  </a:schemeClr>
                </a:solidFill>
              </a:rPr>
              <a:t>одежды».</a:t>
            </a:r>
            <a:endParaRPr lang="ru-RU" sz="22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sotrudnik\Desktop\8 марта\Ремнёв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2304256" cy="345638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otrudnik\Desktop\8 марта\Ремнёв\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44216" cy="367017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257157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773643"/>
            <a:ext cx="3096344" cy="5184576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Картина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«Дуэль</a:t>
            </a:r>
            <a:r>
              <a:rPr lang="ru-RU" sz="2000" b="1" i="1" smtClean="0">
                <a:solidFill>
                  <a:schemeClr val="bg2">
                    <a:lumMod val="25000"/>
                  </a:schemeClr>
                </a:solidFill>
              </a:rPr>
              <a:t>» 2005 г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. 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появилась под впечатлением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от кинофильма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«Дуэлянты»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режиссёра Ридли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Скотта. На развевающемся плаще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девушки разместилось неустойчивое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поле дуэли. Благодаря этому мы не можем понять с первого взгляда, кто является победителем.</a:t>
            </a:r>
          </a:p>
        </p:txBody>
      </p:sp>
      <p:pic>
        <p:nvPicPr>
          <p:cNvPr id="2050" name="Picture 2" descr="C:\Users\sotrudnik\Desktop\8 марта\Ремнёв\Дуэль 2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58" y="620688"/>
            <a:ext cx="5055987" cy="54904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708337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476672"/>
            <a:ext cx="3045024" cy="453650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При взгляде на </a:t>
            </a:r>
            <a:r>
              <a:rPr lang="ru-RU" sz="2200" i="1" dirty="0">
                <a:solidFill>
                  <a:schemeClr val="bg2">
                    <a:lumMod val="25000"/>
                  </a:schemeClr>
                </a:solidFill>
              </a:rPr>
              <a:t>картину 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«Пожар-девка»</a:t>
            </a:r>
            <a:r>
              <a:rPr lang="ru-RU" sz="2200" i="1" dirty="0">
                <a:solidFill>
                  <a:schemeClr val="bg2">
                    <a:lumMod val="25000"/>
                  </a:schemeClr>
                </a:solidFill>
              </a:rPr>
              <a:t>, встает 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вопрос, не потерял ли человек гармонию с миром, </a:t>
            </a:r>
            <a:r>
              <a:rPr lang="ru-RU" sz="2200" i="1" dirty="0">
                <a:solidFill>
                  <a:schemeClr val="bg2">
                    <a:lumMod val="25000"/>
                  </a:schemeClr>
                </a:solidFill>
              </a:rPr>
              <a:t>из-за того, что он потерял контроль над 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своими чувствами и разумом</a:t>
            </a:r>
            <a:r>
              <a:rPr lang="ru-RU" sz="2200" i="1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Внизу, на </a:t>
            </a:r>
            <a:r>
              <a:rPr lang="ru-RU" sz="2200" i="1" dirty="0">
                <a:solidFill>
                  <a:schemeClr val="bg2">
                    <a:lumMod val="25000"/>
                  </a:schemeClr>
                </a:solidFill>
              </a:rPr>
              <a:t>черных полосках одежды бегут фигурки зверей по аналогии с картинами на классических вазах.</a:t>
            </a:r>
          </a:p>
        </p:txBody>
      </p:sp>
      <p:pic>
        <p:nvPicPr>
          <p:cNvPr id="3074" name="Picture 2" descr="C:\Users\sotrudnik\Desktop\8 марта\Ремнёв\Пожар дев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9800"/>
            <a:ext cx="3672408" cy="556878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215069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404664"/>
            <a:ext cx="2664296" cy="5472608"/>
          </a:xfrm>
        </p:spPr>
        <p:txBody>
          <a:bodyPr>
            <a:normAutofit/>
          </a:bodyPr>
          <a:lstStyle/>
          <a:p>
            <a:pPr algn="just"/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Тему «суеты мира» продолжает картина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«Рыжая» 2004 г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b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На спешащую «как на пожар» девушку с высоты смотрят сороки, которые в фольклорной традиции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приписывались женскому началу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 и символизировали любопытство и тщеславие.  </a:t>
            </a:r>
            <a:endParaRPr lang="ru-RU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 descr="C:\Users\sotrudnik\Desktop\8 марта\Ремнёв\Рыжая 2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67" y="548680"/>
            <a:ext cx="4052845" cy="56886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562344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620688"/>
            <a:ext cx="3250704" cy="4752528"/>
          </a:xfrm>
        </p:spPr>
        <p:txBody>
          <a:bodyPr>
            <a:normAutofit/>
          </a:bodyPr>
          <a:lstStyle/>
          <a:p>
            <a:pPr algn="just"/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   На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картине 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«Лотова 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жена» 2005 г.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можно увидеть на юбке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героини сюжет из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Брейгеля. Главная тема этой картины – свет. Свет как субстанция, которая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поглощает цвет.</a:t>
            </a:r>
            <a:b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    В мировой культуре этот образ существует как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памятник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неверующей души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».</a:t>
            </a:r>
            <a:endParaRPr lang="ru-RU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C:\Users\sotrudnik\Desktop\8 марта\Ремнёв\Лотова жена 2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3808"/>
            <a:ext cx="4559435" cy="53285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983428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13786"/>
            <a:ext cx="3240360" cy="6480720"/>
          </a:xfrm>
        </p:spPr>
        <p:txBody>
          <a:bodyPr>
            <a:noAutofit/>
          </a:bodyPr>
          <a:lstStyle/>
          <a:p>
            <a:pPr algn="just"/>
            <a:r>
              <a:rPr lang="ru-RU" sz="1800" i="1" dirty="0" smtClean="0">
                <a:solidFill>
                  <a:schemeClr val="bg2">
                    <a:lumMod val="25000"/>
                  </a:schemeClr>
                </a:solidFill>
              </a:rPr>
              <a:t>     Х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удожник изображает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на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своих полотнах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представителей самого различного времени: от древнего до современного.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         Он с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лёгкостью переносит воображение зрителя то в Древнюю Русь, то в революционную Францию.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Его картины наполнены символами в виде животных и птиц, воды и ветра.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   Образы на его картинах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возвышены и отстранены, а сюжеты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являются вневременными.</a:t>
            </a:r>
            <a:b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</a:rPr>
              <a:t>Quinta Essentia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</a:rPr>
              <a:t> 2011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 г.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 descr="C:\Users\sotrudnik\Desktop\8 марта\Ремнёв\Favorit 2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48831"/>
            <a:ext cx="2952327" cy="341049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68" y="3789040"/>
            <a:ext cx="367236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                 «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Фаворит» 2015 г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C:\Users\sotrudnik\Desktop\8 марта\Ремнёв\Quinta Essentia 2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68" y="4237056"/>
            <a:ext cx="4445000" cy="24574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43076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498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Женские Образы  в творчестве современного российского художника Андрея Ремнёва </vt:lpstr>
      <vt:lpstr>              .</vt:lpstr>
      <vt:lpstr>Презентация PowerPoint</vt:lpstr>
      <vt:lpstr>Образы Ремнева, основанные на переработке русских мотивов, вдохновляли зарубежных дизайнеров: коллекция осень-зима 2015 испанского дома «Delposo» была создана под впечатлением от работ Ремнева, а коллекция весна-лето 2018 итальянского дома «Vivetta» создавалась в коллаборации с художником.  «…Одежда – это не второстепенная деталь, я ищу связи между главными характерами и декоративными возможностями элементов одежды».</vt:lpstr>
      <vt:lpstr>Картина «Дуэль» 2005 г.  появилась под впечатлением от кинофильма «Дуэлянты» режиссёра Ридли Скотта. На развевающемся плаще девушки разместилось неустойчивое поле дуэли. Благодаря этому мы не можем понять с первого взгляда, кто является победителем.</vt:lpstr>
      <vt:lpstr>При взгляде на картину «Пожар-девка», встает вопрос, не потерял ли человек гармонию с миром, из-за того, что он потерял контроль над своими чувствами и разумом. Внизу, на черных полосках одежды бегут фигурки зверей по аналогии с картинами на классических вазах.</vt:lpstr>
      <vt:lpstr>Тему «суеты мира» продолжает картина «Рыжая» 2004 г. На спешащую «как на пожар» девушку с высоты смотрят сороки, которые в фольклорной традиции приписывались женскому началу и символизировали любопытство и тщеславие.  </vt:lpstr>
      <vt:lpstr>   На картине «Лотова жена» 2005 г. можно увидеть на юбке героини сюжет из Брейгеля. Главная тема этой картины – свет. Свет как субстанция, которая поглощает цвет.     В мировой культуре этот образ существует как «памятник неверующей души».</vt:lpstr>
      <vt:lpstr>     Художник изображает на своих полотнах представителей самого различного времени: от древнего до современного.          Он с лёгкостью переносит воображение зрителя то в Древнюю Русь, то в революционную Францию.  Его картины наполнены символами в виде животных и птиц, воды и ветра.    Образы на его картинах возвышены и отстранены, а сюжеты являются вневременными.  «Quinta Essentia» 2011 г.</vt:lpstr>
      <vt:lpstr>      «Изразцовая жизнь» 2002 г.</vt:lpstr>
      <vt:lpstr>Туча 2005г.</vt:lpstr>
      <vt:lpstr>Орнитология 2010 г.</vt:lpstr>
      <vt:lpstr>Яблоки Гесперид 2007 г.</vt:lpstr>
      <vt:lpstr>Художник пишет и портреты современниц, изображает бытовые сцены, но делает это не реалистично, а напротив несколько сказочно.</vt:lpstr>
      <vt:lpstr>Благодарим вас за внимание!  Книги и альбомы по искусству вы сможете найти и прочитать в отделе социально – гуманитарной литературы Информационно-библиотечного центра ВолгГТУ.  Корпус Б ауд. 407.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43</cp:revision>
  <dcterms:created xsi:type="dcterms:W3CDTF">2021-02-17T08:16:01Z</dcterms:created>
  <dcterms:modified xsi:type="dcterms:W3CDTF">2021-03-01T10:08:14Z</dcterms:modified>
</cp:coreProperties>
</file>