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8" r:id="rId3"/>
    <p:sldId id="258" r:id="rId4"/>
    <p:sldId id="264" r:id="rId5"/>
    <p:sldId id="261" r:id="rId6"/>
    <p:sldId id="260" r:id="rId7"/>
    <p:sldId id="262" r:id="rId8"/>
    <p:sldId id="263" r:id="rId9"/>
    <p:sldId id="266" r:id="rId10"/>
    <p:sldId id="271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82913-DB2C-449D-86C9-B7D18D6B0908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B93743-5F68-42B8-8EAB-ECC9C322B74C}">
      <dgm:prSet/>
      <dgm:spPr/>
      <dgm:t>
        <a:bodyPr vert="horz"/>
        <a:lstStyle/>
        <a:p>
          <a:pPr rtl="0"/>
          <a:endParaRPr lang="ru-RU" dirty="0"/>
        </a:p>
      </dgm:t>
    </dgm:pt>
    <dgm:pt modelId="{8AA30AC9-5C7C-432D-BDAC-821BAEB71DDD}" type="parTrans" cxnId="{7E62BBDB-4B95-45CD-8AE7-D9D4E57A637A}">
      <dgm:prSet/>
      <dgm:spPr/>
      <dgm:t>
        <a:bodyPr/>
        <a:lstStyle/>
        <a:p>
          <a:endParaRPr lang="ru-RU"/>
        </a:p>
      </dgm:t>
    </dgm:pt>
    <dgm:pt modelId="{716B5B49-A30B-49F3-A123-46FA27A01746}" type="sibTrans" cxnId="{7E62BBDB-4B95-45CD-8AE7-D9D4E57A637A}">
      <dgm:prSet/>
      <dgm:spPr/>
      <dgm:t>
        <a:bodyPr/>
        <a:lstStyle/>
        <a:p>
          <a:endParaRPr lang="ru-RU"/>
        </a:p>
      </dgm:t>
    </dgm:pt>
    <dgm:pt modelId="{AAA5B8EE-0A20-486C-A2E7-1016EF8537DB}" type="pres">
      <dgm:prSet presAssocID="{AE082913-DB2C-449D-86C9-B7D18D6B090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20A981-B70C-4CDF-8735-571A63D3FB66}" type="pres">
      <dgm:prSet presAssocID="{AEB93743-5F68-42B8-8EAB-ECC9C322B74C}" presName="horFlow" presStyleCnt="0"/>
      <dgm:spPr/>
      <dgm:t>
        <a:bodyPr/>
        <a:lstStyle/>
        <a:p>
          <a:endParaRPr lang="ru-RU"/>
        </a:p>
      </dgm:t>
    </dgm:pt>
    <dgm:pt modelId="{56BEE24A-3952-4013-AD74-5DA50D6E222B}" type="pres">
      <dgm:prSet presAssocID="{AEB93743-5F68-42B8-8EAB-ECC9C322B74C}" presName="bigChev" presStyleLbl="node1" presStyleIdx="0" presStyleCnt="1" custAng="10800000" custScaleX="112624" custScaleY="63639" custLinFactNeighborX="14" custLinFactNeighborY="-184"/>
      <dgm:spPr/>
      <dgm:t>
        <a:bodyPr/>
        <a:lstStyle/>
        <a:p>
          <a:endParaRPr lang="ru-RU"/>
        </a:p>
      </dgm:t>
    </dgm:pt>
  </dgm:ptLst>
  <dgm:cxnLst>
    <dgm:cxn modelId="{7E62BBDB-4B95-45CD-8AE7-D9D4E57A637A}" srcId="{AE082913-DB2C-449D-86C9-B7D18D6B0908}" destId="{AEB93743-5F68-42B8-8EAB-ECC9C322B74C}" srcOrd="0" destOrd="0" parTransId="{8AA30AC9-5C7C-432D-BDAC-821BAEB71DDD}" sibTransId="{716B5B49-A30B-49F3-A123-46FA27A01746}"/>
    <dgm:cxn modelId="{9919DD6D-935F-4CDA-A575-70345ACCF801}" type="presOf" srcId="{AE082913-DB2C-449D-86C9-B7D18D6B0908}" destId="{AAA5B8EE-0A20-486C-A2E7-1016EF8537DB}" srcOrd="0" destOrd="0" presId="urn:microsoft.com/office/officeart/2005/8/layout/lProcess3"/>
    <dgm:cxn modelId="{530590B1-8485-461D-B7D5-2B41CC81BF66}" type="presOf" srcId="{AEB93743-5F68-42B8-8EAB-ECC9C322B74C}" destId="{56BEE24A-3952-4013-AD74-5DA50D6E222B}" srcOrd="0" destOrd="0" presId="urn:microsoft.com/office/officeart/2005/8/layout/lProcess3"/>
    <dgm:cxn modelId="{E09036C0-82CD-4C87-80AD-F1C5D1E15A94}" type="presParOf" srcId="{AAA5B8EE-0A20-486C-A2E7-1016EF8537DB}" destId="{9A20A981-B70C-4CDF-8735-571A63D3FB66}" srcOrd="0" destOrd="0" presId="urn:microsoft.com/office/officeart/2005/8/layout/lProcess3"/>
    <dgm:cxn modelId="{8AB8CC00-8E5B-44D4-B66C-9A1C2B517F72}" type="presParOf" srcId="{9A20A981-B70C-4CDF-8735-571A63D3FB66}" destId="{56BEE24A-3952-4013-AD74-5DA50D6E222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240B4-47F6-460B-924C-64F12B9C7D8E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46B85B-D542-43A9-B598-C58C45B221C3}">
      <dgm:prSet/>
      <dgm:spPr/>
      <dgm:t>
        <a:bodyPr/>
        <a:lstStyle/>
        <a:p>
          <a:pPr rtl="0"/>
          <a:r>
            <a:rPr lang="ru-RU" dirty="0" smtClean="0"/>
            <a:t>4 апреля- Всемирный День интернета</a:t>
          </a:r>
          <a:endParaRPr lang="ru-RU" dirty="0"/>
        </a:p>
      </dgm:t>
    </dgm:pt>
    <dgm:pt modelId="{0DD69637-EFFF-4BA5-8F8B-A8EB0DFB6B25}" type="parTrans" cxnId="{B104C56C-C8B8-4A2C-85BB-9CF9BEB2542A}">
      <dgm:prSet/>
      <dgm:spPr/>
      <dgm:t>
        <a:bodyPr/>
        <a:lstStyle/>
        <a:p>
          <a:endParaRPr lang="ru-RU"/>
        </a:p>
      </dgm:t>
    </dgm:pt>
    <dgm:pt modelId="{92A2DBC0-ACD9-42AD-8712-B524FF8A3A92}" type="sibTrans" cxnId="{B104C56C-C8B8-4A2C-85BB-9CF9BEB2542A}">
      <dgm:prSet/>
      <dgm:spPr/>
      <dgm:t>
        <a:bodyPr/>
        <a:lstStyle/>
        <a:p>
          <a:endParaRPr lang="ru-RU"/>
        </a:p>
      </dgm:t>
    </dgm:pt>
    <dgm:pt modelId="{BCEE976F-F1C6-40D0-BD45-B3798CD7E2FD}" type="pres">
      <dgm:prSet presAssocID="{6ED240B4-47F6-460B-924C-64F12B9C7D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E629D-612B-4621-8385-CF4A36D9DD2C}" type="pres">
      <dgm:prSet presAssocID="{F246B85B-D542-43A9-B598-C58C45B221C3}" presName="linNode" presStyleCnt="0"/>
      <dgm:spPr/>
      <dgm:t>
        <a:bodyPr/>
        <a:lstStyle/>
        <a:p>
          <a:endParaRPr lang="ru-RU"/>
        </a:p>
      </dgm:t>
    </dgm:pt>
    <dgm:pt modelId="{B34A040A-31B4-4635-BD12-8F5D51FBAECC}" type="pres">
      <dgm:prSet presAssocID="{F246B85B-D542-43A9-B598-C58C45B221C3}" presName="parentText" presStyleLbl="node1" presStyleIdx="0" presStyleCnt="1" custScaleX="174932" custLinFactNeighborX="167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A933EE-8324-4BE2-85B8-A68FFAD472F1}" type="presOf" srcId="{F246B85B-D542-43A9-B598-C58C45B221C3}" destId="{B34A040A-31B4-4635-BD12-8F5D51FBAECC}" srcOrd="0" destOrd="0" presId="urn:microsoft.com/office/officeart/2005/8/layout/vList5"/>
    <dgm:cxn modelId="{B104C56C-C8B8-4A2C-85BB-9CF9BEB2542A}" srcId="{6ED240B4-47F6-460B-924C-64F12B9C7D8E}" destId="{F246B85B-D542-43A9-B598-C58C45B221C3}" srcOrd="0" destOrd="0" parTransId="{0DD69637-EFFF-4BA5-8F8B-A8EB0DFB6B25}" sibTransId="{92A2DBC0-ACD9-42AD-8712-B524FF8A3A92}"/>
    <dgm:cxn modelId="{3D59FC43-CAB7-4775-A109-BAC9156F59BC}" type="presOf" srcId="{6ED240B4-47F6-460B-924C-64F12B9C7D8E}" destId="{BCEE976F-F1C6-40D0-BD45-B3798CD7E2FD}" srcOrd="0" destOrd="0" presId="urn:microsoft.com/office/officeart/2005/8/layout/vList5"/>
    <dgm:cxn modelId="{49180EC7-E69D-471E-8EFA-F774FA29EB71}" type="presParOf" srcId="{BCEE976F-F1C6-40D0-BD45-B3798CD7E2FD}" destId="{9CBE629D-612B-4621-8385-CF4A36D9DD2C}" srcOrd="0" destOrd="0" presId="urn:microsoft.com/office/officeart/2005/8/layout/vList5"/>
    <dgm:cxn modelId="{930BCBE1-E2CC-4EF7-8544-B292546932D4}" type="presParOf" srcId="{9CBE629D-612B-4621-8385-CF4A36D9DD2C}" destId="{B34A040A-31B4-4635-BD12-8F5D51FBAEC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EE24A-3952-4013-AD74-5DA50D6E222B}">
      <dsp:nvSpPr>
        <dsp:cNvPr id="0" name=""/>
        <dsp:cNvSpPr/>
      </dsp:nvSpPr>
      <dsp:spPr>
        <a:xfrm rot="10800000">
          <a:off x="1521" y="357186"/>
          <a:ext cx="6284990" cy="14205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711796" y="357186"/>
        <a:ext cx="4864439" cy="1420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040A-31B4-4635-BD12-8F5D51FBAECC}">
      <dsp:nvSpPr>
        <dsp:cNvPr id="0" name=""/>
        <dsp:cNvSpPr/>
      </dsp:nvSpPr>
      <dsp:spPr>
        <a:xfrm>
          <a:off x="928690" y="0"/>
          <a:ext cx="2384387" cy="33575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 апреля- Всемирный День интернета</a:t>
          </a:r>
          <a:endParaRPr lang="ru-RU" sz="2800" kern="1200" dirty="0"/>
        </a:p>
      </dsp:txBody>
      <dsp:txXfrm>
        <a:off x="1045086" y="116396"/>
        <a:ext cx="2151595" cy="3124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74D53-30A3-41D1-B921-E52ADF588081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D0F17-260D-4E92-BE57-A59DA6B7C4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13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92472E-C241-47FB-A25A-DFDD6B7A9DF6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A0ABA6-C7B4-411E-9931-28676E2CDDD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png"/><Relationship Id="rId4" Type="http://schemas.openxmlformats.org/officeDocument/2006/relationships/image" Target="../media/image13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5.jpeg"/><Relationship Id="rId7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atherineasquithgallery.com/uploads/posts/2021-02/1613542587_53-p-fon-dlya-prezentatsii-po-informatike-power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4340" name="Picture 4" descr="человечки для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984456"/>
            <a:ext cx="4586472" cy="3873544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714612" y="428604"/>
          <a:ext cx="6286512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214942" y="3357562"/>
          <a:ext cx="378621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7554" y="714356"/>
            <a:ext cx="50006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dirty="0" smtClean="0"/>
              <a:t>На просторах Всемирной сети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4143404" cy="6572296"/>
          </a:xfrm>
          <a:prstGeom prst="rect">
            <a:avLst/>
          </a:prstGeom>
        </p:spPr>
      </p:pic>
      <p:pic>
        <p:nvPicPr>
          <p:cNvPr id="4" name="Picture 6" descr="https://avatars.dzeninfra.ru/get-zen_doc/108872/pub_5a5ef0a0168a9103d539600f_5a5ef660c890104cf574e70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500702"/>
            <a:ext cx="1584287" cy="1188215"/>
          </a:xfrm>
          <a:prstGeom prst="rect">
            <a:avLst/>
          </a:prstGeom>
          <a:noFill/>
        </p:spPr>
      </p:pic>
      <p:pic>
        <p:nvPicPr>
          <p:cNvPr id="6" name="Рисунок 5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142852"/>
            <a:ext cx="3929090" cy="6572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857232"/>
            <a:ext cx="2286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Как узнать про все на свете?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Ну конечно, в ИНТЕРНЕТЕ!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Там музеи, книги, игры,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Музыка, живые тигры!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Можно все, друзья, найти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В этой сказочной сети!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Как не сбиться нам с пути?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Где и что в сети найти?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Нам поможет непременно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Поисковая система.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Ей задай любой вопрос —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Все, что интересно!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В миг ответ она найдёт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И покажет честно.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28" name="AutoShape 4" descr="Internet. Лаборатория мастера. Работа в сети без проблем | Евсеев Георгий Александрович, Мураховски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Internet. Лаборатория мастера. Работа в сети без проблем | Евсеев Георгий Александрович, Мураховски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Internet. Лаборатория мастера. Работа в сети без проблем | Евсеев Георгий Александрович, Мураховски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Internet. Лаборатория мастера. Работа в сети без проблем | Евсеев Георгий Александрович, Мураховски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285984" y="3626346"/>
            <a:ext cx="198682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Сеть всемирной паутины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Мир весь охватила.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И сверх умная машина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Жизнь всем упростила.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На другой планеты край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Или в дом соседний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Можно непрерывно слать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Кучу сообщений.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Важнее достижения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В науке точно нет,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Чем наш вездесущий,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Любимый интернет!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14348" y="214290"/>
            <a:ext cx="315964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Стихи про Интернет</a:t>
            </a:r>
          </a:p>
        </p:txBody>
      </p:sp>
      <p:pic>
        <p:nvPicPr>
          <p:cNvPr id="3" name="Picture 4" descr="https://kazachya.net/uploads/posts/2013-10/1380884529_rt8hwgpz5cufqj9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714752"/>
            <a:ext cx="1873591" cy="2555092"/>
          </a:xfrm>
          <a:prstGeom prst="rect">
            <a:avLst/>
          </a:prstGeom>
          <a:noFill/>
        </p:spPr>
      </p:pic>
      <p:pic>
        <p:nvPicPr>
          <p:cNvPr id="9" name="Picture 10" descr="https://w7.pngwing.com/pngs/231/350/png-transparent-network-3d-white-people-the-internet-3d-white-people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28860" y="928670"/>
            <a:ext cx="1785950" cy="2399386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357950" y="214290"/>
            <a:ext cx="11219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Вывод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3504" y="4357694"/>
            <a:ext cx="364333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    </a:t>
            </a:r>
            <a:r>
              <a:rPr lang="ru-RU" sz="1300" dirty="0" smtClean="0">
                <a:solidFill>
                  <a:schemeClr val="bg1"/>
                </a:solidFill>
              </a:rPr>
              <a:t>Интернет -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кладовая информации,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бизнес,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 обучение, 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развлечение,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 отдых.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Интернет – общение в реальном времени,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хранилище файлов,</a:t>
            </a:r>
          </a:p>
          <a:p>
            <a:pPr algn="ctr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новые возможности с каждым днем.</a:t>
            </a:r>
          </a:p>
        </p:txBody>
      </p:sp>
      <p:pic>
        <p:nvPicPr>
          <p:cNvPr id="1040" name="Picture 16" descr="https://sdo.goukkemk.ru/pluginfile.php/2403/course/overviewfiles/computer_support_used_in_20161_1024x83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928670"/>
            <a:ext cx="3929090" cy="32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imgonline-com-ua-Mirror-3T6uFP1rr3eQ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pic>
        <p:nvPicPr>
          <p:cNvPr id="3074" name="Picture 2" descr="https://i.pinimg.com/280x280_RS/70/a6/dd/70a6dde6ae2ef6df3a8a9b14730dc58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628" y="4429132"/>
            <a:ext cx="2500297" cy="2314349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 rot="19971982">
            <a:off x="310383" y="2350264"/>
            <a:ext cx="6906547" cy="2715451"/>
            <a:chOff x="0" y="412274"/>
            <a:chExt cx="6211594" cy="110348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Нашивка 9"/>
            <p:cNvSpPr/>
            <p:nvPr/>
          </p:nvSpPr>
          <p:spPr>
            <a:xfrm>
              <a:off x="0" y="412274"/>
              <a:ext cx="6211594" cy="1103489"/>
            </a:xfrm>
            <a:prstGeom prst="chevr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551745" y="412274"/>
              <a:ext cx="5108105" cy="11034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41275" rIns="0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 rot="10800000" flipV="1">
            <a:off x="1714480" y="2500306"/>
            <a:ext cx="4929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/>
              <a:t>Спасибо за внимание!</a:t>
            </a:r>
          </a:p>
          <a:p>
            <a:pPr algn="ctr"/>
            <a:r>
              <a:rPr lang="ru-RU" sz="2400" b="1" dirty="0" smtClean="0"/>
              <a:t>   Ждём вас в  фонде </a:t>
            </a:r>
            <a:r>
              <a:rPr lang="ru-RU" sz="2400" b="1" dirty="0"/>
              <a:t>ФПИК 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ИБЦ </a:t>
            </a:r>
            <a:r>
              <a:rPr lang="ru-RU" sz="2400" b="1" dirty="0" err="1" smtClean="0"/>
              <a:t>ВолгГТУ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142852"/>
            <a:ext cx="4071966" cy="6572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571480"/>
            <a:ext cx="4000528" cy="26161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Интернет – всемирная паутина, жизнь без которой сейчас невозможна.</a:t>
            </a: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Источник: https://citatnica.ru/citaty/tsitaty-pro-internet-100-tsitat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142852"/>
            <a:ext cx="4000528" cy="6572296"/>
          </a:xfrm>
          <a:prstGeom prst="rect">
            <a:avLst/>
          </a:prstGeom>
        </p:spPr>
      </p:pic>
      <p:pic>
        <p:nvPicPr>
          <p:cNvPr id="1036" name="Picture 12" descr="https://catherineasquithgallery.com/uploads/posts/2021-02/1613545475_214-p-kartinki-na-belom-fone-dlya-prezentatsii-24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8799" y="2857496"/>
            <a:ext cx="4147449" cy="40005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8" y="3214686"/>
            <a:ext cx="400052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Интернет стал неотделимой частью современной цивилизации. Он предоставляет широчайшие возможности свободного получения и распространения научной, деловой, познавательной и развлекательной информации.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Глобальная сеть связывает практически все крупные научные и правительственные организации мира, университеты и </a:t>
            </a:r>
            <a:r>
              <a:rPr lang="ru-RU" sz="1300" dirty="0" err="1" smtClean="0">
                <a:solidFill>
                  <a:schemeClr val="bg1"/>
                </a:solidFill>
              </a:rPr>
              <a:t>бизнес-центры</a:t>
            </a:r>
            <a:r>
              <a:rPr lang="ru-RU" sz="1300" dirty="0" smtClean="0">
                <a:solidFill>
                  <a:schemeClr val="bg1"/>
                </a:solidFill>
              </a:rPr>
              <a:t>, информационные агентства и издательства, образуя гигантское хранилище данных по всем отраслям человеческого знания.</a:t>
            </a:r>
          </a:p>
          <a:p>
            <a:pPr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Виртуальные библиотеки, архивы, ленты новостей содержат огромное количество текстовой, графической, аудио и видео информации.</a:t>
            </a:r>
          </a:p>
          <a:p>
            <a:endParaRPr lang="ru-RU" dirty="0"/>
          </a:p>
        </p:txBody>
      </p:sp>
      <p:pic>
        <p:nvPicPr>
          <p:cNvPr id="10246" name="Picture 6" descr="https://megainnovationsgroup.com/wp-content/uploads/2018/12/16448907_m_m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285728"/>
            <a:ext cx="4000528" cy="2928934"/>
          </a:xfrm>
          <a:prstGeom prst="rect">
            <a:avLst/>
          </a:prstGeom>
          <a:noFill/>
        </p:spPr>
      </p:pic>
      <p:pic>
        <p:nvPicPr>
          <p:cNvPr id="13" name="Picture 6" descr="https://avatars.dzeninfra.ru/get-zen_doc/108872/pub_5a5ef0a0168a9103d539600f_5a5ef660c890104cf574e70c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5857892"/>
            <a:ext cx="1214446" cy="84888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43636" y="214290"/>
            <a:ext cx="163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Введение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4143404" cy="6572296"/>
          </a:xfrm>
          <a:prstGeom prst="rect">
            <a:avLst/>
          </a:prstGeom>
        </p:spPr>
      </p:pic>
      <p:pic>
        <p:nvPicPr>
          <p:cNvPr id="7" name="Рисунок 6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142852"/>
            <a:ext cx="4000528" cy="6572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142852"/>
            <a:ext cx="3333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Что такое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Интернет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2928934"/>
            <a:ext cx="40005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>
                <a:solidFill>
                  <a:schemeClr val="bg1"/>
                </a:solidFill>
              </a:rPr>
              <a:t>Роберт </a:t>
            </a:r>
            <a:r>
              <a:rPr lang="ru-RU" sz="1300" dirty="0" err="1">
                <a:solidFill>
                  <a:schemeClr val="bg1"/>
                </a:solidFill>
              </a:rPr>
              <a:t>Эллиот</a:t>
            </a:r>
            <a:r>
              <a:rPr lang="ru-RU" sz="1300" dirty="0">
                <a:solidFill>
                  <a:schemeClr val="bg1"/>
                </a:solidFill>
              </a:rPr>
              <a:t> Кан и 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Винтон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Серф</a:t>
            </a:r>
            <a:r>
              <a:rPr lang="ru-RU" sz="1300" dirty="0" smtClean="0">
                <a:solidFill>
                  <a:schemeClr val="bg1"/>
                </a:solidFill>
              </a:rPr>
              <a:t>  являются </a:t>
            </a:r>
            <a:r>
              <a:rPr lang="ru-RU" sz="1300" dirty="0">
                <a:solidFill>
                  <a:schemeClr val="bg1"/>
                </a:solidFill>
              </a:rPr>
              <a:t>изобретателями протокола TCP/IP. В СМИ часто именуются "отцами интернета". </a:t>
            </a:r>
            <a:r>
              <a:rPr lang="ru-RU" sz="1300" dirty="0" err="1">
                <a:solidFill>
                  <a:schemeClr val="bg1"/>
                </a:solidFill>
              </a:rPr>
              <a:t>Винтон</a:t>
            </a:r>
            <a:r>
              <a:rPr lang="ru-RU" sz="1300" dirty="0">
                <a:solidFill>
                  <a:schemeClr val="bg1"/>
                </a:solidFill>
              </a:rPr>
              <a:t> </a:t>
            </a:r>
            <a:r>
              <a:rPr lang="ru-RU" sz="1300" dirty="0" err="1">
                <a:solidFill>
                  <a:schemeClr val="bg1"/>
                </a:solidFill>
              </a:rPr>
              <a:t>Серф</a:t>
            </a:r>
            <a:r>
              <a:rPr lang="ru-RU" sz="1300" dirty="0">
                <a:solidFill>
                  <a:schemeClr val="bg1"/>
                </a:solidFill>
              </a:rPr>
              <a:t> с 2005 года занимал в </a:t>
            </a:r>
            <a:r>
              <a:rPr lang="ru-RU" sz="1300" dirty="0" err="1">
                <a:solidFill>
                  <a:schemeClr val="bg1"/>
                </a:solidFill>
              </a:rPr>
              <a:t>Google</a:t>
            </a:r>
            <a:r>
              <a:rPr lang="ru-RU" sz="1300" dirty="0">
                <a:solidFill>
                  <a:schemeClr val="bg1"/>
                </a:solidFill>
              </a:rPr>
              <a:t> один из ключевых постов. Их так же можно назвать отцами любых компьютерных сетей, потому как они изобрели фундаментальный протокол, лежащий в основе передачи данных.</a:t>
            </a:r>
          </a:p>
        </p:txBody>
      </p:sp>
      <p:pic>
        <p:nvPicPr>
          <p:cNvPr id="11" name="Picture 12" descr="Роберт Эллиот Кан и Винтон Серф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3214710" cy="1970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072066" y="142852"/>
            <a:ext cx="386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Как работает Интернет?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6" descr="Веб-браузер Google Chrome Firefox Internet Explorer, веб-браузер, текст, логотип, интернет png thumbnai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714488"/>
            <a:ext cx="3777947" cy="138112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86380" y="642918"/>
            <a:ext cx="32861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Браузер — это программа, которая помогает заходить в интернет и смотреть страницы сайта.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Самые распространенные браузеры: </a:t>
            </a:r>
            <a:r>
              <a:rPr lang="ru-RU" sz="1300" dirty="0" err="1" smtClean="0">
                <a:solidFill>
                  <a:schemeClr val="bg1"/>
                </a:solidFill>
              </a:rPr>
              <a:t>Google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Chrome</a:t>
            </a:r>
            <a:r>
              <a:rPr lang="ru-RU" sz="1300" dirty="0" smtClean="0">
                <a:solidFill>
                  <a:schemeClr val="bg1"/>
                </a:solidFill>
              </a:rPr>
              <a:t>, </a:t>
            </a:r>
            <a:r>
              <a:rPr lang="ru-RU" sz="1300" dirty="0" err="1" smtClean="0">
                <a:solidFill>
                  <a:schemeClr val="bg1"/>
                </a:solidFill>
              </a:rPr>
              <a:t>Mozilla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Firefox</a:t>
            </a:r>
            <a:r>
              <a:rPr lang="ru-RU" sz="1300" dirty="0" smtClean="0">
                <a:solidFill>
                  <a:schemeClr val="bg1"/>
                </a:solidFill>
              </a:rPr>
              <a:t> и </a:t>
            </a:r>
            <a:r>
              <a:rPr lang="ru-RU" sz="1300" dirty="0" err="1" smtClean="0">
                <a:solidFill>
                  <a:schemeClr val="bg1"/>
                </a:solidFill>
              </a:rPr>
              <a:t>Opera</a:t>
            </a:r>
            <a:r>
              <a:rPr lang="ru-RU" sz="13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642918"/>
            <a:ext cx="40719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Интернет простыми словами – это собранные в единую сеть посредством удалённого соединения компьютеры с возможностью дистанционной передачи информации от одной машине к другой.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Синонимы термина «Интернет» — Всемирная сеть, Глобальная сеть, сеть или Всемирная паутина.</a:t>
            </a: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28" y="2928934"/>
            <a:ext cx="4000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300" dirty="0" smtClean="0">
                <a:solidFill>
                  <a:schemeClr val="bg1"/>
                </a:solidFill>
              </a:rPr>
              <a:t>Запросы  с устройства , обозначенные </a:t>
            </a:r>
            <a:r>
              <a:rPr lang="en-US" sz="1300" dirty="0" smtClean="0">
                <a:solidFill>
                  <a:schemeClr val="bg1"/>
                </a:solidFill>
              </a:rPr>
              <a:t>URL</a:t>
            </a:r>
            <a:r>
              <a:rPr lang="ru-RU" sz="1300" dirty="0" smtClean="0">
                <a:solidFill>
                  <a:schemeClr val="bg1"/>
                </a:solidFill>
              </a:rPr>
              <a:t> – адресами, передаются по сетевому оборудованию: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 модемы,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bg1"/>
                </a:solidFill>
              </a:rPr>
              <a:t>маршрутизаторы</a:t>
            </a:r>
            <a:r>
              <a:rPr lang="ru-RU" sz="1300" dirty="0" smtClean="0">
                <a:solidFill>
                  <a:schemeClr val="bg1"/>
                </a:solidFill>
              </a:rPr>
              <a:t>,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коммуникаторы,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каналы связи  к Серверу.</a:t>
            </a:r>
          </a:p>
        </p:txBody>
      </p:sp>
      <p:pic>
        <p:nvPicPr>
          <p:cNvPr id="11277" name="Picture 13" descr="C:\Users\sotrudnik\Desktop\Рисунок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857364"/>
            <a:ext cx="1640470" cy="1233483"/>
          </a:xfrm>
          <a:prstGeom prst="rect">
            <a:avLst/>
          </a:prstGeom>
          <a:noFill/>
        </p:spPr>
      </p:pic>
      <p:sp>
        <p:nvSpPr>
          <p:cNvPr id="9218" name="AutoShape 2" descr="https://bogatiesabi.bezformata.com/content/image6104909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bogatiesabi.bezformata.com/content/image6104909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maxresdefault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4279336"/>
            <a:ext cx="3857652" cy="222149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4143404" cy="6572296"/>
          </a:xfrm>
          <a:prstGeom prst="rect">
            <a:avLst/>
          </a:prstGeom>
        </p:spPr>
      </p:pic>
      <p:pic>
        <p:nvPicPr>
          <p:cNvPr id="4" name="Picture 6" descr="https://avatars.dzeninfra.ru/get-zen_doc/108872/pub_5a5ef0a0168a9103d539600f_5a5ef660c890104cf574e70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72074"/>
            <a:ext cx="1584287" cy="1188215"/>
          </a:xfrm>
          <a:prstGeom prst="rect">
            <a:avLst/>
          </a:prstGeom>
          <a:noFill/>
        </p:spPr>
      </p:pic>
      <p:pic>
        <p:nvPicPr>
          <p:cNvPr id="6" name="Рисунок 5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142852"/>
            <a:ext cx="4000528" cy="6572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42852"/>
            <a:ext cx="314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Языки в Интернете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714356"/>
            <a:ext cx="40719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Основными пользователями Интернета являются носители английского и китайского языков 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 По количеству носителей русский язык занимает девятое место.</a:t>
            </a:r>
          </a:p>
        </p:txBody>
      </p:sp>
      <p:pic>
        <p:nvPicPr>
          <p:cNvPr id="5126" name="Picture 6" descr="https://langpar.com/wp-content/uploads/2017/07/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14818"/>
            <a:ext cx="4691418" cy="24254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43504" y="1285860"/>
            <a:ext cx="3786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Сейчас существует словарь с несколькими тысячами терминов, связанных с интернетом.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Имеются словари интернет жаргона и интернет сленга.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142852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Словарь компьютерных терминов 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Интернет-сленга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9218" name="AutoShape 2" descr="https://designlessons.ru/800/600/https/cdn1.ozone.ru/multimedia/1023215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love-magus.ru/book-cover-sm/377/37795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214554"/>
            <a:ext cx="1994090" cy="20843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224" name="AutoShape 8" descr="https://designlessons.ru/800/600/https/static.auction.ru/offer_images/2017/12/18/11/big/J/javlya5en82/bolshoj_tolkovyj_slovar_kompjuternykh_terminov_ajen_sinkler_collin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designlessons.ru/800/600/https/cdn1.ozone.ru/multimedia/1021005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https://olejnikova.ru/wp-content/uploads/ozon18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2000240"/>
            <a:ext cx="1500198" cy="20785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230" name="AutoShape 14" descr="Словарь компьютерно-геймерского жаргона (лексическое и фразеологическое представление реалий, связанных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Словарь компьютерно-геймерского жаргона (лексическое и фразеологическое представление реалий, связанных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Словарь компьютерно-геймерского жаргона (лексическое и фразеологическое представление реалий, связанных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6" name="Picture 20" descr="https://s1.livelib.ru/boocover/1000359868/o/f72b/Belov_N.V.__Slovar_molodezhnogo_i_internetslenga._Tolkovanie_bolee_10_000_slov_i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357694"/>
            <a:ext cx="1571636" cy="20745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220" name="Picture 4" descr="https://cdn1.ozone.ru/multimedia/c250/1023215200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929066"/>
            <a:ext cx="1643074" cy="2106506"/>
          </a:xfrm>
          <a:prstGeom prst="rect">
            <a:avLst/>
          </a:prstGeom>
          <a:noFill/>
        </p:spPr>
      </p:pic>
      <p:pic>
        <p:nvPicPr>
          <p:cNvPr id="24" name="Рисунок 23" descr="xShreGY8_2QjtAXjBvnGJd-dnP238xB_oSLJDN4a0_sIchLo-Niz7B1oxvcXGW0RqZ1U7a4EuonkNYa_CfyAg0hH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5429264"/>
            <a:ext cx="1571636" cy="1214671"/>
          </a:xfrm>
          <a:prstGeom prst="rect">
            <a:avLst/>
          </a:prstGeom>
        </p:spPr>
      </p:pic>
      <p:pic>
        <p:nvPicPr>
          <p:cNvPr id="23" name="Рисунок 22" descr="2023-10-27_14-26-36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643050"/>
            <a:ext cx="4143404" cy="2429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4143404" cy="6572296"/>
          </a:xfrm>
          <a:prstGeom prst="rect">
            <a:avLst/>
          </a:prstGeom>
        </p:spPr>
      </p:pic>
      <p:pic>
        <p:nvPicPr>
          <p:cNvPr id="4" name="Picture 6" descr="https://avatars.dzeninfra.ru/get-zen_doc/108872/pub_5a5ef0a0168a9103d539600f_5a5ef660c890104cf574e70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000636"/>
            <a:ext cx="1584287" cy="1188215"/>
          </a:xfrm>
          <a:prstGeom prst="rect">
            <a:avLst/>
          </a:prstGeom>
          <a:noFill/>
        </p:spPr>
      </p:pic>
      <p:pic>
        <p:nvPicPr>
          <p:cNvPr id="6" name="Рисунок 5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142852"/>
            <a:ext cx="4000528" cy="6572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42852"/>
            <a:ext cx="3505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Интернет интересное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642918"/>
            <a:ext cx="32147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1200" dirty="0" smtClean="0"/>
              <a:t> </a:t>
            </a:r>
            <a:r>
              <a:rPr lang="ru-RU" sz="1300" dirty="0" smtClean="0">
                <a:solidFill>
                  <a:schemeClr val="bg1"/>
                </a:solidFill>
              </a:rPr>
              <a:t>1989 -рождение WWW. Тим </a:t>
            </a:r>
            <a:r>
              <a:rPr lang="ru-RU" sz="1300" dirty="0" err="1" smtClean="0">
                <a:solidFill>
                  <a:schemeClr val="bg1"/>
                </a:solidFill>
              </a:rPr>
              <a:t>Бернерс-Ли</a:t>
            </a:r>
            <a:r>
              <a:rPr lang="ru-RU" sz="1300" dirty="0" smtClean="0">
                <a:solidFill>
                  <a:schemeClr val="bg1"/>
                </a:solidFill>
              </a:rPr>
              <a:t> и Роберт </a:t>
            </a:r>
            <a:r>
              <a:rPr lang="ru-RU" sz="1300" dirty="0" err="1" smtClean="0">
                <a:solidFill>
                  <a:schemeClr val="bg1"/>
                </a:solidFill>
              </a:rPr>
              <a:t>Кейлио</a:t>
            </a:r>
            <a:r>
              <a:rPr lang="ru-RU" sz="1300" dirty="0" smtClean="0">
                <a:solidFill>
                  <a:schemeClr val="bg1"/>
                </a:solidFill>
              </a:rPr>
              <a:t> предложили "гипертекстовую" систему, запускающую современный Интернет. 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142852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Зарождение Интернета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 СССР и России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928670"/>
            <a:ext cx="3000396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Подключение к интернету в России связано с именем системного программиста Валерия Бардина и его коллег по Курчатовскому институту. </a:t>
            </a:r>
            <a:endParaRPr lang="ru-RU" sz="1300" dirty="0" smtClean="0"/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2" name="Picture 2" descr="https://sosyalmedya.co/wp-content/uploads/2012/06/Yandex-940x47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928934"/>
            <a:ext cx="2428894" cy="1214447"/>
          </a:xfrm>
          <a:prstGeom prst="rect">
            <a:avLst/>
          </a:prstGeom>
          <a:noFill/>
        </p:spPr>
      </p:pic>
      <p:pic>
        <p:nvPicPr>
          <p:cNvPr id="8196" name="Picture 4" descr="https://avatars.mds.yandex.net/i?id=b5585aa5a7f8385db55007c3420e0ad3f01e1e34-10137108-images-thumbs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1214422"/>
            <a:ext cx="1000132" cy="12927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5000628" y="4429132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Под термином «Рунет» подразумевают сегмент Интернета, объединяющий русскоязычных пользователей.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Поисковая система «</a:t>
            </a:r>
            <a:r>
              <a:rPr lang="ru-RU" sz="1300" dirty="0" err="1" smtClean="0">
                <a:solidFill>
                  <a:schemeClr val="bg1"/>
                </a:solidFill>
              </a:rPr>
              <a:t>Яндекс</a:t>
            </a:r>
            <a:r>
              <a:rPr lang="ru-RU" sz="1300" dirty="0" smtClean="0">
                <a:solidFill>
                  <a:schemeClr val="bg1"/>
                </a:solidFill>
              </a:rPr>
              <a:t>» -  у нее некоторые преимущества перед </a:t>
            </a:r>
            <a:r>
              <a:rPr lang="ru-RU" sz="1300" dirty="0" err="1" smtClean="0">
                <a:solidFill>
                  <a:schemeClr val="bg1"/>
                </a:solidFill>
              </a:rPr>
              <a:t>Rambler</a:t>
            </a:r>
            <a:r>
              <a:rPr lang="ru-RU" sz="1300" dirty="0" smtClean="0">
                <a:solidFill>
                  <a:schemeClr val="bg1"/>
                </a:solidFill>
              </a:rPr>
              <a:t> и </a:t>
            </a:r>
            <a:r>
              <a:rPr lang="ru-RU" sz="1300" dirty="0" err="1" smtClean="0">
                <a:solidFill>
                  <a:schemeClr val="bg1"/>
                </a:solidFill>
              </a:rPr>
              <a:t>Google</a:t>
            </a:r>
            <a:r>
              <a:rPr lang="ru-RU" sz="1300" dirty="0" smtClean="0">
                <a:solidFill>
                  <a:schemeClr val="bg1"/>
                </a:solidFill>
              </a:rPr>
              <a:t> – поиск осуществляется с учетом падежей и спряжений.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8198" name="Picture 6" descr="https://www.artwall.ru/files/products/400_F_6114214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715016"/>
            <a:ext cx="1925921" cy="8762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" name="TextBox 18"/>
          <p:cNvSpPr txBox="1"/>
          <p:nvPr/>
        </p:nvSpPr>
        <p:spPr>
          <a:xfrm>
            <a:off x="5000628" y="2500306"/>
            <a:ext cx="4000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Аркадий </a:t>
            </a:r>
            <a:r>
              <a:rPr lang="ru-RU" sz="1300" dirty="0" err="1" smtClean="0">
                <a:solidFill>
                  <a:schemeClr val="bg1"/>
                </a:solidFill>
              </a:rPr>
              <a:t>Волож</a:t>
            </a:r>
            <a:r>
              <a:rPr lang="ru-RU" sz="1300" dirty="0" smtClean="0">
                <a:solidFill>
                  <a:schemeClr val="bg1"/>
                </a:solidFill>
              </a:rPr>
              <a:t> и Илья Сегалович создали поисковый механизм «</a:t>
            </a:r>
            <a:r>
              <a:rPr lang="ru-RU" sz="1300" dirty="0" err="1" smtClean="0">
                <a:solidFill>
                  <a:schemeClr val="bg1"/>
                </a:solidFill>
              </a:rPr>
              <a:t>Яндекс</a:t>
            </a:r>
            <a:r>
              <a:rPr lang="ru-RU" sz="1300" dirty="0" smtClean="0">
                <a:solidFill>
                  <a:schemeClr val="bg1"/>
                </a:solidFill>
              </a:rPr>
              <a:t>».</a:t>
            </a:r>
          </a:p>
        </p:txBody>
      </p:sp>
      <p:pic>
        <p:nvPicPr>
          <p:cNvPr id="8200" name="Picture 8" descr="http://cdn01.ru/files/users/images/c2/51/c2517377ab9d199bc028ac0fdbd04f7b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786058"/>
            <a:ext cx="2428892" cy="1713645"/>
          </a:xfrm>
          <a:prstGeom prst="rect">
            <a:avLst/>
          </a:prstGeom>
          <a:noFill/>
        </p:spPr>
      </p:pic>
      <p:pic>
        <p:nvPicPr>
          <p:cNvPr id="8202" name="Picture 10" descr="WWW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671358"/>
            <a:ext cx="884191" cy="766858"/>
          </a:xfrm>
          <a:prstGeom prst="rect">
            <a:avLst/>
          </a:prstGeom>
          <a:noFill/>
        </p:spPr>
      </p:pic>
      <p:pic>
        <p:nvPicPr>
          <p:cNvPr id="8204" name="Picture 12" descr="https://avatars.dzeninfra.ru/get-zen_doc/1034365/pub_5c3e2017f2b20900a9598881_5c3e2638ecca7e00aa2345ce/scale_240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500174"/>
            <a:ext cx="741857" cy="714380"/>
          </a:xfrm>
          <a:prstGeom prst="rect">
            <a:avLst/>
          </a:prstGeom>
          <a:noFill/>
        </p:spPr>
      </p:pic>
      <p:pic>
        <p:nvPicPr>
          <p:cNvPr id="8206" name="Picture 14" descr="https://avatars.dzeninfra.ru/get-zen_doc/40274/pub_5c3e2017f2b20900a9598881_5c3e265a3c739a00aa48722f/scale_240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285992"/>
            <a:ext cx="974291" cy="46254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85720" y="1643050"/>
            <a:ext cx="2857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1993 - выпущен первый браузер </a:t>
            </a:r>
            <a:r>
              <a:rPr lang="ru-RU" sz="1300" dirty="0" err="1" smtClean="0">
                <a:solidFill>
                  <a:schemeClr val="bg1"/>
                </a:solidFill>
              </a:rPr>
              <a:t>Microsoft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Windows</a:t>
            </a:r>
            <a:r>
              <a:rPr lang="ru-RU" sz="13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720" y="2285992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1997 год создание </a:t>
            </a:r>
            <a:r>
              <a:rPr lang="ru-RU" sz="1300" dirty="0" err="1" smtClean="0">
                <a:solidFill>
                  <a:schemeClr val="bg1"/>
                </a:solidFill>
              </a:rPr>
              <a:t>яндекса</a:t>
            </a:r>
            <a:r>
              <a:rPr lang="ru-RU" sz="1300" dirty="0" smtClean="0">
                <a:solidFill>
                  <a:schemeClr val="bg1"/>
                </a:solidFill>
              </a:rPr>
              <a:t>, 1998 год создание </a:t>
            </a:r>
            <a:r>
              <a:rPr lang="ru-RU" sz="1300" dirty="0" err="1" smtClean="0">
                <a:solidFill>
                  <a:schemeClr val="bg1"/>
                </a:solidFill>
              </a:rPr>
              <a:t>гугла</a:t>
            </a:r>
            <a:r>
              <a:rPr lang="ru-RU" sz="13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5720" y="2857496"/>
            <a:ext cx="30718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Первым повсеместно используемым смайликом был символ :-) который говорил о весёлом, игривом тоне высланного сообщения.</a:t>
            </a:r>
          </a:p>
        </p:txBody>
      </p:sp>
      <p:pic>
        <p:nvPicPr>
          <p:cNvPr id="8210" name="Picture 18" descr="Глобальная сеть интернет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643314"/>
            <a:ext cx="1080532" cy="96834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85720" y="3714752"/>
            <a:ext cx="307183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Интернет называют Глобальной сетью или Всемирной паутиной. Сегодня эти термины стали синонимами, в действительности же это разные понятия.</a:t>
            </a:r>
          </a:p>
        </p:txBody>
      </p:sp>
      <p:pic>
        <p:nvPicPr>
          <p:cNvPr id="8212" name="Picture 20" descr="https://avatars.dzeninfra.ru/get-zen_doc/168601/pub_5c3e2017f2b20900a9598881_5c3e26bdf896a200ab70ce9a/scale_240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857496"/>
            <a:ext cx="785806" cy="768344"/>
          </a:xfrm>
          <a:prstGeom prst="rect">
            <a:avLst/>
          </a:prstGeom>
          <a:noFill/>
        </p:spPr>
      </p:pic>
      <p:pic>
        <p:nvPicPr>
          <p:cNvPr id="8214" name="Picture 22" descr="Спам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857760"/>
            <a:ext cx="933445" cy="992797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85720" y="4786322"/>
            <a:ext cx="321471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Интересна также история появления слова спам, которое берет своё начало от названия торговой марки мясных консервов «</a:t>
            </a:r>
            <a:r>
              <a:rPr lang="ru-RU" sz="1300" dirty="0" err="1" smtClean="0">
                <a:solidFill>
                  <a:schemeClr val="bg1"/>
                </a:solidFill>
              </a:rPr>
              <a:t>Spam</a:t>
            </a:r>
            <a:r>
              <a:rPr lang="ru-RU" sz="1300" dirty="0" smtClean="0">
                <a:solidFill>
                  <a:schemeClr val="bg1"/>
                </a:solidFill>
              </a:rPr>
              <a:t>», ставшей известной своей назойливой рекламой.</a:t>
            </a:r>
          </a:p>
        </p:txBody>
      </p:sp>
      <p:pic>
        <p:nvPicPr>
          <p:cNvPr id="28" name="Picture 8" descr="https://gorgodoki.hu/image/img4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5786454"/>
            <a:ext cx="857256" cy="8572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4143404" cy="6572296"/>
          </a:xfrm>
          <a:prstGeom prst="rect">
            <a:avLst/>
          </a:prstGeom>
        </p:spPr>
      </p:pic>
      <p:pic>
        <p:nvPicPr>
          <p:cNvPr id="6" name="Рисунок 5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142852"/>
            <a:ext cx="4000528" cy="6572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142852"/>
            <a:ext cx="2501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Сетевой этикет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785794"/>
            <a:ext cx="41434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Сетевой этикет — это свод правил уважительного и корректного общения в Интернете. Он основан на принципах взаимного уважения, вежливости и внимания к деталям, его часто называют </a:t>
            </a:r>
            <a:r>
              <a:rPr lang="ru-RU" sz="1300" dirty="0" err="1" smtClean="0">
                <a:solidFill>
                  <a:schemeClr val="accent1">
                    <a:lumMod val="75000"/>
                  </a:schemeClr>
                </a:solidFill>
              </a:rPr>
              <a:t>нетикетом</a:t>
            </a:r>
            <a:r>
              <a:rPr lang="ru-RU" sz="1300" dirty="0" smtClean="0">
                <a:solidFill>
                  <a:schemeClr val="bg1"/>
                </a:solidFill>
              </a:rPr>
              <a:t>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Конечно, это не свод действующих законов, за нарушение которых можно поплатиться, но набор рекомендаций как стоит или не стоит вести себя </a:t>
            </a:r>
            <a:r>
              <a:rPr lang="ru-RU" sz="1300" dirty="0" err="1" smtClean="0">
                <a:solidFill>
                  <a:schemeClr val="bg1"/>
                </a:solidFill>
              </a:rPr>
              <a:t>онлайн</a:t>
            </a:r>
            <a:r>
              <a:rPr lang="ru-RU" sz="13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218" name="Picture 2" descr="https://i.ytimg.com/vi/hx4ejmIZsAk/mqdefaul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71744"/>
            <a:ext cx="4429124" cy="31432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628" y="142852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Средства общения в сети Интернет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628" y="121442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Конференции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Чаты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 Форумы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Электронная почта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bg1"/>
                </a:solidFill>
              </a:rPr>
              <a:t>Блоги</a:t>
            </a:r>
            <a:endParaRPr lang="ru-RU" sz="1300" dirty="0" smtClean="0">
              <a:solidFill>
                <a:schemeClr val="bg1"/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Социальные сети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1300" dirty="0" smtClean="0">
                <a:solidFill>
                  <a:schemeClr val="bg1"/>
                </a:solidFill>
              </a:rPr>
              <a:t>ICQ </a:t>
            </a:r>
            <a:r>
              <a:rPr lang="ru-RU" sz="1300" dirty="0" smtClean="0">
                <a:solidFill>
                  <a:schemeClr val="bg1"/>
                </a:solidFill>
              </a:rPr>
              <a:t>(</a:t>
            </a:r>
            <a:r>
              <a:rPr lang="en-US" sz="1300" dirty="0" smtClean="0">
                <a:solidFill>
                  <a:schemeClr val="bg1"/>
                </a:solidFill>
              </a:rPr>
              <a:t>I Seek You</a:t>
            </a:r>
            <a:r>
              <a:rPr lang="ru-RU" sz="1300" dirty="0" smtClean="0">
                <a:solidFill>
                  <a:schemeClr val="bg1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3500438"/>
            <a:ext cx="3500462" cy="492443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Живое общение людей - это намного интереснее и полезнее!!!</a:t>
            </a:r>
          </a:p>
        </p:txBody>
      </p:sp>
      <p:pic>
        <p:nvPicPr>
          <p:cNvPr id="9224" name="Picture 8" descr="https://www.vzv.su/polezno-znat/wp-content/uploads/2015/12/psihologiya-obshcheniya-s-pokupatelyami-kontack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071942"/>
            <a:ext cx="2574951" cy="2647190"/>
          </a:xfrm>
          <a:prstGeom prst="rect">
            <a:avLst/>
          </a:prstGeom>
          <a:noFill/>
        </p:spPr>
      </p:pic>
      <p:pic>
        <p:nvPicPr>
          <p:cNvPr id="16" name="Picture 13" descr="C:\Users\sotrudnik\Desktop\Рисунок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821034"/>
            <a:ext cx="1214446" cy="913152"/>
          </a:xfrm>
          <a:prstGeom prst="rect">
            <a:avLst/>
          </a:prstGeom>
          <a:noFill/>
        </p:spPr>
      </p:pic>
      <p:pic>
        <p:nvPicPr>
          <p:cNvPr id="9230" name="Picture 14" descr="https://www.jewellermagazine.com/Img/374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107154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4143404" cy="6572296"/>
          </a:xfrm>
          <a:prstGeom prst="rect">
            <a:avLst/>
          </a:prstGeom>
        </p:spPr>
      </p:pic>
      <p:pic>
        <p:nvPicPr>
          <p:cNvPr id="4" name="Picture 6" descr="https://avatars.dzeninfra.ru/get-zen_doc/108872/pub_5a5ef0a0168a9103d539600f_5a5ef660c890104cf574e70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143512"/>
            <a:ext cx="1584287" cy="1188215"/>
          </a:xfrm>
          <a:prstGeom prst="rect">
            <a:avLst/>
          </a:prstGeom>
          <a:noFill/>
        </p:spPr>
      </p:pic>
      <p:pic>
        <p:nvPicPr>
          <p:cNvPr id="6" name="Рисунок 5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142852"/>
            <a:ext cx="4000528" cy="6572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20" y="142852"/>
            <a:ext cx="39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Возможности интернета</a:t>
            </a:r>
          </a:p>
        </p:txBody>
      </p:sp>
      <p:pic>
        <p:nvPicPr>
          <p:cNvPr id="7182" name="Picture 14" descr="https://bipbap.ru/wp-content/uploads/2021/08/pondering-something-anim-500-clr-112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969750"/>
            <a:ext cx="2000264" cy="1888250"/>
          </a:xfrm>
          <a:prstGeom prst="rect">
            <a:avLst/>
          </a:prstGeom>
          <a:noFill/>
        </p:spPr>
      </p:pic>
      <p:pic>
        <p:nvPicPr>
          <p:cNvPr id="17" name="Picture 2" descr="https://www.kindpng.com/picc/m/93-930328_person-thumbs-up-icon-png-transparent-png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5357826"/>
            <a:ext cx="1625511" cy="138735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2844" y="571480"/>
            <a:ext cx="414340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300" dirty="0" smtClean="0">
                <a:solidFill>
                  <a:schemeClr val="bg1"/>
                </a:solidFill>
              </a:rPr>
              <a:t>Основными возможностями в интернете являются: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 поиск  информации,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обучение,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 общение,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интернет-торговля,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развлечение,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заработок,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поиск информации.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300" dirty="0" smtClean="0">
                <a:solidFill>
                  <a:schemeClr val="bg1"/>
                </a:solidFill>
              </a:rPr>
              <a:t>Поиск необходимой и актуальной информации – одна из главных задач интернета. Здесь мы можем найти новости, книги, журналы, видео - и </a:t>
            </a:r>
            <a:r>
              <a:rPr lang="ru-RU" sz="1300" dirty="0" err="1" smtClean="0">
                <a:solidFill>
                  <a:schemeClr val="bg1"/>
                </a:solidFill>
              </a:rPr>
              <a:t>аудиофайлы</a:t>
            </a:r>
            <a:r>
              <a:rPr lang="ru-RU" sz="1300" dirty="0" smtClean="0">
                <a:solidFill>
                  <a:schemeClr val="bg1"/>
                </a:solidFill>
              </a:rPr>
              <a:t> </a:t>
            </a:r>
            <a:r>
              <a:rPr lang="ru-RU" sz="1300" dirty="0" err="1" smtClean="0">
                <a:solidFill>
                  <a:schemeClr val="bg1"/>
                </a:solidFill>
              </a:rPr>
              <a:t>и</a:t>
            </a:r>
            <a:r>
              <a:rPr lang="ru-RU" sz="1300" dirty="0" smtClean="0">
                <a:solidFill>
                  <a:schemeClr val="bg1"/>
                </a:solidFill>
              </a:rPr>
              <a:t> так далее. Причём найти информацию можно за разные периоды времени.</a:t>
            </a:r>
          </a:p>
        </p:txBody>
      </p:sp>
      <p:pic>
        <p:nvPicPr>
          <p:cNvPr id="7184" name="Picture 16" descr="https://img.timviec.com.vn/2020/01/khai-niem-multimedi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071810"/>
            <a:ext cx="4214842" cy="330159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00628" y="142852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Вред и опасность  интернета</a:t>
            </a:r>
          </a:p>
        </p:txBody>
      </p:sp>
      <p:pic>
        <p:nvPicPr>
          <p:cNvPr id="22" name="Рисунок 21" descr="Avn4UidylMY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D8FEFF"/>
              </a:clrFrom>
              <a:clrTo>
                <a:srgbClr val="D8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1714488"/>
            <a:ext cx="4000528" cy="36433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0628" y="1000108"/>
            <a:ext cx="40005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Интернет – полезная и нужная человеку вещь, главное – не забывать о возможном его вреде и пользоваться всемирной сетью с умом.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596" y="142852"/>
            <a:ext cx="4000560" cy="6572296"/>
          </a:xfrm>
          <a:prstGeom prst="rect">
            <a:avLst/>
          </a:prstGeom>
        </p:spPr>
      </p:pic>
      <p:pic>
        <p:nvPicPr>
          <p:cNvPr id="6" name="Рисунок 5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4143404" cy="6572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42852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Информационно-библиотечный                                           центр сегодня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2066" y="1285860"/>
            <a:ext cx="39290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1300" dirty="0" smtClean="0">
                <a:solidFill>
                  <a:schemeClr val="bg1"/>
                </a:solidFill>
              </a:rPr>
              <a:t>За последнее десятилетие в ИБЦ произошли значительные события и перемены.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 Активно внедряются новые способы обмена информацией,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 создаются собственные информационные ресурсы,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развиваются информационные технологии и компьютеризация библиотечных процессов,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 предлагается пользователям широкий спектр сервисов и услуг.</a:t>
            </a:r>
          </a:p>
        </p:txBody>
      </p:sp>
      <p:pic>
        <p:nvPicPr>
          <p:cNvPr id="13" name="Рисунок 12" descr="2023-10-31_13-15-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3" y="3429000"/>
            <a:ext cx="3714777" cy="32946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142852"/>
            <a:ext cx="3822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Код будущего 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ВолгГТУ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ttps://sun9-15.userapi.com/c855424/v855424010/252a99/DeqGk0S0JaU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6072206"/>
            <a:ext cx="966829" cy="64294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844" y="571481"/>
            <a:ext cx="41434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Проект «Код будущего» организован </a:t>
            </a:r>
            <a:r>
              <a:rPr lang="ru-RU" sz="1300" dirty="0" err="1" smtClean="0">
                <a:solidFill>
                  <a:schemeClr val="bg1"/>
                </a:solidFill>
              </a:rPr>
              <a:t>Минцифры</a:t>
            </a:r>
            <a:r>
              <a:rPr lang="ru-RU" sz="1300" dirty="0" smtClean="0">
                <a:solidFill>
                  <a:schemeClr val="bg1"/>
                </a:solidFill>
              </a:rPr>
              <a:t> России под эгидой федерального проекта «Развитие кадрового потенциала </a:t>
            </a:r>
            <a:r>
              <a:rPr lang="ru-RU" sz="1300" dirty="0" err="1" smtClean="0">
                <a:solidFill>
                  <a:schemeClr val="bg1"/>
                </a:solidFill>
              </a:rPr>
              <a:t>ИТ-отрасли</a:t>
            </a:r>
            <a:r>
              <a:rPr lang="ru-RU" sz="1300" dirty="0" smtClean="0">
                <a:solidFill>
                  <a:schemeClr val="bg1"/>
                </a:solidFill>
              </a:rPr>
              <a:t>» национальной программы «Цифровая экономика».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Оператором является Волгоградский государственный технический университет. 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bg1"/>
                </a:solidFill>
              </a:rPr>
              <a:t>Особенностью программы является ее практико-ориентированный характер, заключающийся в использовании при обучении кейсов, подготовленных сотрудниками университета применительно к ключевым отраслям промышленности и экономики РФ.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sz="1200" dirty="0" smtClean="0">
              <a:solidFill>
                <a:schemeClr val="bg1"/>
              </a:solidFill>
            </a:endParaRPr>
          </a:p>
        </p:txBody>
      </p:sp>
      <p:pic>
        <p:nvPicPr>
          <p:cNvPr id="18" name="Picture 2" descr="https://sun9-15.userapi.com/c855424/v855424010/252a99/DeqGk0S0Ja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500042"/>
            <a:ext cx="751978" cy="571504"/>
          </a:xfrm>
          <a:prstGeom prst="rect">
            <a:avLst/>
          </a:prstGeom>
          <a:noFill/>
        </p:spPr>
      </p:pic>
      <p:pic>
        <p:nvPicPr>
          <p:cNvPr id="19" name="Рисунок 18" descr="2023-11-01_15-19-2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3071810"/>
            <a:ext cx="4143404" cy="30092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atherineasquithgallery.com/uploads/posts/2021-02/thumbs/1613651150_54-p-fon-dlya-prezentatsii-v-vide-knigi-7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44" y="142852"/>
            <a:ext cx="4143404" cy="6572296"/>
          </a:xfrm>
          <a:prstGeom prst="rect">
            <a:avLst/>
          </a:prstGeom>
        </p:spPr>
      </p:pic>
      <p:pic>
        <p:nvPicPr>
          <p:cNvPr id="4" name="Picture 6" descr="https://avatars.dzeninfra.ru/get-zen_doc/108872/pub_5a5ef0a0168a9103d539600f_5a5ef660c890104cf574e70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500702"/>
            <a:ext cx="1584287" cy="1188215"/>
          </a:xfrm>
          <a:prstGeom prst="rect">
            <a:avLst/>
          </a:prstGeom>
          <a:noFill/>
        </p:spPr>
      </p:pic>
      <p:pic>
        <p:nvPicPr>
          <p:cNvPr id="6" name="Рисунок 5" descr="61769-1024x640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628" y="142852"/>
            <a:ext cx="3929090" cy="6572296"/>
          </a:xfrm>
          <a:prstGeom prst="rect">
            <a:avLst/>
          </a:prstGeom>
        </p:spPr>
      </p:pic>
      <p:pic>
        <p:nvPicPr>
          <p:cNvPr id="1026" name="Picture 2" descr="Internet. Настольная книга пользователя, В. П. Дьякон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071942"/>
            <a:ext cx="1500198" cy="237612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142844" y="142852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Книги из фонда  ИБЦ ФПИК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</a:rPr>
              <a:t>ВолгГТУ</a:t>
            </a:r>
            <a:endParaRPr lang="ru-RU" sz="23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028" name="AutoShape 4" descr="Internet. Лаборатория мастера. Работа в сети без проблем | Евсеев Георгий Александрович, Мураховски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Internet. Лаборатория мастера. Работа в сети без проблем | Евсеев Георгий Александрович, Мураховски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Internet. Лаборатория мастера. Работа в сети без проблем | Евсеев Георгий Александрович, Мураховски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Internet. Лаборатория мастера. Работа в сети без проблем | Евсеев Георгий Александрович, Мураховский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__Internet._Laboratoriya_mastera._Rabota_v_seti_bez_problem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798" y="1071546"/>
            <a:ext cx="1524011" cy="22860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8" name="Picture 14" descr="Александр Левин - Самоучитель работы на ноутбуке обложка книг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4000504"/>
            <a:ext cx="1500198" cy="242889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6" name="Picture 12" descr="Купить Яремчук С.А. «Защита вашего компьютера от сбоев, спама, вирусов и хакеров на 100 %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44" y="857232"/>
            <a:ext cx="1526907" cy="23574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TextBox 14"/>
          <p:cNvSpPr txBox="1"/>
          <p:nvPr/>
        </p:nvSpPr>
        <p:spPr>
          <a:xfrm>
            <a:off x="142844" y="928670"/>
            <a:ext cx="2571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Симонович, С. В.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err="1" smtClean="0">
                <a:solidFill>
                  <a:schemeClr val="bg1"/>
                </a:solidFill>
              </a:rPr>
              <a:t>Windows</a:t>
            </a:r>
            <a:r>
              <a:rPr lang="ru-RU" sz="1200" dirty="0" smtClean="0">
                <a:solidFill>
                  <a:schemeClr val="bg1"/>
                </a:solidFill>
              </a:rPr>
              <a:t>. Лаборатория мастера: Работа с компьютером без проблем [Текст] : </a:t>
            </a:r>
            <a:r>
              <a:rPr lang="ru-RU" sz="1200" dirty="0" err="1" smtClean="0">
                <a:solidFill>
                  <a:schemeClr val="bg1"/>
                </a:solidFill>
              </a:rPr>
              <a:t>практ</a:t>
            </a:r>
            <a:r>
              <a:rPr lang="ru-RU" sz="1200" dirty="0" smtClean="0">
                <a:solidFill>
                  <a:schemeClr val="bg1"/>
                </a:solidFill>
              </a:rPr>
              <a:t>. </a:t>
            </a:r>
            <a:r>
              <a:rPr lang="ru-RU" sz="1200" dirty="0" err="1" smtClean="0">
                <a:solidFill>
                  <a:schemeClr val="bg1"/>
                </a:solidFill>
              </a:rPr>
              <a:t>рук-во</a:t>
            </a:r>
            <a:r>
              <a:rPr lang="ru-RU" sz="1200" dirty="0" smtClean="0">
                <a:solidFill>
                  <a:schemeClr val="bg1"/>
                </a:solidFill>
              </a:rPr>
              <a:t> по эффективному использованию компьютера / С. В. Симонович, Г. А. Евсеев, А. Г. Алексеев. - Москва : АСТ-ПРЕСС, 2000. </a:t>
            </a:r>
            <a:r>
              <a:rPr lang="ru-RU" sz="1200" dirty="0" smtClean="0"/>
              <a:t>- </a:t>
            </a:r>
            <a:r>
              <a:rPr lang="ru-RU" sz="1200" dirty="0" smtClean="0">
                <a:solidFill>
                  <a:schemeClr val="bg1"/>
                </a:solidFill>
              </a:rPr>
              <a:t>655 с.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282" y="3929066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Дьяконов, В.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err="1" smtClean="0">
                <a:solidFill>
                  <a:schemeClr val="bg1"/>
                </a:solidFill>
              </a:rPr>
              <a:t>Internet</a:t>
            </a:r>
            <a:r>
              <a:rPr lang="ru-RU" sz="1200" dirty="0" smtClean="0">
                <a:solidFill>
                  <a:schemeClr val="bg1"/>
                </a:solidFill>
              </a:rPr>
              <a:t> [Текст] : Настольная книга пользователя / В. Дьяконов. - 3-е изд., </a:t>
            </a:r>
            <a:r>
              <a:rPr lang="ru-RU" sz="1200" dirty="0" err="1" smtClean="0">
                <a:solidFill>
                  <a:schemeClr val="bg1"/>
                </a:solidFill>
              </a:rPr>
              <a:t>перераб</a:t>
            </a:r>
            <a:r>
              <a:rPr lang="ru-RU" sz="1200" dirty="0" smtClean="0">
                <a:solidFill>
                  <a:schemeClr val="bg1"/>
                </a:solidFill>
              </a:rPr>
              <a:t>. и доп. - Москва : СОЛОН-Р, 2001. - 602 с.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628" y="57148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Яремчук, С. А.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Защита вашего компьютера от сбоев, спама, вирусов и хакеров на 100 % [Текст] / С. А. Яремчук. – Санкт-Петербург: Питер, 2007. - 288 с.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6" y="3929066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Левин, А. Ш.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Самоучитель работы на ноутбуке [Текст] / А. Ш. Левин. – Санкт-Петербург: Питер, 2009. - 683 с. - (Самоучитель Левина).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844" y="2500306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В книге рассмотрены практические задачи, регулярно возникающие при повседневной работе с компьютером, для решения которых недостаточно средств стандартной операционной системы.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2844" y="4857760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Все об Интернете: история, службы и современный уровень их развития, основные технологии и протоколы работы, модемы и прочие аппаратные средства, возможности в Интернете </a:t>
            </a:r>
            <a:r>
              <a:rPr lang="ru-RU" sz="1200" dirty="0" err="1" smtClean="0">
                <a:solidFill>
                  <a:srgbClr val="FF0000"/>
                </a:solidFill>
              </a:rPr>
              <a:t>Windows</a:t>
            </a:r>
            <a:r>
              <a:rPr lang="ru-RU" sz="1200" dirty="0" smtClean="0">
                <a:solidFill>
                  <a:srgbClr val="FF0000"/>
                </a:solidFill>
              </a:rPr>
              <a:t> 95/98/2000/XP, браузеры и клиенты электронной  и прочее.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0628" y="1785926"/>
            <a:ext cx="22860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1200" dirty="0" smtClean="0">
                <a:solidFill>
                  <a:srgbClr val="FF0000"/>
                </a:solidFill>
              </a:rPr>
              <a:t>Книга расскажет вам, как прятать ценную информацию от чужих глаз, подбирать пароли, восстанавливать потерянную информацию. На прилагаемом к книге диске имеются десятки программ, которые помогут надежно защитить ваш компьютер.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0628" y="5000636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Книга Александра Левина - автора множества популярных самоучителей - посвящена работе на современных ноутбуках, оснащенных новейшей операционной системой </a:t>
            </a:r>
            <a:r>
              <a:rPr lang="ru-RU" sz="1200" dirty="0" err="1" smtClean="0">
                <a:solidFill>
                  <a:srgbClr val="FF0000"/>
                </a:solidFill>
              </a:rPr>
              <a:t>Windows</a:t>
            </a:r>
            <a:r>
              <a:rPr lang="ru-RU" sz="1200" dirty="0" smtClean="0">
                <a:solidFill>
                  <a:srgbClr val="FF0000"/>
                </a:solidFill>
              </a:rPr>
              <a:t> 10.  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1424</TotalTime>
  <Words>805</Words>
  <Application>Microsoft Office PowerPoint</Application>
  <PresentationFormat>Экран (4:3)</PresentationFormat>
  <Paragraphs>114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sotrudnik</dc:creator>
  <cp:lastModifiedBy>admin</cp:lastModifiedBy>
  <cp:revision>192</cp:revision>
  <dcterms:created xsi:type="dcterms:W3CDTF">2023-10-25T07:58:02Z</dcterms:created>
  <dcterms:modified xsi:type="dcterms:W3CDTF">2024-03-07T08:57:47Z</dcterms:modified>
</cp:coreProperties>
</file>