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70" r:id="rId6"/>
    <p:sldId id="262" r:id="rId7"/>
    <p:sldId id="261" r:id="rId8"/>
    <p:sldId id="264" r:id="rId9"/>
    <p:sldId id="265" r:id="rId10"/>
    <p:sldId id="266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87" autoAdjust="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9B7D8-4F05-4646-AEBC-166B939D5CD7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8EB26-D8B5-4393-A14E-EFA0325BEE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4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8EB26-D8B5-4393-A14E-EFA0325BEE8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6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7D07-8772-40B3-87BC-64B98DBABFFE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FABF-03FA-4549-AED1-AF1160DB9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4678" y="100010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2145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26431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1928803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sotrudnik\Desktop\ЕФРЕМОВ\Ultimate Photo Blender  Mixer20250212034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otrudnik\Desktop\ЕФРЕМОВ\lenta-georgievskay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77841"/>
            <a:ext cx="6096000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2184" y="260648"/>
            <a:ext cx="7319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«Сталинградский сокол»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436623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4C3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Дважды Герой Советского Союза  летчик Василий Сергеевич Ефремов </a:t>
            </a:r>
            <a:endParaRPr lang="ru-RU" sz="2800" dirty="0" smtClean="0">
              <a:solidFill>
                <a:srgbClr val="4C3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  <a:p>
            <a:pPr algn="ctr"/>
            <a:r>
              <a:rPr lang="ru-RU" sz="2800" dirty="0" smtClean="0">
                <a:solidFill>
                  <a:srgbClr val="4C3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(</a:t>
            </a:r>
            <a:r>
              <a:rPr lang="ru-RU" sz="2800" dirty="0">
                <a:solidFill>
                  <a:srgbClr val="4C3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14.01.1915-19.08.1990)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6104273"/>
            <a:ext cx="662579" cy="63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760433"/>
            <a:ext cx="251418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054018" cy="2419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9492" y="491188"/>
            <a:ext cx="821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Как дважды Герою Советского Союза, в 1952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году  В.С. Ефремову был установлен бронзовый бюст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на проспекте им. В.И. Ленина в Волгограде.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Фамилию  прославленного летчика  носит одна из улиц  города - героя.</a:t>
            </a:r>
          </a:p>
          <a:p>
            <a:pPr algn="just"/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В 1980 году решением Волгоградского городского Совета народных депутатов «за особые заслуги, проявленные в обороне города и разгроме немецко-фашистских войск в Сталинграде», В. С. Ефремову присвоено звание «Почётный гражданин города-героя Волгограда».</a:t>
            </a:r>
            <a:endParaRPr lang="ru-RU" b="1" dirty="0">
              <a:solidFill>
                <a:srgbClr val="C00000"/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94" y="67053"/>
            <a:ext cx="1780760" cy="199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96"/>
            <a:ext cx="9144000" cy="6957392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1015263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Bahnschrift Light" pitchFamily="34" charset="0"/>
                <a:ea typeface="Times New Roman" pitchFamily="18" charset="0"/>
                <a:cs typeface="Times New Roman" pitchFamily="18" charset="0"/>
              </a:rPr>
              <a:t>Сердце заслуженного ветерана перестало биться 18 августа 1990 года в городе Киеве, где он проживал после войны.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Bahnschrift Light" pitchFamily="34" charset="0"/>
                <a:ea typeface="Times New Roman" pitchFamily="18" charset="0"/>
                <a:cs typeface="Times New Roman" pitchFamily="18" charset="0"/>
              </a:rPr>
              <a:t>Похоронен Василий Сергеевич Ефремов, как и завещал, на Мамаевом кургане в Волгограде.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Вдова Надежда Денисовна Ефремова передала Волгоградскому краеведческому музею личные вещи супруга – награды, грамоты, наручные часы, плащ-палатку, китель и гитару.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4C352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Новая папка (2)\Vasily_Yefremov,_Mamayev_Kur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299" y="3254252"/>
            <a:ext cx="3864093" cy="289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E:\Новая папка (2)\videoframe_1243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323" y="3292699"/>
            <a:ext cx="3622542" cy="215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Users\sotrudnik\Desktop\ЕФРЕМОВ\Screensho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91620"/>
            <a:ext cx="3669827" cy="15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Новая папка (2)\1644176162_41-abrakadabra-fun-p-fon-dlya-prezentatsii-po-istorii-voina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6372"/>
            <a:ext cx="9144000" cy="7000900"/>
          </a:xfrm>
          <a:prstGeom prst="rect">
            <a:avLst/>
          </a:prstGeom>
          <a:noFill/>
        </p:spPr>
      </p:pic>
      <p:pic>
        <p:nvPicPr>
          <p:cNvPr id="1026" name="Picture 2" descr="E:\kH1POEcMif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3640"/>
            <a:ext cx="2714644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62570" y="1196752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C3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cs typeface="Times New Roman" pitchFamily="18" charset="0"/>
              </a:rPr>
              <a:t>Ефремов, В. С. Эскадрильи летят за горизонт: документальная повесть / В. С. Ефремов. - Волгоград : Ниж.-Волж. кн. изд-во, 1978. - 352 с. - (Подвиг Сталинграда бессмертен).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3442" y="1700808"/>
            <a:ext cx="54868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Местонахождение: отдел социально-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гуманитарной литературы (Корпус Б, Ауд. 407)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hnschrift Light" pitchFamily="34" charset="0"/>
              </a:rPr>
              <a:t> 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Bahnschrift Light" pitchFamily="34" charset="0"/>
            </a:endParaRPr>
          </a:p>
          <a:p>
            <a:pPr algn="just"/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Это летопись о войне, о мастерстве летчиков, о боевых товарищах и дружбе, о самопожертвовании ради общей Победы. </a:t>
            </a:r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Читаем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на страницах книги: «Заглянув однажды в свою летную книжку, я удивился: в графе «количество боевых вылетов» стояла цифра 73, а в графе «время» — 175 часов 32 минуты. Такое время до войны можно было налетать только за целый год!».</a:t>
            </a:r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 (2)\1644176162_41-abrakadabra-fun-p-fon-dlya-prezentatsii-po-istorii-voina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88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E:\T9K8wO9wo8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74" y="3429000"/>
            <a:ext cx="1928826" cy="2857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394721"/>
            <a:ext cx="4880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C3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cs typeface="Times New Roman" pitchFamily="18" charset="0"/>
              </a:rPr>
              <a:t>Гуммер, И. С. Герои Сталинграда : рассказы / И. С. Гуммер, Ю. А. Харин. - Сталинград : Сталинград. кн. изд-во, 1958. - 132 с.</a:t>
            </a:r>
          </a:p>
          <a:p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	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412777"/>
            <a:ext cx="4737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Местонахождение: отдел социально-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гуманитарной литературы (Корпус Б, ауд. 407)</a:t>
            </a:r>
            <a:r>
              <a:rPr lang="ru-RU" sz="1600" dirty="0" smtClean="0">
                <a:solidFill>
                  <a:srgbClr val="C00000"/>
                </a:solidFill>
                <a:latin typeface="Bahnschrift Light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2000" y="2132856"/>
            <a:ext cx="4880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Ц</a:t>
            </a:r>
            <a:r>
              <a:rPr lang="ru-RU" sz="1600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икл очерков о героях Советского Союза, чья жизнь и чей боевой подвиг связаны с военным Сталинградом.</a:t>
            </a:r>
            <a:endParaRPr lang="ru-RU" sz="1600" b="1" dirty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9472" y="342900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C352A"/>
                </a:solidFill>
              </a:rPr>
              <a:t> </a:t>
            </a:r>
            <a:r>
              <a:rPr lang="ru-RU" b="1" dirty="0" smtClean="0">
                <a:solidFill>
                  <a:srgbClr val="4C3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  <a:cs typeface="Times New Roman" pitchFamily="18" charset="0"/>
              </a:rPr>
              <a:t>Герои Советского Союза: Краткий биографический словарь [В 2 т.] . Т. 1 : Абаев - Любичев. - М. : Воениздат, 1987. - 909, [2] с.</a:t>
            </a:r>
          </a:p>
          <a:p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</a:rPr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378306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Местонахождение: отдел социально-гуманитарной литературы (Корпус Б, ауд. 407)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4963081"/>
            <a:ext cx="6232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Настоящее двухтомное издание Словаря знакомит читателей с краткими биографиями Героев Советского Союза. Это - первый труд подобного рода, основанный на документальных источниках. Почти 12700 лучших сынов и дочерей нашего народа удостоены высшей степени отличия СССР.</a:t>
            </a:r>
            <a:endParaRPr lang="ru-RU" sz="1600" b="1" dirty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sotrudnik\Desktop\ЕФРЕМОВ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4721"/>
            <a:ext cx="2073275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trudnik2\Desktop\1644176162_41-abrakadabra-fun-p-fon-dlya-prezentatsii-po-istorii-voina-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6" y="1144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3" y="1268760"/>
            <a:ext cx="532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855" y="692696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Bahnschrift Light" pitchFamily="34" charset="0"/>
                <a:cs typeface="Times New Roman" panose="02020603050405020304" pitchFamily="18" charset="0"/>
              </a:rPr>
              <a:t>Василий Сергеевич Ефремов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родился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14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января 1915 года в городе Царицыне (ныне — Волгоград). </a:t>
            </a:r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окончания семи классов школы поступил в школу фабрично-заводского ученичества. </a:t>
            </a:r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Освоив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специальность электромонтёра, трудился на Сталинградском деревообделочном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заводе.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сентябре 1934 года Ефремов был призван на службу в Рабоче-Крестьянскую Красную Армию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1937 году окончил Сталинградскую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    военную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авиационную школу лётчиков,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чего был направлен для прохождения службы в 33-й скоростной бомбардировочный авиационный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полк. </a:t>
            </a:r>
          </a:p>
          <a:p>
            <a:pPr algn="just"/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Участвовал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 советско-финской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войне,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совершил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три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боевых вылета на самолёте СБ.</a:t>
            </a:r>
          </a:p>
        </p:txBody>
      </p:sp>
      <p:pic>
        <p:nvPicPr>
          <p:cNvPr id="2051" name="Picture 3" descr="C:\Users\sotrudnik\Desktop\ЕФРЕМОВ\кол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8815"/>
            <a:ext cx="25381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094">
            <a:off x="15516" y="4115096"/>
            <a:ext cx="3594146" cy="1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24" y="456112"/>
            <a:ext cx="288032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476672"/>
            <a:ext cx="5400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С первых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дней Великой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Отечественной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войны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летчик-бомбардировщик принимал активное участие в нанесении ощутимых ударов по немецко-фашистским войскам, совершал бомбардировки важнейших объектов.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Воевал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командиром звена, заместителем командира, командиром эскадрильи 33-го бомбардировочного авиационного полка, в марте 1942 года за массовый героизм, проявленный его военнослужащими, преобразованного в 10-й гвардейский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4C35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728" y="4653136"/>
            <a:ext cx="8462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Участвовал в боях на Юго-Западном, Сталинградском, Южном, 4-м Украинском и 3-м Белорусском фронтах.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Принимал активное участие в оборонительных сражениях в Украинской ССР, в том числе под Киевом, обороне Воронежа, боях под Харьковом, Сталинградской битве, освобождении Донбасса, юга Украинской ССР, Крыма, Белорусской и Литовской ССР.</a:t>
            </a:r>
            <a:endParaRPr lang="ru-RU" dirty="0">
              <a:solidFill>
                <a:srgbClr val="4C352A"/>
              </a:solidFill>
              <a:latin typeface="Bahnschrift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33" y="3227636"/>
            <a:ext cx="2896111" cy="15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81" y="0"/>
            <a:ext cx="9186281" cy="68897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42" y="558760"/>
            <a:ext cx="2651265" cy="34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908720"/>
            <a:ext cx="5760640" cy="596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отличился Василий Сергеевич в сражении за родной Сталинград. </a:t>
            </a:r>
            <a:endParaRPr lang="ru-RU" b="1" dirty="0" smtClean="0">
              <a:solidFill>
                <a:srgbClr val="4C352A"/>
              </a:solidFill>
              <a:latin typeface="Bahnschrift Light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боях за Сталинград капитан Ефремов совершил 198 боевых вылетов,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уничтожил 5 железнодорожных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эшелонов, 15 автомашин с военными грузами, 11 самолетов и много другой боевой техники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Сталинградского сражения Ефремову приходилось подниматься в воздух и вести бой по нескольку раз в день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ru-RU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Самым результативным для него оказался ноябрь 1942 года – период решающих боёв за Сталинград. За этот месяц он совершил 24 боевых вылета. На железнодорожных узлах Абганерово, Тундутово,  Кривомузгинская разбил 4 эшелона противника с боеприпасами, эшелон с танками, 5 паровозов, 10 цистерн с горючим.</a:t>
            </a:r>
            <a:endParaRPr lang="ru-RU" b="1" dirty="0" smtClean="0">
              <a:solidFill>
                <a:srgbClr val="C00000"/>
              </a:solidFill>
              <a:latin typeface="Bahnschrift Light" pitchFamily="34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E:\Новая папка (2)\f57485_e546979b90b04b5e82fb3ab8dca37e0a~m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503" y="4221088"/>
            <a:ext cx="2683945" cy="2073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1644176162_41-abrakadabra-fun-p-fon-dlya-prezentatsii-po-istorii-voina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08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Новая папка (2)\65f36d5eb262ec22d025e0bc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333" y="404664"/>
            <a:ext cx="224371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85366" y="871746"/>
            <a:ext cx="5400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«Самолёт Ефремова находился над целью около 3-х часов, производя бомбометание и обстрел войск противника, не давая возможность восстанавливать переправу.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Противник открыл яростный огонь, но умелый манёвр лётчика-ночника всегда выводил из под зенитного огня самолёт невредимым.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эту ночь товарищ Ефремов совершил три успешных боевых вылета»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4C352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Bahnschrift Light" pitchFamily="34" charset="0"/>
                <a:ea typeface="Calibri" pitchFamily="34" charset="0"/>
                <a:cs typeface="Times New Roman" pitchFamily="18" charset="0"/>
              </a:rPr>
              <a:t>– говорится в представлении гвардии капитана В.С. Ефремова к званию Героя Советского Союза.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«Отличный боевой лётчик-ночник, не знающий страха и усталости в борьбе с немецкими оккупантами…»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4C352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C352A"/>
                </a:solidFill>
                <a:effectLst/>
                <a:latin typeface="Bahnschrift Light" pitchFamily="34" charset="0"/>
                <a:ea typeface="Calibri" pitchFamily="34" charset="0"/>
                <a:cs typeface="Times New Roman" pitchFamily="18" charset="0"/>
              </a:rPr>
              <a:t>– подчёркивал в наградном листе командир полка гвардии майор З.П. Горшунов.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4C352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otrudnik\Desktop\ЕФРЕМОВ\1736955245198748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10" y="3797703"/>
            <a:ext cx="3043068" cy="2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E:\Новая папка (2)\videoframe_9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3933056"/>
            <a:ext cx="4444546" cy="2623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928669"/>
            <a:ext cx="84633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Имя Василия Ефремова – мастера точных бомбовых ударов, штурмовок и разведывательных вылетов – неоднократно появлялось в советских газетах военного периода.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К февралю 1943 года на счету бесстрашного лётчика уже было 293 боевых вылета. </a:t>
            </a:r>
          </a:p>
          <a:p>
            <a:pPr algn="just"/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В мае 1943 года Василий Сергеевич был впервые удостоен высокого звания Героя Советского Союза. А уже в августе того же года гвардии капитан Ефремов становится дважды Героем Советского Союза – первым среди лётчиков фронтовой бомбардировочной авиации.</a:t>
            </a:r>
            <a:endParaRPr lang="ru-RU" b="1" dirty="0">
              <a:solidFill>
                <a:srgbClr val="C00000"/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997890" cy="15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79679"/>
            <a:ext cx="10001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3832" y="733218"/>
            <a:ext cx="5710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общей сложности за время своего участия в </a:t>
            </a:r>
            <a:r>
              <a:rPr lang="ru-RU" sz="2000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 Великой </a:t>
            </a:r>
            <a:r>
              <a:rPr lang="ru-RU" sz="2000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Отечественной войне Ефремов совершил более 380 боевых вылетов на бомбардировку скоплений боевой техники и живой силы противника, его важных объектов, линий обороны, нанеся врагу большие потери. </a:t>
            </a:r>
            <a:endParaRPr lang="ru-RU" sz="2000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Не раз был подбит, но успешно сажал самолет.</a:t>
            </a:r>
          </a:p>
          <a:p>
            <a:pPr algn="just"/>
            <a:endParaRPr lang="ru-RU" sz="2000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01" y="548680"/>
            <a:ext cx="240859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4712" y="3929066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Bahnschrift Light" pitchFamily="34" charset="0"/>
                <a:cs typeface="Times New Roman" panose="02020603050405020304" pitchFamily="18" charset="0"/>
              </a:rPr>
              <a:t>Экипаж самолёта под командованием В. С. Ефремова уничтожил 32 самолёта противника на аэродромах , несколько  раз участвовал в воздушных боях, во время которых сбил   4  вражеских самолёта. </a:t>
            </a:r>
          </a:p>
        </p:txBody>
      </p:sp>
      <p:pic>
        <p:nvPicPr>
          <p:cNvPr id="6146" name="Picture 2" descr="C:\Users\sotrudnik\Desktop\ЕФРЕМОВ\с экипаж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75" y="3762199"/>
            <a:ext cx="3539821" cy="22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" y="18288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4392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 smtClean="0">
                <a:solidFill>
                  <a:srgbClr val="C00000"/>
                </a:solidFill>
                <a:latin typeface="Bahnschrift Light" pitchFamily="34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>
                <a:solidFill>
                  <a:srgbClr val="C00000"/>
                </a:solidFill>
                <a:latin typeface="Bahnschrift Light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Bahnschrift Light" pitchFamily="34" charset="0"/>
                <a:cs typeface="Times New Roman" panose="02020603050405020304" pitchFamily="18" charset="0"/>
              </a:rPr>
              <a:t>звания</a:t>
            </a:r>
            <a:endParaRPr lang="ru-RU" sz="2000" dirty="0" smtClean="0">
              <a:latin typeface="Bahnschrift Light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Медаль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«Золотая Звезда» Героя Советского Союза № 733 (1 мая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1943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года);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• медаль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«Золотая Звезда» Дважды Героя Советского Союза № 8 (24 августа 1943 года);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• два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Ордена Ленина;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• орден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Красного Знамени;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• два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Ордена Отечественной войны 1-й степени;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• два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Ордена Красной Звезды;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• медали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</a:rPr>
              <a:t>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«За боевые заслуги» ,       </a:t>
            </a: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 «За оборону Сталинграда» и другие.</a:t>
            </a:r>
          </a:p>
          <a:p>
            <a:pPr algn="just"/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• Почётный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гражданин Волгограда </a:t>
            </a:r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7 мая 1980 года).</a:t>
            </a:r>
          </a:p>
          <a:p>
            <a:endParaRPr lang="ru-RU" b="1" dirty="0">
              <a:solidFill>
                <a:srgbClr val="C00000"/>
              </a:solidFill>
              <a:latin typeface="Bahnschrift Light" pitchFamily="34" charset="0"/>
            </a:endParaRPr>
          </a:p>
        </p:txBody>
      </p:sp>
      <p:pic>
        <p:nvPicPr>
          <p:cNvPr id="1026" name="Picture 2" descr="C:\Users\sotrudnik\Desktop\ЕФРЕМОВ\награ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67" y="3501008"/>
            <a:ext cx="24636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1256"/>
            <a:ext cx="2557957" cy="347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19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83568" y="1556792"/>
            <a:ext cx="5832648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72444" y="1000467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itchFamily="18" charset="0"/>
              </a:rPr>
              <a:t>Василий Сергеевич Ефремов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немного не дошел до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Берлина. Осенью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1944 года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был отозван из действующей армии и направлен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на учебу. </a:t>
            </a:r>
          </a:p>
          <a:p>
            <a:pPr algn="just"/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1949 году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окончил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Военно-воздушную академию и продолжил службу в лётных частях Советской Армии.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Подполковник  Ефремов 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служил заместителем командира </a:t>
            </a:r>
            <a:r>
              <a:rPr lang="ru-RU" b="1" dirty="0" smtClean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 авиаполка</a:t>
            </a:r>
            <a:r>
              <a:rPr lang="ru-RU" b="1" dirty="0">
                <a:solidFill>
                  <a:srgbClr val="4C352A"/>
                </a:solidFill>
                <a:latin typeface="Bahnschrift Light" pitchFamily="34" charset="0"/>
                <a:cs typeface="Times New Roman" panose="02020603050405020304" pitchFamily="18" charset="0"/>
              </a:rPr>
              <a:t>, затем – инструктором в авиационном училище, лётчиком-испытателем. Овладел полётами на многих типах самолётов в различных метеорологических условиях.  </a:t>
            </a:r>
            <a:endParaRPr lang="ru-RU" b="1" dirty="0" smtClean="0">
              <a:solidFill>
                <a:srgbClr val="4C352A"/>
              </a:solidFill>
              <a:latin typeface="Bahnschrift Light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94532"/>
            <a:ext cx="2258006" cy="1744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9304" y="5229200"/>
            <a:ext cx="8677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В 1967 году прославленному воздушному бойцу была доверена высокая честь — нести </a:t>
            </a:r>
            <a:r>
              <a:rPr lang="ru-RU" sz="2000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факел  с </a:t>
            </a:r>
            <a:r>
              <a:rPr lang="ru-RU" sz="2000" b="1" dirty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Вечным огнём на Мамаев курган во время торжественного открытия </a:t>
            </a:r>
            <a:r>
              <a:rPr lang="ru-RU" sz="2000" b="1" dirty="0" smtClean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Памятника — ансамбля </a:t>
            </a:r>
            <a:r>
              <a:rPr lang="ru-RU" sz="2000" b="1" dirty="0">
                <a:solidFill>
                  <a:srgbClr val="C00000"/>
                </a:solidFill>
                <a:latin typeface="Bahnschrift Light" pitchFamily="34" charset="0"/>
                <a:cs typeface="Times New Roman" pitchFamily="18" charset="0"/>
              </a:rPr>
              <a:t>«Героям Сталинградской битвы».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712" y="4509120"/>
            <a:ext cx="8604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C352A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4C352A"/>
                </a:solidFill>
                <a:latin typeface="Times New Roman" pitchFamily="18" charset="0"/>
                <a:cs typeface="Times New Roman" pitchFamily="18" charset="0"/>
              </a:rPr>
              <a:t>1960 году </a:t>
            </a:r>
            <a:r>
              <a:rPr lang="ru-RU" b="1" dirty="0" smtClean="0">
                <a:solidFill>
                  <a:srgbClr val="4C352A"/>
                </a:solidFill>
                <a:latin typeface="Times New Roman" pitchFamily="18" charset="0"/>
                <a:cs typeface="Times New Roman" pitchFamily="18" charset="0"/>
              </a:rPr>
              <a:t>полковник</a:t>
            </a:r>
            <a:endParaRPr lang="ru-RU" b="1" dirty="0">
              <a:solidFill>
                <a:srgbClr val="4C35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otrudnik\Desktop\ЕФРЕМОВ\м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2" y="2384884"/>
            <a:ext cx="2905597" cy="2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1101</Words>
  <Application>Microsoft Office PowerPoint</Application>
  <PresentationFormat>Экран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sotrudnik2</dc:creator>
  <cp:lastModifiedBy>admin</cp:lastModifiedBy>
  <cp:revision>243</cp:revision>
  <dcterms:created xsi:type="dcterms:W3CDTF">2025-01-24T08:12:42Z</dcterms:created>
  <dcterms:modified xsi:type="dcterms:W3CDTF">2025-02-19T06:21:02Z</dcterms:modified>
</cp:coreProperties>
</file>