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A9E4A5F-ED40-4E49-B7BF-A53130B21A47}">
          <p14:sldIdLst>
            <p14:sldId id="264"/>
            <p14:sldId id="257"/>
            <p14:sldId id="258"/>
            <p14:sldId id="260"/>
            <p14:sldId id="259"/>
            <p14:sldId id="262"/>
            <p14:sldId id="261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4F72-DAD3-44BE-AD75-43383FCC948D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F07B-9AFD-4300-AA4E-D606DAE6A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36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2F07B-9AFD-4300-AA4E-D606DAE6AD2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0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2F07B-9AFD-4300-AA4E-D606DAE6AD2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7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2F07B-9AFD-4300-AA4E-D606DAE6AD2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8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2F07B-9AFD-4300-AA4E-D606DAE6AD2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8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01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7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73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38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80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7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34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1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15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2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48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7606-6377-48AD-AB09-CD1B1CD56E50}" type="datetimeFigureOut">
              <a:rPr lang="ru-RU" smtClean="0"/>
              <a:t>29.04.2026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F9AE-28FA-42B4-B55F-A7D0F4B136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91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video-60958526_456267871?ysclid=mmkm6dyv7h76069003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3232" y="347472"/>
            <a:ext cx="10597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Bahnschrift SemiBold SemiConden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«Василий Теркин»</a:t>
            </a:r>
            <a:r>
              <a:rPr lang="ru-RU" sz="2000" b="1" dirty="0">
                <a:latin typeface="Bahnschrift SemiBold SemiConden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поэма советского писателя и военного </a:t>
            </a:r>
            <a:r>
              <a:rPr lang="ru-RU" sz="2000" b="1" dirty="0" smtClean="0">
                <a:latin typeface="Bahnschrift SemiBold SemiConden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журналиста  Александра Твардовского,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книга 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про бойца»</a:t>
            </a:r>
            <a:r>
              <a:rPr lang="ru-RU" sz="2000" b="1" dirty="0">
                <a:latin typeface="Bahnschrift SemiBold SemiConden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Bahnschrift SemiBold SemiConden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называл ее сам автор.</a:t>
            </a:r>
            <a:endParaRPr lang="ru-RU" sz="2000" b="1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232" y="5515176"/>
            <a:ext cx="10597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Поэма состоит из 30 частей, пролога и эпилога, условно разделяясь на три части. Каждая глава — небольшая новелла об эпизоде из фронтовой жизни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 рядового  Василия Тёркина.</a:t>
            </a:r>
          </a:p>
          <a:p>
            <a:pPr algn="just"/>
            <a:endParaRPr lang="ru-RU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80" y="1423898"/>
            <a:ext cx="53995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Действие 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поэмы </a:t>
            </a: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происходит 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во время Великой Отечественной войны (1941–1945 годы) на фронте. </a:t>
            </a:r>
            <a:endParaRPr lang="ru-RU" sz="2000" b="1" dirty="0" smtClean="0">
              <a:latin typeface="Bahnschrift SemiBold SemiConden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обытия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, которые упоминаются в произведении: </a:t>
            </a:r>
            <a:endParaRPr lang="ru-RU" sz="2000" b="1" dirty="0" smtClean="0">
              <a:latin typeface="Bahnschrift SemiBold SemiConden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начальный 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период отступления 1941–1942 </a:t>
            </a: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года;  битва 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у Волги;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переправа через </a:t>
            </a: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Днепр;  взятие 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Берлина.</a:t>
            </a:r>
          </a:p>
        </p:txBody>
      </p:sp>
      <p:pic>
        <p:nvPicPr>
          <p:cNvPr id="5122" name="Picture 2" descr="C:\Users\sotrudnik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1381485"/>
            <a:ext cx="5158390" cy="3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5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725" y="383950"/>
            <a:ext cx="10728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Василий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Тёркин — собирательный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образ простого  </a:t>
            </a:r>
            <a:r>
              <a:rPr lang="ru-RU" sz="2000" b="1" dirty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русского солдата,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отважного, бесстрашного, веселого балагура ‑ правдоруба</a:t>
            </a:r>
            <a:r>
              <a:rPr lang="ru-RU" sz="2000" b="1" dirty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, который может и развеселить сослуживцев шуткой, без которой не обойтись на войне,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но и</a:t>
            </a:r>
            <a:r>
              <a:rPr lang="ru-RU" sz="2000" b="1" dirty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 высказать в глаза самую горькую </a:t>
            </a:r>
            <a:r>
              <a:rPr lang="ru-RU" sz="2000" b="1" dirty="0" smtClean="0">
                <a:solidFill>
                  <a:srgbClr val="C00000"/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правду.</a:t>
            </a:r>
            <a:endParaRPr lang="ru-RU" sz="2000" b="1" dirty="0">
              <a:solidFill>
                <a:srgbClr val="C00000"/>
              </a:solidFill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77" y="1866104"/>
            <a:ext cx="3859146" cy="26102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94137" y="4406903"/>
            <a:ext cx="3063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Не прожить, как без махорки,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От бомбежки до другой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Без хорошей поговорки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Или присказки какой, -</a:t>
            </a:r>
          </a:p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Без тебя, Василий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Тёркин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Вася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Тёркин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 — мой герой.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endParaRPr lang="ru-RU" b="1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0177" y="1919034"/>
            <a:ext cx="3245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Тёркин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 — кто же он такой?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Скажем откровенно: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Просто парень сам собой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Он обыкновенный.</a:t>
            </a:r>
          </a:p>
          <a:p>
            <a:pPr algn="just"/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Впрочем, парень хоть куда.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Парень в этом роде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В каждой роте есть всегда,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Да и в каждом взводе.</a:t>
            </a:r>
          </a:p>
        </p:txBody>
      </p:sp>
      <p:pic>
        <p:nvPicPr>
          <p:cNvPr id="4100" name="Picture 4" descr="C:\Users\sotrudnik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0" y="1866899"/>
            <a:ext cx="2711357" cy="35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8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0080" y="374904"/>
            <a:ext cx="1094536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Bahnschrift SemiBold SemiConden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Bahnschrift SemiBold SemiConden" pitchFamily="34" charset="0"/>
                <a:ea typeface="Times New Roman" panose="02020603050405020304" pitchFamily="18" charset="0"/>
              </a:rPr>
              <a:t>Твардовский </a:t>
            </a:r>
            <a:r>
              <a:rPr lang="ru-RU" b="1" dirty="0">
                <a:latin typeface="Bahnschrift SemiBold SemiConden" pitchFamily="34" charset="0"/>
                <a:ea typeface="Times New Roman" panose="02020603050405020304" pitchFamily="18" charset="0"/>
              </a:rPr>
              <a:t>начал создавать стихи о простом русском солдате Васе — тогда еще не Василии — </a:t>
            </a:r>
            <a:r>
              <a:rPr lang="ru-RU" b="1" dirty="0" smtClean="0">
                <a:latin typeface="Bahnschrift SemiBold SemiConden" pitchFamily="34" charset="0"/>
                <a:ea typeface="Times New Roman" panose="02020603050405020304" pitchFamily="18" charset="0"/>
              </a:rPr>
              <a:t>Тёркине</a:t>
            </a:r>
            <a:r>
              <a:rPr lang="ru-RU" b="1" dirty="0">
                <a:latin typeface="Bahnschrift SemiBold SemiConden" pitchFamily="34" charset="0"/>
                <a:ea typeface="Times New Roman" panose="02020603050405020304" pitchFamily="18" charset="0"/>
              </a:rPr>
              <a:t>, работая в газете «На страже Родины» во время Советско‑финской </a:t>
            </a:r>
            <a:r>
              <a:rPr lang="ru-RU" b="1" dirty="0" smtClean="0">
                <a:latin typeface="Bahnschrift SemiBold SemiConden" pitchFamily="34" charset="0"/>
                <a:ea typeface="Times New Roman" panose="02020603050405020304" pitchFamily="18" charset="0"/>
              </a:rPr>
              <a:t>войны (1939 - 1940)</a:t>
            </a:r>
            <a:r>
              <a:rPr lang="ru-RU" b="1" dirty="0">
                <a:latin typeface="Bahnschrift SemiBold SemiConden" pitchFamily="34" charset="0"/>
                <a:ea typeface="Times New Roman" panose="02020603050405020304" pitchFamily="18" charset="0"/>
              </a:rPr>
              <a:t> — «той войны незнаменитой», как он сам охарактеризовал ее в одном из своих произведений. </a:t>
            </a:r>
            <a:endParaRPr lang="ru-RU" b="1" dirty="0" smtClean="0">
              <a:latin typeface="Bahnschrift SemiBold SemiConden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Bahnschrift SemiBold SemiConden" pitchFamily="34" charset="0"/>
              </a:rPr>
              <a:t>Вместе с Твардовским о герое писали и другие члены редакции, среди которых были Николай Тихонов, Виссарион Саянов и Самуил Маршак. </a:t>
            </a:r>
          </a:p>
          <a:p>
            <a:pPr algn="just"/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19" y="2650728"/>
            <a:ext cx="4475023" cy="3804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9" y="2752344"/>
            <a:ext cx="4937759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854" y="6050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8553" y="22286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23561" y="4487674"/>
            <a:ext cx="5907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Замысел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картины «Отдых после боя» художнику   </a:t>
            </a:r>
          </a:p>
          <a:p>
            <a:pPr algn="just"/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Ю. М. Непринцеву 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подсказали личные наблюдения и переживания военных лет, а также поэма А. Твардовского «Василий Тёркин». Художник вспоминал, как на фронте бойцы в свободные минуты читали главы из поэмы, и у них светлели лица.</a:t>
            </a:r>
            <a:r>
              <a:rPr lang="ru-RU" dirty="0">
                <a:latin typeface="Bahnschrift SemiBold SemiConden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9648" y="2161726"/>
            <a:ext cx="3044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Балагуру смотрят в рот,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Слово ловят жадно.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Хорошо, когда кто врет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Весело и складно.</a:t>
            </a:r>
          </a:p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В стороне лесной, глухой,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При лихой погоде,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Хорошо, как есть такой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Парень на походе.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081" y="489395"/>
            <a:ext cx="3483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Жить без пищи можно сутки,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Можно больше, но порой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На войне одной минутки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Не прожить без прибаутки,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Шутки самой немудрой.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231" y="4624834"/>
            <a:ext cx="29942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И как будто сон пропал,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Смех прогнал зевоту.</a:t>
            </a:r>
          </a:p>
          <a:p>
            <a:pPr algn="just"/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— Хорошо, что он попал,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Теркин, в нашу роту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Bahnschrift SemiBold SemiConden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Глава «На привале» 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endParaRPr lang="ru-RU" b="1" dirty="0">
              <a:latin typeface="Bahnschrift SemiBold SemiConden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otrudnik\Desktop\оп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39" y="531374"/>
            <a:ext cx="5858988" cy="37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5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716" y="3047352"/>
            <a:ext cx="3923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Переправа, переправа!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Берег левый, берег правый,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Снег шершавый, кромка льда…</a:t>
            </a:r>
          </a:p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Кому память, кому слава,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Кому темная вода, -</a:t>
            </a:r>
            <a:b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Ни приметы, ни следа</a:t>
            </a:r>
            <a:endParaRPr lang="ru-RU" b="1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4761" y="4260610"/>
            <a:ext cx="2935223" cy="232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Переправа, переправа!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Пушки бьют в кромешной мгле.</a:t>
            </a:r>
          </a:p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Бой идет святой и правый.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Смертный бой не ради славы,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Ради жизни на 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земле.</a:t>
            </a:r>
            <a:endParaRPr lang="ru-RU" b="1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8716" y="210421"/>
            <a:ext cx="1077854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Глава «Переправа» – один из ключевых эпизодов поэмы: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советские 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солдаты переправляются через реку на понтонах. Первый взвод достигает другого берега, но немецкий прожектор обнаруживает переправу,  по ней открывается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огонь, и известий 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о судьбе первого взвода нет. Внезапно оставшиеся на берегу солдаты замечают плывущего в их сторону человека. Им оказывается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Тёркин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. Его ведут в дом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обогреться, и  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Теркин докладывает командованию, что первый взвод выжил и 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ждёт 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подмоги.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0293" y="2353348"/>
            <a:ext cx="2327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51" y="3924515"/>
            <a:ext cx="4523592" cy="2686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81" y="2554850"/>
            <a:ext cx="1873356" cy="24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8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1649" y="438912"/>
            <a:ext cx="10697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Bahnschrift SemiBold SemiConden" pitchFamily="34" charset="0"/>
                <a:ea typeface="Times New Roman" panose="02020603050405020304" pitchFamily="18" charset="0"/>
              </a:rPr>
              <a:t>"</a:t>
            </a:r>
            <a:r>
              <a:rPr lang="ru-RU" sz="2000" b="1" dirty="0">
                <a:latin typeface="Bahnschrift SemiBold SemiConden" pitchFamily="34" charset="0"/>
                <a:ea typeface="Times New Roman" panose="02020603050405020304" pitchFamily="18" charset="0"/>
              </a:rPr>
              <a:t>Какая свобода, какая чудесная удаль, какая меткость, точность во всем и какой необыкновенный народный солдатский язык - ни сучка, ни задоринки, ни единого фальшивого слова!" </a:t>
            </a:r>
            <a:r>
              <a:rPr lang="ru-RU" sz="2000" b="1" dirty="0" smtClean="0">
                <a:latin typeface="Bahnschrift SemiBold SemiConden" pitchFamily="34" charset="0"/>
                <a:ea typeface="Times New Roman" panose="02020603050405020304" pitchFamily="18" charset="0"/>
              </a:rPr>
              <a:t>                      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Bahnschrift SemiBold SemiConden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Bahnschrift SemiBold SemiConden" pitchFamily="34" charset="0"/>
                <a:ea typeface="Times New Roman" panose="02020603050405020304" pitchFamily="18" charset="0"/>
              </a:rPr>
              <a:t>                                                                                           И .А. Бунин  о « Василии Теркине » </a:t>
            </a:r>
            <a:r>
              <a:rPr lang="ru-RU" dirty="0">
                <a:latin typeface="Bahnschrift SemiBold SemiConden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Bahnschrift SemiBold SemiConden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55" y="2020825"/>
            <a:ext cx="4480040" cy="3809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9274" y="6251186"/>
            <a:ext cx="9040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u="sng" dirty="0" smtClean="0">
                <a:solidFill>
                  <a:srgbClr val="0563C1"/>
                </a:solidFill>
                <a:latin typeface="Bahnschrift SemiBold SemiConden" pitchFamily="34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1600" u="sng" dirty="0">
                <a:solidFill>
                  <a:srgbClr val="0563C1"/>
                </a:solidFill>
                <a:latin typeface="Bahnschrift SemiBold SemiConden" pitchFamily="34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ru-RU" sz="1600" u="sng" dirty="0" smtClean="0">
                <a:solidFill>
                  <a:srgbClr val="0563C1"/>
                </a:solidFill>
                <a:latin typeface="Bahnschrift SemiBold SemiConden" pitchFamily="34" charset="0"/>
                <a:ea typeface="Times New Roman" panose="02020603050405020304" pitchFamily="18" charset="0"/>
                <a:hlinkClick r:id="rId4"/>
              </a:rPr>
              <a:t>vk.com/video-60958526_456267871?ysclid=mmkm6dyv7h760690036</a:t>
            </a:r>
            <a:endParaRPr lang="ru-RU" sz="1600" u="sng" dirty="0" smtClean="0">
              <a:solidFill>
                <a:srgbClr val="0563C1"/>
              </a:solidFill>
              <a:latin typeface="Bahnschrift SemiBold SemiConden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6148" y="1899267"/>
            <a:ext cx="26231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И в одной бессмертной книге</a:t>
            </a:r>
            <a:b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Будут все навек равны —</a:t>
            </a:r>
            <a:b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Кто за город пал великий,</a:t>
            </a:r>
            <a:b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Что один у всей страны;</a:t>
            </a:r>
          </a:p>
          <a:p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Кто за гордую твердыню,</a:t>
            </a:r>
            <a:b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Что у Волги у реки,</a:t>
            </a:r>
            <a:b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Кто за тот, забытый ныне,</a:t>
            </a:r>
            <a:b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Населенный пункт Борки.</a:t>
            </a:r>
            <a:endParaRPr lang="ru-RU" b="1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15489" y="3798835"/>
            <a:ext cx="2604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И Россия — мать родная —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Почесть всем отдаст сполна.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Бой иной, пора иная,</a:t>
            </a:r>
            <a:b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Жизнь одна и смерть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одна.</a:t>
            </a:r>
            <a:endParaRPr lang="ru-RU" b="1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559" y="6251186"/>
            <a:ext cx="2986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Bahnschrift SemiBold SemiConden" pitchFamily="34" charset="0"/>
              </a:rPr>
              <a:t>Олег Табаков читает Теркина</a:t>
            </a:r>
          </a:p>
        </p:txBody>
      </p:sp>
    </p:spTree>
    <p:extLst>
      <p:ext uri="{BB962C8B-B14F-4D97-AF65-F5344CB8AC3E}">
        <p14:creationId xmlns:p14="http://schemas.microsoft.com/office/powerpoint/2010/main" val="361268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4" y="2411202"/>
            <a:ext cx="6208776" cy="4010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7" name="Прямоугольник 6"/>
          <p:cNvSpPr/>
          <p:nvPr/>
        </p:nvSpPr>
        <p:spPr>
          <a:xfrm>
            <a:off x="603504" y="384048"/>
            <a:ext cx="10725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На площади </a:t>
            </a: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Победы в г. Смоленске </a:t>
            </a: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стоит памятник Твардовскому и его самому знаменитому персонажу – бойцу Красной Армии Василию Тёркину.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Bahnschrift SemiBold SemiConden" pitchFamily="34" charset="0"/>
                <a:cs typeface="Times New Roman" panose="02020603050405020304" pitchFamily="18" charset="0"/>
              </a:rPr>
              <a:t>Скульптурная композиция открыта к 50-летию Дня Победы – 2 мая 1995 года. Автор памятника – смоленский скульптор Альберт Георгиевич Сергеев</a:t>
            </a:r>
            <a:r>
              <a:rPr lang="ru-RU" sz="2000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6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" y="404702"/>
            <a:ext cx="107990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«Книга </a:t>
            </a:r>
            <a:r>
              <a:rPr lang="ru-RU" b="1" dirty="0">
                <a:latin typeface="Bahnschrift SemiBold SemiConden" pitchFamily="34" charset="0"/>
                <a:cs typeface="Times New Roman" panose="02020603050405020304" pitchFamily="18" charset="0"/>
              </a:rPr>
              <a:t>про бойца” в годы войны была для меня истинным счастьем: она дала мне ощущение очевидной полезности моего труда, чувство полной свободы обращения со стихом и словом в естественно сложившейся непринужденной форме изложения. “Тёркин” был для меня во взаимоотношениях поэта с его читателем – воюющим советским человеком – моей лирикой, моей публицистикой, песней и поучением, анекдотом и присказкой, разговором по душам и репликой к </a:t>
            </a:r>
            <a:r>
              <a:rPr lang="ru-RU" b="1" dirty="0" smtClean="0">
                <a:latin typeface="Bahnschrift SemiBold SemiConden" pitchFamily="34" charset="0"/>
                <a:cs typeface="Times New Roman" panose="02020603050405020304" pitchFamily="18" charset="0"/>
              </a:rPr>
              <a:t>случаю».</a:t>
            </a:r>
            <a:endParaRPr lang="ru-RU" b="1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2" y="2715705"/>
            <a:ext cx="6080062" cy="3772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269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352</Words>
  <Application>Microsoft Office PowerPoint</Application>
  <PresentationFormat>Произвольный</PresentationFormat>
  <Paragraphs>42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58</cp:revision>
  <dcterms:created xsi:type="dcterms:W3CDTF">2026-03-11T07:34:55Z</dcterms:created>
  <dcterms:modified xsi:type="dcterms:W3CDTF">2026-04-29T13:23:24Z</dcterms:modified>
</cp:coreProperties>
</file>