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71" r:id="rId4"/>
    <p:sldId id="268" r:id="rId5"/>
    <p:sldId id="265" r:id="rId6"/>
    <p:sldId id="266" r:id="rId7"/>
    <p:sldId id="26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71BD8-C54D-4248-8F1A-C2545FC2AF43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4A40B-D9CB-4A63-A9B8-4FB8A3D552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09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4A40B-D9CB-4A63-A9B8-4FB8A3D552D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8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4A40B-D9CB-4A63-A9B8-4FB8A3D552D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90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4A40B-D9CB-4A63-A9B8-4FB8A3D552D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25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850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05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2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06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10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83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89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770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3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40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12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1F045-D7F9-4D73-8ADA-71EA42E15F8B}" type="datetimeFigureOut">
              <a:rPr lang="ru-RU" smtClean="0"/>
              <a:t>21.05.2025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6FA3F-5A16-4E43-9D57-68911FE258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32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fi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jpeg"/><Relationship Id="rId7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stretch>
            <a:fillRect l="-12000" r="-1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9" y="1700808"/>
            <a:ext cx="1877837" cy="17102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353547"/>
            <a:ext cx="6472983" cy="2431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СВИДЕТЕЛИ ЭПОХИ: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ниги,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 которым обучались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студенты втузов 30-40 годов ХХ века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(из фонда редкой книги  ИБЦ ВолгГТУ)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9" y="314736"/>
            <a:ext cx="1432713" cy="224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4" y="3728439"/>
            <a:ext cx="1576050" cy="239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34166"/>
            <a:ext cx="1584176" cy="239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5" y="258146"/>
            <a:ext cx="1545121" cy="228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sotrudnik\Desktop\ТАНКИ\Танки конструкция и расчёт\Screenshot_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27" y="4048272"/>
            <a:ext cx="1534506" cy="230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669">
            <a:off x="873631" y="2110317"/>
            <a:ext cx="1404010" cy="20682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861">
            <a:off x="6913480" y="2279028"/>
            <a:ext cx="1299517" cy="196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68" y="4417377"/>
            <a:ext cx="1566863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25975"/>
            <a:ext cx="19812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3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332656"/>
            <a:ext cx="53640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Селиванов, А. И.  Дизельная топливная аппаратура. Ремонт и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регулировка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/ А. И. Селиванов. - 2-е изд. доп. изд. - Москва : ОГИЗ, 1944. - 852 с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.</a:t>
            </a:r>
          </a:p>
          <a:p>
            <a:pPr algn="just"/>
            <a:endParaRPr lang="ru-RU" b="1" dirty="0"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Основные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элементы дизельной топливной аппаратуры - насосы высокого давления и форсунки. Дизельная топливная аппаратура в СССР изготавливается Куйбышевским карбюраторно-арматурным заводом (ККАЗ) и Челябинским тракторным заводом (ЧТЗ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).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Учебное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пособие даёт навыки по ремонту и регулировке дизельной топливная аппаратуры производства ККАЗ и ЧТЗ.</a:t>
            </a:r>
          </a:p>
        </p:txBody>
      </p:sp>
      <p:pic>
        <p:nvPicPr>
          <p:cNvPr id="4098" name="Picture 2" descr="C:\Users\sotrudnik\Desktop\ТАНКИ\Дизельная топливная аппаратура\img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2" y="345232"/>
            <a:ext cx="2717812" cy="417646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otrudnik\Desktop\ТАНКИ\Дизельная топливная аппаратура\img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35" y="4335466"/>
            <a:ext cx="3199841" cy="240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otrudnik\Desktop\ТАНКИ\Дизельная топливная аппаратура\img1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89608"/>
            <a:ext cx="3214951" cy="24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2267744" cy="306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72088"/>
            <a:ext cx="531717" cy="43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24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8989" y="260648"/>
            <a:ext cx="50889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Зайчик, Г. И.  Описательный курс танков и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тракторов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Ч. 1 : Общее устройство машин и механизмов / Г. И. Зайчик, Д. К. Карельских, Е. Магидович ; ред. М. К. Кристи. - Москва ; Свердловск : Машгиз, 1944. - 318 с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.</a:t>
            </a:r>
          </a:p>
          <a:p>
            <a:pPr algn="just"/>
            <a:endParaRPr lang="ru-RU" dirty="0">
              <a:solidFill>
                <a:srgbClr val="C00000"/>
              </a:solidFill>
              <a:latin typeface="Candara" pitchFamily="34" charset="0"/>
            </a:endParaRPr>
          </a:p>
          <a:p>
            <a:pPr algn="just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ndara" pitchFamily="34" charset="0"/>
              </a:rPr>
              <a:t>Книга «Описательный курс танков и тракторов» является учебным пособием для студентов автотракторных втузов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andara" pitchFamily="34" charset="0"/>
              </a:rPr>
              <a:t>.</a:t>
            </a:r>
          </a:p>
          <a:p>
            <a:pPr algn="just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ndara" pitchFamily="34" charset="0"/>
              </a:rPr>
              <a:t>Знакомит с основными типами боевых и транспортных гусеничных машин, классификацией, устройством и действием их механизмов. </a:t>
            </a:r>
          </a:p>
        </p:txBody>
      </p:sp>
      <p:pic>
        <p:nvPicPr>
          <p:cNvPr id="6146" name="Picture 2" descr="C:\Users\sotrudnik\Desktop\ТАНКИ\Описательный курс танков и тракторов\img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1" y="404664"/>
            <a:ext cx="2606947" cy="39268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otrudnik\Desktop\ТАНКИ\Описательный курс танков и тракторов\img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29" y="4243453"/>
            <a:ext cx="3286506" cy="242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otrudnik\Desktop\ТАНКИ\Описательный курс танков и тракторов\img1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377">
            <a:off x="5663230" y="3998878"/>
            <a:ext cx="3225551" cy="242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0" y="5347332"/>
            <a:ext cx="2232248" cy="14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01" y="5455211"/>
            <a:ext cx="2402987" cy="135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28356"/>
            <a:ext cx="895412" cy="72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5324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ndara" pitchFamily="34" charset="0"/>
              </a:rPr>
              <a:t>О</a:t>
            </a:r>
            <a:r>
              <a:rPr lang="ru-RU" b="1" dirty="0" smtClean="0">
                <a:latin typeface="Candara" pitchFamily="34" charset="0"/>
              </a:rPr>
              <a:t>бучающимися </a:t>
            </a:r>
            <a:r>
              <a:rPr lang="ru-RU" b="1" dirty="0">
                <a:latin typeface="Candara" pitchFamily="34" charset="0"/>
              </a:rPr>
              <a:t>должны быть приобретены первоначальные навыки для сравнительной критической оценки машин и их механизмов, умение разобраться в конструкции незнакомой машины. </a:t>
            </a:r>
            <a:endParaRPr lang="ru-RU" b="1" dirty="0" smtClean="0">
              <a:latin typeface="Candara" pitchFamily="34" charset="0"/>
            </a:endParaRPr>
          </a:p>
          <a:p>
            <a:pPr algn="just"/>
            <a:endParaRPr lang="ru-RU" b="1" dirty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Приспосабливая </a:t>
            </a:r>
            <a:r>
              <a:rPr lang="ru-RU" b="1" dirty="0">
                <a:latin typeface="Candara" pitchFamily="34" charset="0"/>
              </a:rPr>
              <a:t>изложение материала к втузовскому курсу, авторы в то же время старались сделать возможным использование книги в качестве учебного пособия для техникумов и специальных училищ и курсов Красной Армии. </a:t>
            </a:r>
            <a:endParaRPr lang="ru-RU" b="1" dirty="0" smtClean="0">
              <a:latin typeface="Candara" pitchFamily="34" charset="0"/>
            </a:endParaRPr>
          </a:p>
          <a:p>
            <a:pPr algn="just"/>
            <a:endParaRPr lang="ru-RU" b="1" dirty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Но, для </a:t>
            </a:r>
            <a:r>
              <a:rPr lang="ru-RU" b="1" dirty="0">
                <a:latin typeface="Candara" pitchFamily="34" charset="0"/>
              </a:rPr>
              <a:t>детального изучения материальной части, а также управления и основ эксплуатации каждой данной машины должны быть использованы инструкции и наставления по этой машине, а также курс технической эксплуатации.</a:t>
            </a:r>
          </a:p>
        </p:txBody>
      </p:sp>
      <p:pic>
        <p:nvPicPr>
          <p:cNvPr id="2050" name="Picture 2" descr="C:\Users\sotrudnik\Desktop\ТАНКИ\Танки и тракторы\scale_1200.jf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4443904" cy="25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ВКОНТАКТЕ Опубликовано\9 ВИРТУПАЛЬНЫЕ ВЫСТАВКИ И ПРОФЕССОРА\ПРОФЕССОРА ПОЛИТЕХА\ПАЛЕЙ М.М - 16 ноября\фото\тяга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42697"/>
            <a:ext cx="4065227" cy="25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6246619"/>
            <a:ext cx="4211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andara" pitchFamily="34" charset="0"/>
              </a:rPr>
              <a:t>Артиллерийский тягач СТЗ-5 "Сталинец" </a:t>
            </a:r>
            <a:endParaRPr lang="ru-RU" sz="1400" b="1" dirty="0" smtClean="0">
              <a:latin typeface="Candara" pitchFamily="34" charset="0"/>
            </a:endParaRPr>
          </a:p>
          <a:p>
            <a:r>
              <a:rPr lang="ru-RU" sz="1400" b="1" dirty="0" smtClean="0">
                <a:latin typeface="Candara" pitchFamily="34" charset="0"/>
              </a:rPr>
              <a:t>на </a:t>
            </a:r>
            <a:r>
              <a:rPr lang="ru-RU" sz="1400" b="1" dirty="0">
                <a:latin typeface="Candara" pitchFamily="34" charset="0"/>
              </a:rPr>
              <a:t>Красной площади.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6474485"/>
            <a:ext cx="2327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Candara" pitchFamily="34" charset="0"/>
              </a:rPr>
              <a:t>Трактор - тягач в годы ВОВ</a:t>
            </a:r>
            <a:endParaRPr lang="ru-RU" sz="14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trudnik\Desktop\ТАНКИ\Танки и тракторы\img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7" y="549573"/>
            <a:ext cx="2575206" cy="379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9616" y="549573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Благонравов, А. И. Танки и тракторы. Расчет и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конструкции: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учеб. для втузов / А. И. Благонравов. - М. : Оборонгиз, 1940. - 392 с.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29608" y="1513249"/>
            <a:ext cx="5362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ndara" pitchFamily="34" charset="0"/>
              </a:rPr>
              <a:t>Книга посвящена описанию конструкции и расчёту гусеничных машин – танков и тракторов. В ней даны подробные классификации и сравнительные оценки как самих машин, так и отдельных узлов и агрегатов. Особенно полно разработан расчёт коробок перемены передач и подвесок. Книга будет полезной не только для учащихся, но и для инженеров и конструкторов работающих на производстве.</a:t>
            </a:r>
          </a:p>
        </p:txBody>
      </p:sp>
      <p:pic>
        <p:nvPicPr>
          <p:cNvPr id="6151" name="Picture 7" descr="C:\Users\sotrudnik\Desktop\ТАНКИ\Танки и тракторы\img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24872" y="3770469"/>
            <a:ext cx="2146465" cy="29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74" y="4146207"/>
            <a:ext cx="2614105" cy="221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904" y="6470556"/>
            <a:ext cx="9024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ndara" pitchFamily="34" charset="0"/>
              </a:rPr>
              <a:t>СХТЗ </a:t>
            </a:r>
            <a:r>
              <a:rPr lang="ru-RU" sz="1600" b="1" dirty="0">
                <a:latin typeface="Candara" pitchFamily="34" charset="0"/>
              </a:rPr>
              <a:t>15/30 — марка колёсного </a:t>
            </a:r>
            <a:r>
              <a:rPr lang="ru-RU" sz="1600" b="1" dirty="0" smtClean="0">
                <a:latin typeface="Candara" pitchFamily="34" charset="0"/>
              </a:rPr>
              <a:t>трактора, выпускавшегося </a:t>
            </a:r>
            <a:r>
              <a:rPr lang="ru-RU" sz="1600" b="1" dirty="0">
                <a:latin typeface="Candara" pitchFamily="34" charset="0"/>
              </a:rPr>
              <a:t>Сталинградским тракторным </a:t>
            </a:r>
            <a:r>
              <a:rPr lang="ru-RU" sz="1600" b="1" dirty="0" smtClean="0">
                <a:latin typeface="Candara" pitchFamily="34" charset="0"/>
              </a:rPr>
              <a:t>заводом</a:t>
            </a:r>
            <a:endParaRPr lang="ru-RU" sz="1600" b="1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0" y="4288168"/>
            <a:ext cx="3158551" cy="20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627856" cy="50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5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sotrudnik\Desktop\ТАНКИ\Танки\Gruzdev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16796"/>
            <a:ext cx="1808739" cy="27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3808" y="572036"/>
            <a:ext cx="60486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Груздев, Н. И. Танки: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Теория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: учеб. пособие для воен. акад. и вузов / Н. И. Груздев. - Москва ; Свердловск : [б. и.], 1944. - 482 с. </a:t>
            </a:r>
            <a:endParaRPr lang="ru-RU" b="1" dirty="0" smtClean="0">
              <a:solidFill>
                <a:srgbClr val="C00000"/>
              </a:solidFill>
              <a:latin typeface="Candara" pitchFamily="34" charset="0"/>
            </a:endParaRPr>
          </a:p>
          <a:p>
            <a:endParaRPr lang="ru-RU" dirty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В </a:t>
            </a:r>
            <a:r>
              <a:rPr lang="ru-RU" b="1" dirty="0">
                <a:latin typeface="Candara" pitchFamily="34" charset="0"/>
              </a:rPr>
              <a:t>книге дается глубокое изложение всех вопросов относящихся к теории танков. Объем материала, наличие экспериментальных и справочных данных позволяют конструктору танка правильно выбрать соответствующие параметры машины, а </a:t>
            </a:r>
            <a:r>
              <a:rPr lang="ru-RU" b="1" dirty="0" smtClean="0">
                <a:latin typeface="Candara" pitchFamily="34" charset="0"/>
              </a:rPr>
              <a:t>танкисту-эксплуатационнику </a:t>
            </a:r>
            <a:r>
              <a:rPr lang="ru-RU" b="1" dirty="0">
                <a:latin typeface="Candara" pitchFamily="34" charset="0"/>
              </a:rPr>
              <a:t>эффективно применить танк в различных условиях его боевого </a:t>
            </a:r>
            <a:r>
              <a:rPr lang="ru-RU" b="1" dirty="0" smtClean="0">
                <a:latin typeface="Candara" pitchFamily="34" charset="0"/>
              </a:rPr>
              <a:t>использования.</a:t>
            </a:r>
          </a:p>
          <a:p>
            <a:pPr algn="just"/>
            <a:endParaRPr lang="ru-RU" b="1" dirty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Полнота </a:t>
            </a:r>
            <a:r>
              <a:rPr lang="ru-RU" b="1" dirty="0">
                <a:latin typeface="Candara" pitchFamily="34" charset="0"/>
              </a:rPr>
              <a:t>разработки и характер изложения соответствуют требованиям программ прохождения этой дисциплины в соответствующих военных академиях и </a:t>
            </a:r>
            <a:r>
              <a:rPr lang="ru-RU" b="1" dirty="0" smtClean="0">
                <a:latin typeface="Candara" pitchFamily="34" charset="0"/>
              </a:rPr>
              <a:t>втузах, ВКВШ </a:t>
            </a:r>
            <a:r>
              <a:rPr lang="ru-RU" b="1" dirty="0">
                <a:latin typeface="Candara" pitchFamily="34" charset="0"/>
              </a:rPr>
              <a:t>при СНК СССР книга одобрена в качестве учебного пособия для студентов упомянутых академий втузов.</a:t>
            </a:r>
          </a:p>
        </p:txBody>
      </p:sp>
      <p:pic>
        <p:nvPicPr>
          <p:cNvPr id="7175" name="Picture 7" descr="C:\Users\sotrudnik\Desktop\ТАНКИ\Танки\img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1" y="549746"/>
            <a:ext cx="2143835" cy="324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5805264"/>
            <a:ext cx="6034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C00000"/>
                </a:solidFill>
                <a:latin typeface="Candara" pitchFamily="34" charset="0"/>
              </a:rPr>
              <a:t>Автор книги доктор тех. наук, профессор, генерал-майор инженерно-танковой службы Николай Ильич Груздев (1907-1950).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8" y="3111192"/>
            <a:ext cx="71086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81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8252" y="332656"/>
            <a:ext cx="5760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Танки: Конструкция и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расчет: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учебник / под ред. Н. И. Груздева [и др.] ; Военная ордена Ленина Академия механиз. и моториз. - Ташкент : Изд-е Академии, 1943. - 792 с. </a:t>
            </a:r>
            <a:endParaRPr lang="ru-RU" b="1" dirty="0" smtClean="0">
              <a:solidFill>
                <a:srgbClr val="C00000"/>
              </a:solidFill>
              <a:latin typeface="Candara" pitchFamily="34" charset="0"/>
            </a:endParaRPr>
          </a:p>
          <a:p>
            <a:endParaRPr lang="ru-RU" b="1" dirty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Фундаментальный труд созданный коллективом преподавателей кафедры танков под руководством проф. Н.И. Груздева и одобренный Учёным советом Академии как учебник </a:t>
            </a:r>
            <a:r>
              <a:rPr lang="ru-RU" b="1" dirty="0">
                <a:latin typeface="Candara" pitchFamily="34" charset="0"/>
              </a:rPr>
              <a:t>для  инженерных факультетов Военной Академии </a:t>
            </a:r>
            <a:r>
              <a:rPr lang="ru-RU" b="1" dirty="0" smtClean="0">
                <a:latin typeface="Candara" pitchFamily="34" charset="0"/>
              </a:rPr>
              <a:t>Механизации.</a:t>
            </a:r>
          </a:p>
          <a:p>
            <a:pPr algn="just"/>
            <a:r>
              <a:rPr lang="ru-RU" b="1" dirty="0" smtClean="0">
                <a:latin typeface="Candara" pitchFamily="34" charset="0"/>
              </a:rPr>
              <a:t> </a:t>
            </a:r>
          </a:p>
          <a:p>
            <a:pPr algn="just"/>
            <a:r>
              <a:rPr lang="ru-RU" b="1" dirty="0" smtClean="0">
                <a:latin typeface="Candara" pitchFamily="34" charset="0"/>
              </a:rPr>
              <a:t>Книга может быть использована и в качестве руководства конструкторами соответствующих заводов. </a:t>
            </a:r>
            <a:endParaRPr lang="ru-RU" b="1" dirty="0">
              <a:latin typeface="Candara" pitchFamily="34" charset="0"/>
            </a:endParaRPr>
          </a:p>
        </p:txBody>
      </p:sp>
      <p:pic>
        <p:nvPicPr>
          <p:cNvPr id="7170" name="Picture 2" descr="C:\Users\sotrudnik\Desktop\ТАНКИ\Танки конструкция и расчёт\Screenshot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4" y="384104"/>
            <a:ext cx="268585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otrudnik\Desktop\ТАНКИ\Танки конструкция и расчёт\Screensh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37" y="4083400"/>
            <a:ext cx="3456383" cy="262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otrudnik\Desktop\ТАНКИ\Танки конструкция и расчёт\Screenshot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64561"/>
            <a:ext cx="2749957" cy="184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7" y="4864561"/>
            <a:ext cx="2829258" cy="130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806553" cy="65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0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04 0.04259 L 0.11806 0.08264 C 0.13212 0.09166 0.15313 0.09652 0.175 0.09652 C 0.2 0.09652 0.21997 0.09166 0.23403 0.08264 L 0.30104 0.0425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33056"/>
            <a:ext cx="2381458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813690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latin typeface="Candara" pitchFamily="34" charset="0"/>
              </a:rPr>
              <a:t>В годы первых трёх пятилеток (1928-1942г.г.), в СССР проводилась коренная техническая реконструкция народного </a:t>
            </a:r>
            <a:r>
              <a:rPr lang="ru-RU" b="1" dirty="0" smtClean="0">
                <a:latin typeface="Candara" pitchFamily="34" charset="0"/>
              </a:rPr>
              <a:t>хозяйства. 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Candara" pitchFamily="34" charset="0"/>
              </a:rPr>
              <a:t>Планово проводилось </a:t>
            </a:r>
            <a:r>
              <a:rPr lang="ru-RU" b="1" dirty="0">
                <a:latin typeface="Candara" pitchFamily="34" charset="0"/>
              </a:rPr>
              <a:t>укрепление экономики  на основе электрификации, индустриализации и коллективизации, что повлекло за собой бурный рост числа технических вузов и организацию массовой подготовки кадров технических специальностей. </a:t>
            </a:r>
            <a:endParaRPr lang="ru-RU" b="1" dirty="0" smtClean="0">
              <a:latin typeface="Candara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latin typeface="Candara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Candara" pitchFamily="34" charset="0"/>
              </a:rPr>
              <a:t>Если </a:t>
            </a:r>
            <a:r>
              <a:rPr lang="ru-RU" b="1" dirty="0">
                <a:latin typeface="Candara" pitchFamily="34" charset="0"/>
              </a:rPr>
              <a:t>в 1928 году в СССР было – 148 ВУЗов, то к 1932 г. их стало 832, </a:t>
            </a:r>
            <a:r>
              <a:rPr lang="ru-RU" b="1" dirty="0" smtClean="0">
                <a:latin typeface="Candara" pitchFamily="34" charset="0"/>
              </a:rPr>
              <a:t>а </a:t>
            </a:r>
            <a:r>
              <a:rPr lang="ru-RU" b="1" dirty="0">
                <a:latin typeface="Candara" pitchFamily="34" charset="0"/>
              </a:rPr>
              <a:t>число студентов выросло в три раза - до 504 тыс. человек</a:t>
            </a:r>
            <a:r>
              <a:rPr lang="ru-RU" b="1" dirty="0" smtClean="0">
                <a:latin typeface="Candara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ru-RU" sz="800" b="1" dirty="0">
              <a:latin typeface="Candar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Перед страной стояла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задача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создать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свою собственную 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производственно-техническую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интеллигенцию</a:t>
            </a:r>
            <a:r>
              <a:rPr lang="ru-RU" sz="2400" b="1" dirty="0">
                <a:solidFill>
                  <a:srgbClr val="C00000"/>
                </a:solidFill>
                <a:latin typeface="Candara" pitchFamily="34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60" y="4277560"/>
            <a:ext cx="1939664" cy="259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179874"/>
            <a:ext cx="188436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0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48937"/>
            <a:ext cx="84249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Candara" pitchFamily="34" charset="0"/>
              </a:rPr>
              <a:t>К 1940 </a:t>
            </a:r>
            <a:r>
              <a:rPr lang="ru-RU" sz="2000" b="1" dirty="0" smtClean="0">
                <a:solidFill>
                  <a:srgbClr val="C00000"/>
                </a:solidFill>
                <a:latin typeface="Candara" pitchFamily="34" charset="0"/>
              </a:rPr>
              <a:t>году в СТИ обучалось уже более тысячи студентов, работали 64 штатных преподавателя. Библиотека института  к этому времени насчитывала 80 тыс. томов учебной и научной литературы.</a:t>
            </a:r>
          </a:p>
          <a:p>
            <a:pPr algn="just"/>
            <a:endParaRPr lang="ru-RU" sz="1200" b="1" dirty="0" smtClean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В начале Великой Отечественной войны большая </a:t>
            </a:r>
            <a:r>
              <a:rPr lang="ru-RU" b="1" dirty="0">
                <a:latin typeface="Candara" pitchFamily="34" charset="0"/>
              </a:rPr>
              <a:t>часть студентов добровольцами ушла на фронт, часть </a:t>
            </a:r>
            <a:r>
              <a:rPr lang="ru-RU" b="1" dirty="0" smtClean="0">
                <a:latin typeface="Candara" pitchFamily="34" charset="0"/>
              </a:rPr>
              <a:t>была </a:t>
            </a:r>
            <a:r>
              <a:rPr lang="ru-RU" b="1" dirty="0">
                <a:latin typeface="Candara" pitchFamily="34" charset="0"/>
              </a:rPr>
              <a:t>направлена на предприятия, продолжая учёбу без отрыва от производства. Во время </a:t>
            </a:r>
            <a:r>
              <a:rPr lang="ru-RU" b="1" dirty="0" smtClean="0">
                <a:latin typeface="Candara" pitchFamily="34" charset="0"/>
              </a:rPr>
              <a:t>бомбежки </a:t>
            </a:r>
            <a:r>
              <a:rPr lang="ru-RU" b="1" dirty="0">
                <a:latin typeface="Candara" pitchFamily="34" charset="0"/>
              </a:rPr>
              <a:t>города 23 августа </a:t>
            </a:r>
            <a:r>
              <a:rPr lang="ru-RU" b="1" dirty="0" smtClean="0">
                <a:latin typeface="Candara" pitchFamily="34" charset="0"/>
              </a:rPr>
              <a:t>1942 года здание </a:t>
            </a:r>
            <a:r>
              <a:rPr lang="ru-RU" b="1" dirty="0">
                <a:latin typeface="Candara" pitchFamily="34" charset="0"/>
              </a:rPr>
              <a:t>Сталинградского Механического института </a:t>
            </a:r>
            <a:r>
              <a:rPr lang="ru-RU" b="1" dirty="0" smtClean="0">
                <a:latin typeface="Candara" pitchFamily="34" charset="0"/>
              </a:rPr>
              <a:t>было </a:t>
            </a:r>
            <a:r>
              <a:rPr lang="ru-RU" b="1" dirty="0">
                <a:latin typeface="Candara" pitchFamily="34" charset="0"/>
              </a:rPr>
              <a:t>полностью разрушено, был полностью уничтожен и книжный фонд библиотеки. </a:t>
            </a:r>
            <a:endParaRPr lang="ru-RU" b="1" dirty="0" smtClean="0">
              <a:latin typeface="Candara" pitchFamily="34" charset="0"/>
            </a:endParaRPr>
          </a:p>
          <a:p>
            <a:pPr algn="just"/>
            <a:endParaRPr lang="ru-RU" b="1" dirty="0" smtClean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Институт был эвакуирован </a:t>
            </a:r>
            <a:r>
              <a:rPr lang="ru-RU" b="1" dirty="0">
                <a:latin typeface="Candara" pitchFamily="34" charset="0"/>
              </a:rPr>
              <a:t>в Челябинск, где </a:t>
            </a:r>
            <a:r>
              <a:rPr lang="ru-RU" b="1" dirty="0" smtClean="0">
                <a:latin typeface="Candara" pitchFamily="34" charset="0"/>
              </a:rPr>
              <a:t>продолжал </a:t>
            </a:r>
            <a:r>
              <a:rPr lang="ru-RU" b="1" dirty="0">
                <a:latin typeface="Candara" pitchFamily="34" charset="0"/>
              </a:rPr>
              <a:t>работать до весны 1944 года. </a:t>
            </a:r>
            <a:r>
              <a:rPr lang="ru-RU" b="1" dirty="0" smtClean="0">
                <a:latin typeface="Candara" pitchFamily="34" charset="0"/>
              </a:rPr>
              <a:t>За </a:t>
            </a:r>
            <a:r>
              <a:rPr lang="ru-RU" b="1" dirty="0">
                <a:latin typeface="Candara" pitchFamily="34" charset="0"/>
              </a:rPr>
              <a:t>годы войны институт выпустил 268 инженеров, </a:t>
            </a:r>
            <a:r>
              <a:rPr lang="ru-RU" b="1" dirty="0" smtClean="0">
                <a:latin typeface="Candara" pitchFamily="34" charset="0"/>
              </a:rPr>
              <a:t>из </a:t>
            </a:r>
            <a:r>
              <a:rPr lang="ru-RU" b="1" dirty="0">
                <a:latin typeface="Candara" pitchFamily="34" charset="0"/>
              </a:rPr>
              <a:t>них по специальностям: колёсно-гусеничные машины-91, двигатели внутреннего сгорания – 37, технология машиностроения – 80, артиллерийское производство – 46, литейное дело – 14. Защитили диссертации 6 инженеров – производственников.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73252"/>
            <a:ext cx="300139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13179"/>
            <a:ext cx="1015049" cy="211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80" y="4697944"/>
            <a:ext cx="3319699" cy="204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69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6594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ndara" pitchFamily="34" charset="0"/>
              </a:rPr>
              <a:t>Одним из первенцев отечественной индустрии был Сталинградский тракторный завод (СТЗ) им. Ф.Э. Дзержинского, давший основу для создания новой отрасли промышленности – тракторной. Для развития производства срочно требовались квалифицированные инженерные кадры. </a:t>
            </a:r>
            <a:endParaRPr lang="ru-RU" b="1" dirty="0" smtClean="0">
              <a:latin typeface="Candara" pitchFamily="34" charset="0"/>
            </a:endParaRPr>
          </a:p>
          <a:p>
            <a:pPr algn="just"/>
            <a:endParaRPr lang="ru-RU" b="1" dirty="0" smtClean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ЦИК </a:t>
            </a:r>
            <a:r>
              <a:rPr lang="ru-RU" b="1" dirty="0">
                <a:latin typeface="Candara" pitchFamily="34" charset="0"/>
              </a:rPr>
              <a:t>и СНК СССР принимают решение об организации в г. Сталинграде тракторостроительного </a:t>
            </a:r>
            <a:r>
              <a:rPr lang="ru-RU" b="1" dirty="0" smtClean="0">
                <a:latin typeface="Candara" pitchFamily="34" charset="0"/>
              </a:rPr>
              <a:t>института (СТИ).</a:t>
            </a:r>
            <a:endParaRPr lang="ru-RU" b="1" dirty="0">
              <a:latin typeface="Candara" pitchFamily="34" charset="0"/>
            </a:endParaRPr>
          </a:p>
          <a:p>
            <a:pPr algn="just"/>
            <a:endParaRPr lang="ru-RU" dirty="0" smtClean="0"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Candara" pitchFamily="34" charset="0"/>
              </a:rPr>
              <a:t>2 </a:t>
            </a:r>
            <a:r>
              <a:rPr lang="ru-RU" sz="2000" b="1" dirty="0">
                <a:solidFill>
                  <a:srgbClr val="C00000"/>
                </a:solidFill>
                <a:latin typeface="Candara" pitchFamily="34" charset="0"/>
              </a:rPr>
              <a:t>июня 1930 года начался </a:t>
            </a:r>
            <a:r>
              <a:rPr lang="ru-RU" sz="2000" b="1" dirty="0" smtClean="0">
                <a:solidFill>
                  <a:srgbClr val="C00000"/>
                </a:solidFill>
                <a:latin typeface="Candara" pitchFamily="34" charset="0"/>
              </a:rPr>
              <a:t>первый учебный </a:t>
            </a:r>
            <a:r>
              <a:rPr lang="ru-RU" sz="2000" b="1" dirty="0">
                <a:solidFill>
                  <a:srgbClr val="C00000"/>
                </a:solidFill>
                <a:latin typeface="Candara" pitchFamily="34" charset="0"/>
              </a:rPr>
              <a:t>год у первых 236 студентов СТИ. </a:t>
            </a:r>
            <a:endParaRPr lang="ru-RU" sz="2000" b="1" dirty="0" smtClean="0">
              <a:solidFill>
                <a:srgbClr val="C00000"/>
              </a:solidFill>
              <a:latin typeface="Candara" pitchFamily="34" charset="0"/>
            </a:endParaRPr>
          </a:p>
          <a:p>
            <a:pPr algn="just"/>
            <a:endParaRPr lang="ru-RU" dirty="0" smtClean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Открыто </a:t>
            </a:r>
            <a:r>
              <a:rPr lang="ru-RU" b="1" dirty="0">
                <a:latin typeface="Candara" pitchFamily="34" charset="0"/>
              </a:rPr>
              <a:t>два факультета: тракторостроительный и механический. Специальности: холодная обработка металлов, ковка, штамповка, литейное дело, монтажно-сборочное с конструкторским уклоном, техническое нормирование. </a:t>
            </a:r>
            <a:r>
              <a:rPr lang="ru-RU" b="1" dirty="0" smtClean="0">
                <a:latin typeface="Candara" pitchFamily="34" charset="0"/>
              </a:rPr>
              <a:t>Такая структура института отражала главные цели, ради которых он был создан.</a:t>
            </a:r>
            <a:endParaRPr lang="ru-RU" b="1" dirty="0">
              <a:latin typeface="Candara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53136"/>
            <a:ext cx="6499225" cy="19685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sotrudnik\Desktop\ТАНКИ\scale_1200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8" y="4946782"/>
            <a:ext cx="2455478" cy="138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4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0776" y="534960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Родзинский, М.  Справочник оружейного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техника/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М. Родзинский. - Полтава : Изд-во "На варти", 1934. - 163 с.</a:t>
            </a:r>
          </a:p>
        </p:txBody>
      </p:sp>
      <p:pic>
        <p:nvPicPr>
          <p:cNvPr id="3074" name="Picture 2" descr="C:\Users\sotrudnik\Desktop\ТАНКИ\Справочник оружейного техника\img1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024336" cy="47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7352" y="1454708"/>
            <a:ext cx="48268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ndara" pitchFamily="34" charset="0"/>
              </a:rPr>
              <a:t>«Техника </a:t>
            </a:r>
            <a:r>
              <a:rPr lang="ru-RU" b="1" dirty="0">
                <a:latin typeface="Candara" pitchFamily="34" charset="0"/>
              </a:rPr>
              <a:t>в период реконструкции решает </a:t>
            </a:r>
            <a:r>
              <a:rPr lang="ru-RU" b="1" dirty="0" smtClean="0">
                <a:latin typeface="Candara" pitchFamily="34" charset="0"/>
              </a:rPr>
              <a:t>все». </a:t>
            </a:r>
            <a:r>
              <a:rPr lang="ru-RU" b="1" dirty="0">
                <a:latin typeface="Candara" pitchFamily="34" charset="0"/>
              </a:rPr>
              <a:t>Эта установка тов. Сталина стала боевым лозунгом всех звеньев социалистического строительства. </a:t>
            </a:r>
            <a:endParaRPr lang="ru-RU" b="1" dirty="0" smtClean="0">
              <a:latin typeface="Candara" pitchFamily="34" charset="0"/>
            </a:endParaRPr>
          </a:p>
          <a:p>
            <a:pPr algn="just"/>
            <a:endParaRPr lang="ru-RU" b="1" dirty="0" smtClean="0">
              <a:latin typeface="Candara" pitchFamily="34" charset="0"/>
            </a:endParaRPr>
          </a:p>
          <a:p>
            <a:pPr algn="just"/>
            <a:r>
              <a:rPr lang="ru-RU" b="1" dirty="0">
                <a:latin typeface="Candara" pitchFamily="34" charset="0"/>
              </a:rPr>
              <a:t>Новые системы стрелкового оружия, новые установки, приборы, значительно выросшие требования к огневой подготовке бойца ставят вопрос о </a:t>
            </a:r>
            <a:r>
              <a:rPr lang="ru-RU" b="1" dirty="0" smtClean="0">
                <a:latin typeface="Candara" pitchFamily="34" charset="0"/>
              </a:rPr>
              <a:t>ещё </a:t>
            </a:r>
            <a:r>
              <a:rPr lang="ru-RU" b="1" dirty="0">
                <a:latin typeface="Candara" pitchFamily="34" charset="0"/>
              </a:rPr>
              <a:t>большей технической подготовленности и приобретении быстрой ориентировки в вопросах хранения, сбережения и ремонта стрелкового оружия</a:t>
            </a:r>
            <a:r>
              <a:rPr lang="ru-RU" b="1" dirty="0" smtClean="0">
                <a:latin typeface="Candara" pitchFamily="34" charset="0"/>
              </a:rPr>
              <a:t>.</a:t>
            </a:r>
          </a:p>
          <a:p>
            <a:pPr algn="just"/>
            <a:r>
              <a:rPr lang="ru-RU" b="1" dirty="0">
                <a:latin typeface="Candara" pitchFamily="34" charset="0"/>
              </a:rPr>
              <a:t>Однако пособия, охватывающего все </a:t>
            </a:r>
            <a:r>
              <a:rPr lang="ru-RU" b="1" dirty="0" smtClean="0">
                <a:latin typeface="Candara" pitchFamily="34" charset="0"/>
              </a:rPr>
              <a:t>эти вопросы, на </a:t>
            </a:r>
            <a:r>
              <a:rPr lang="ru-RU" b="1" dirty="0">
                <a:latin typeface="Candara" pitchFamily="34" charset="0"/>
              </a:rPr>
              <a:t>рынке военно-технической литературы не имеется.</a:t>
            </a:r>
          </a:p>
          <a:p>
            <a:pPr algn="just"/>
            <a:endParaRPr lang="ru-RU" b="1" dirty="0" smtClean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Чтобы </a:t>
            </a:r>
            <a:r>
              <a:rPr lang="ru-RU" b="1" dirty="0">
                <a:latin typeface="Candara" pitchFamily="34" charset="0"/>
              </a:rPr>
              <a:t>восполнить указанный пробел, автор и составил настоящий справочник.</a:t>
            </a:r>
          </a:p>
          <a:p>
            <a:pPr algn="just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35" y="4408195"/>
            <a:ext cx="1013129" cy="82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7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1920" y="620688"/>
            <a:ext cx="49685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С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правочник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оружейного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техника </a:t>
            </a:r>
            <a:r>
              <a:rPr lang="ru-RU" b="1" dirty="0" smtClean="0">
                <a:latin typeface="Candara" pitchFamily="34" charset="0"/>
              </a:rPr>
              <a:t>содержит в </a:t>
            </a:r>
            <a:r>
              <a:rPr lang="ru-RU" b="1" dirty="0">
                <a:latin typeface="Candara" pitchFamily="34" charset="0"/>
              </a:rPr>
              <a:t>сжатом виде сведения по хранению, сбережению и ремонту основных систем стрелкового оружия, состоящего на вооружении Красной армии</a:t>
            </a:r>
            <a:r>
              <a:rPr lang="ru-RU" b="1" dirty="0" smtClean="0">
                <a:latin typeface="Candara" pitchFamily="34" charset="0"/>
              </a:rPr>
              <a:t>.</a:t>
            </a:r>
          </a:p>
          <a:p>
            <a:pPr algn="just"/>
            <a:endParaRPr lang="ru-RU" b="1" dirty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В справочнике </a:t>
            </a:r>
            <a:r>
              <a:rPr lang="ru-RU" b="1" dirty="0">
                <a:latin typeface="Candara" pitchFamily="34" charset="0"/>
              </a:rPr>
              <a:t>помещены ряд рецептов и таблиц, а также некоторые общетехнические сведения, необходимые в практической работе оружейно - технических мастерских частей.</a:t>
            </a:r>
          </a:p>
          <a:p>
            <a:pPr algn="just"/>
            <a:endParaRPr lang="ru-RU" b="1" dirty="0" smtClean="0">
              <a:latin typeface="Candara" pitchFamily="34" charset="0"/>
            </a:endParaRPr>
          </a:p>
          <a:p>
            <a:pPr algn="just"/>
            <a:r>
              <a:rPr lang="ru-RU" b="1" dirty="0" smtClean="0">
                <a:latin typeface="Candara" pitchFamily="34" charset="0"/>
              </a:rPr>
              <a:t>При </a:t>
            </a:r>
            <a:r>
              <a:rPr lang="ru-RU" b="1" dirty="0">
                <a:latin typeface="Candara" pitchFamily="34" charset="0"/>
              </a:rPr>
              <a:t>составлении </a:t>
            </a:r>
            <a:r>
              <a:rPr lang="ru-RU" b="1" dirty="0" smtClean="0">
                <a:latin typeface="Candara" pitchFamily="34" charset="0"/>
              </a:rPr>
              <a:t>справочника</a:t>
            </a:r>
            <a:r>
              <a:rPr lang="ru-RU" b="1" dirty="0">
                <a:latin typeface="Candara" pitchFamily="34" charset="0"/>
              </a:rPr>
              <a:t>, как основной материал, были использованы все имеющиеся инструкции и руководства высших артиллерийских органов РККА, а так-же новейшая военно-техническая литература (в том числе периодическая и личный опыт автора, извлечённый из работы в оружейных </a:t>
            </a:r>
            <a:r>
              <a:rPr lang="ru-RU" b="1" dirty="0" smtClean="0">
                <a:latin typeface="Candara" pitchFamily="34" charset="0"/>
              </a:rPr>
              <a:t>мастерских).</a:t>
            </a:r>
            <a:endParaRPr lang="ru-RU" b="1" dirty="0"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7" y="764704"/>
            <a:ext cx="3206306" cy="242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7" y="4455714"/>
            <a:ext cx="3211926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145">
            <a:off x="328337" y="3230268"/>
            <a:ext cx="32119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9102" y="404665"/>
            <a:ext cx="495735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Авиационные двигатели. В 2 т.: Общий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курс.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Кн. 2 / сост. Е. П. Бугров, В. В. Александров, В. И. Дмитриевский [и др.]. - Москва ; Ленинград : ОНТИ НКТП СССР, 1933. - 175 с. </a:t>
            </a:r>
            <a:endParaRPr lang="ru-RU" dirty="0" smtClean="0">
              <a:solidFill>
                <a:srgbClr val="C00000"/>
              </a:solidFill>
              <a:latin typeface="Candara" pitchFamily="34" charset="0"/>
            </a:endParaRPr>
          </a:p>
          <a:p>
            <a:endParaRPr lang="ru-RU" dirty="0" smtClean="0">
              <a:solidFill>
                <a:schemeClr val="bg2">
                  <a:lumMod val="10000"/>
                </a:schemeClr>
              </a:solidFill>
              <a:latin typeface="Candara" pitchFamily="34" charset="0"/>
            </a:endParaRPr>
          </a:p>
          <a:p>
            <a:endParaRPr lang="ru-RU" dirty="0" smtClean="0">
              <a:solidFill>
                <a:schemeClr val="bg2">
                  <a:lumMod val="10000"/>
                </a:schemeClr>
              </a:solidFill>
              <a:latin typeface="Candara" pitchFamily="34" charset="0"/>
            </a:endParaRPr>
          </a:p>
          <a:p>
            <a:endParaRPr lang="ru-RU" sz="1100" dirty="0" smtClean="0">
              <a:solidFill>
                <a:schemeClr val="bg2">
                  <a:lumMod val="10000"/>
                </a:schemeClr>
              </a:solidFill>
              <a:latin typeface="Candara" pitchFamily="34" charset="0"/>
            </a:endParaRPr>
          </a:p>
          <a:p>
            <a:endParaRPr lang="ru-RU" sz="1100" dirty="0">
              <a:solidFill>
                <a:schemeClr val="bg2">
                  <a:lumMod val="10000"/>
                </a:schemeClr>
              </a:solidFill>
              <a:latin typeface="Candara" pitchFamily="34" charset="0"/>
            </a:endParaRPr>
          </a:p>
          <a:p>
            <a:endParaRPr lang="ru-RU" sz="1100" dirty="0">
              <a:solidFill>
                <a:schemeClr val="bg2">
                  <a:lumMod val="10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andara" pitchFamily="34" charset="0"/>
              </a:rPr>
              <a:t>Настоящий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ndara" pitchFamily="34" charset="0"/>
              </a:rPr>
              <a:t>выпуск содержит продолжение курса авиационных двигателей, первая часть которого вышла в 1932 году и допущено в качестве учебника для втузов Главным управлением учебных заведений НКТП СССР.</a:t>
            </a:r>
          </a:p>
        </p:txBody>
      </p:sp>
      <p:pic>
        <p:nvPicPr>
          <p:cNvPr id="1027" name="Picture 3" descr="C:\Users\sotrudnik\Desktop\ТАНКИ\Авиационные двигатели\img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6" y="548680"/>
            <a:ext cx="3004625" cy="44785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otrudnik\Desktop\ТАНКИ\Авиационные двигатели\img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11" y="4372724"/>
            <a:ext cx="1576663" cy="23430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otrudnik\Desktop\ТАНКИ\Авиационные двигатели\img2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46" y="4332159"/>
            <a:ext cx="1632880" cy="238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otrudnik\Desktop\ТАНКИ\Авиационные двигатели\img2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57828"/>
            <a:ext cx="1584176" cy="23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8425">
            <a:off x="1431731" y="4507317"/>
            <a:ext cx="1258043" cy="238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93" y="1325277"/>
            <a:ext cx="188436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11" y="3978121"/>
            <a:ext cx="973888" cy="78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08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476672"/>
            <a:ext cx="52771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Винаров, С. М. Авиационные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стали: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краткий </a:t>
            </a:r>
            <a:r>
              <a:rPr lang="ru-RU" b="1" dirty="0" smtClean="0">
                <a:solidFill>
                  <a:srgbClr val="C00000"/>
                </a:solidFill>
                <a:latin typeface="Candara" pitchFamily="34" charset="0"/>
              </a:rPr>
              <a:t>курс: </a:t>
            </a:r>
            <a:r>
              <a:rPr lang="ru-RU" b="1" dirty="0">
                <a:solidFill>
                  <a:srgbClr val="C00000"/>
                </a:solidFill>
                <a:latin typeface="Candara" pitchFamily="34" charset="0"/>
              </a:rPr>
              <a:t>учебник для втузов / С. М. Винаров. - 2-е изд., перераб. и доп. - М. : Оборонгиз, 1945. - 192 с.</a:t>
            </a:r>
          </a:p>
          <a:p>
            <a:pPr algn="just"/>
            <a:endParaRPr lang="ru-RU" dirty="0" smtClean="0">
              <a:solidFill>
                <a:srgbClr val="C00000"/>
              </a:solidFill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Это второе издание учебника, первое издание было выпущено в 1940 году. Автор С.М. Винаров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писал: </a:t>
            </a:r>
          </a:p>
          <a:p>
            <a:pPr algn="just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«…Изучение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курса авиационного материаловедения весьма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затруднено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отсутствием подходящего учебника по сталям,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применяемым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в авиастроении. Имеющиеся руководства значительно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устарели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и многие современные стали не упоминаются в них вовсе. Опыт семилетнего преподавания авиационного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материаловедения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(в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МАИ и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Военной воздушной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академии), проведенные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научно-исследовательские работы, консультации на авиазаводах и обработка литературных данных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позволили мне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приступить к работе над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учебником.»</a:t>
            </a:r>
          </a:p>
          <a:p>
            <a:pPr algn="just"/>
            <a:r>
              <a:rPr lang="ru-RU" b="1" i="1" dirty="0" smtClean="0">
                <a:latin typeface="Candara" pitchFamily="34" charset="0"/>
              </a:rPr>
              <a:t> </a:t>
            </a:r>
            <a:endParaRPr lang="ru-RU" b="1" i="1" dirty="0">
              <a:latin typeface="Candara" pitchFamily="34" charset="0"/>
            </a:endParaRPr>
          </a:p>
        </p:txBody>
      </p:sp>
      <p:pic>
        <p:nvPicPr>
          <p:cNvPr id="2050" name="Picture 2" descr="C:\Users\sotrudnik\Desktop\ТАНКИ\Авиационные стали\img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4" y="562994"/>
            <a:ext cx="3077663" cy="475252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0199">
            <a:off x="931541" y="5468093"/>
            <a:ext cx="2198529" cy="9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84" y="4426550"/>
            <a:ext cx="1035894" cy="83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6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8" y="1772816"/>
            <a:ext cx="3335337" cy="241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267912"/>
            <a:ext cx="3335337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332656"/>
            <a:ext cx="48245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Во втором издании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значительно расширена и фактически заново написана 2-я глава (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теоретическая). 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Значительному пересмотру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подверглись такие вопросы, как применение никеля в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конструкционных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сталях, сокращен раздел о хромоникелевых сталях и увеличен раздел, в котором рассматриваются марганцевые и хромомарганцевые стали. 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  <a:p>
            <a:pPr algn="just"/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Модернизации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подверглись также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разделы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, трактующие о хромансиле, современных быстрорежущих сталях и др. Введены разделы о стальном литье в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авиапроизводстве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, а также даны некоторые сведения о материалах,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применяемых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в зарубежном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авиастроении.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Во введении автор дает краткую классификацию сталей.</a:t>
            </a:r>
          </a:p>
          <a:p>
            <a:pPr algn="just"/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Книга богато иллюстрирована диаграммами и фотографиями.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87" y="284502"/>
            <a:ext cx="17859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1478</Words>
  <Application>Microsoft Office PowerPoint</Application>
  <PresentationFormat>Экран (4:3)</PresentationFormat>
  <Paragraphs>91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83</cp:revision>
  <dcterms:created xsi:type="dcterms:W3CDTF">2024-05-20T08:52:49Z</dcterms:created>
  <dcterms:modified xsi:type="dcterms:W3CDTF">2025-05-21T12:43:06Z</dcterms:modified>
</cp:coreProperties>
</file>