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7" r:id="rId4"/>
    <p:sldId id="264" r:id="rId5"/>
    <p:sldId id="274" r:id="rId6"/>
    <p:sldId id="262" r:id="rId7"/>
    <p:sldId id="271" r:id="rId8"/>
    <p:sldId id="270" r:id="rId9"/>
    <p:sldId id="258" r:id="rId10"/>
    <p:sldId id="272" r:id="rId11"/>
    <p:sldId id="266" r:id="rId12"/>
    <p:sldId id="269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4700"/>
    <a:srgbClr val="C44100"/>
    <a:srgbClr val="B94213"/>
    <a:srgbClr val="993300"/>
    <a:srgbClr val="925F46"/>
    <a:srgbClr val="843C0C"/>
    <a:srgbClr val="A64C0E"/>
    <a:srgbClr val="AE4C44"/>
    <a:srgbClr val="BAB8B8"/>
    <a:srgbClr val="4DA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3" autoAdjust="0"/>
    <p:restoredTop sz="94692" autoAdjust="0"/>
  </p:normalViewPr>
  <p:slideViewPr>
    <p:cSldViewPr snapToGrid="0">
      <p:cViewPr varScale="1">
        <p:scale>
          <a:sx n="111" d="100"/>
          <a:sy n="111" d="100"/>
        </p:scale>
        <p:origin x="-99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DA03D-AD98-4128-903D-A91B6BA46E2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BA732-C2D8-467D-9E39-69DE0AC74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8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BA732-C2D8-467D-9E39-69DE0AC748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2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BA732-C2D8-467D-9E39-69DE0AC748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0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BA732-C2D8-467D-9E39-69DE0AC748F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412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BA732-C2D8-467D-9E39-69DE0AC748F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7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73F4-05D9-4C80-8FF7-2DAB2F85D40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5B97-6F04-4FC8-AD51-870D6E0FE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73F4-05D9-4C80-8FF7-2DAB2F85D40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5B97-6F04-4FC8-AD51-870D6E0FE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8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73F4-05D9-4C80-8FF7-2DAB2F85D40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5B97-6F04-4FC8-AD51-870D6E0FE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51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73F4-05D9-4C80-8FF7-2DAB2F85D40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5B97-6F04-4FC8-AD51-870D6E0FE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2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73F4-05D9-4C80-8FF7-2DAB2F85D40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5B97-6F04-4FC8-AD51-870D6E0FE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9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73F4-05D9-4C80-8FF7-2DAB2F85D40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5B97-6F04-4FC8-AD51-870D6E0FE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73F4-05D9-4C80-8FF7-2DAB2F85D40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5B97-6F04-4FC8-AD51-870D6E0FE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2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73F4-05D9-4C80-8FF7-2DAB2F85D40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5B97-6F04-4FC8-AD51-870D6E0FE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5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73F4-05D9-4C80-8FF7-2DAB2F85D40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5B97-6F04-4FC8-AD51-870D6E0FE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1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73F4-05D9-4C80-8FF7-2DAB2F85D40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5B97-6F04-4FC8-AD51-870D6E0FE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2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73F4-05D9-4C80-8FF7-2DAB2F85D40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5B97-6F04-4FC8-AD51-870D6E0FE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47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E73F4-05D9-4C80-8FF7-2DAB2F85D40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25B97-6F04-4FC8-AD51-870D6E0FE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0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fotki.yandex.ru/users/masterokst/view/714157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hyperlink" Target="http://irecommend.ru/sites/default/files/imagecache/copyright1/user-images/287584/B9Fay2BE8t0CJDaD7rXW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69967" y="647895"/>
            <a:ext cx="9252065" cy="2287555"/>
          </a:xfrm>
          <a:effectLst>
            <a:outerShdw blurRad="50800" dist="50800" algn="ctr" rotWithShape="0">
              <a:srgbClr val="000000">
                <a:alpha val="99000"/>
              </a:srgbClr>
            </a:outerShdw>
          </a:effectLst>
        </p:spPr>
        <p:txBody>
          <a:bodyPr anchor="ctr"/>
          <a:lstStyle/>
          <a:p>
            <a:r>
              <a:rPr lang="ru-RU" dirty="0" smtClean="0"/>
              <a:t> </a:t>
            </a:r>
            <a:r>
              <a:rPr lang="ru-RU" sz="7200" b="1" dirty="0" smtClean="0">
                <a:solidFill>
                  <a:srgbClr val="D64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102.0</a:t>
            </a:r>
            <a:endParaRPr lang="ru-RU" sz="7200" b="1" dirty="0">
              <a:solidFill>
                <a:srgbClr val="D647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4976" y="3270288"/>
            <a:ext cx="9551322" cy="165576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выставка к 75-летию со дня начала Сталинградской битвы и 50-летию открытия комплекса на Мамаевом Кургане</a:t>
            </a:r>
            <a:endParaRPr lang="ru-RU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33" y="4445000"/>
            <a:ext cx="2861734" cy="213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19225" y="291780"/>
            <a:ext cx="10772775" cy="895575"/>
          </a:xfrm>
          <a:effectLst>
            <a:outerShdw blurRad="50800" dist="50800" dir="600000" sx="36000" sy="36000" algn="ctr" rotWithShape="0">
              <a:srgbClr val="000000"/>
            </a:outerShdw>
          </a:effectLst>
        </p:spPr>
        <p:txBody>
          <a:bodyPr/>
          <a:lstStyle/>
          <a:p>
            <a:pPr algn="just"/>
            <a:r>
              <a:rPr lang="ru-RU" dirty="0" smtClean="0">
                <a:solidFill>
                  <a:srgbClr val="C44100"/>
                </a:solidFill>
              </a:rPr>
              <a:t>                         </a:t>
            </a:r>
            <a:r>
              <a:rPr lang="ru-RU" dirty="0" smtClean="0">
                <a:solidFill>
                  <a:srgbClr val="D64700"/>
                </a:solidFill>
              </a:rPr>
              <a:t> </a:t>
            </a:r>
            <a:r>
              <a:rPr lang="ru-RU" sz="3600" b="1" dirty="0" smtClean="0">
                <a:solidFill>
                  <a:srgbClr val="D64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endParaRPr lang="ru-RU" sz="3600" b="1" dirty="0">
              <a:solidFill>
                <a:srgbClr val="D647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981" y="1187355"/>
            <a:ext cx="109391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44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Мамаев </a:t>
            </a:r>
            <a:r>
              <a:rPr lang="ru-RU" sz="3200" b="1" dirty="0">
                <a:solidFill>
                  <a:srgbClr val="C44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курган в Волгограде не может не волновать души тех, кто хоть раз побывал здесь и проникся духом отваги, смелости и патриотизма. </a:t>
            </a:r>
          </a:p>
          <a:p>
            <a:pPr algn="just"/>
            <a:r>
              <a:rPr lang="ru-RU" sz="3200" b="1" dirty="0" smtClean="0">
                <a:solidFill>
                  <a:srgbClr val="C44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3200" b="1" dirty="0">
                <a:solidFill>
                  <a:srgbClr val="C44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 является завещанием грядущим поколениям: хранить мир, чтобы человеческие жертвы были не напрасными.</a:t>
            </a:r>
          </a:p>
        </p:txBody>
      </p:sp>
      <p:pic>
        <p:nvPicPr>
          <p:cNvPr id="5" name="Рисунок 4" descr="http://the-lady.ru/uploads/posts/2015-05/1430917906_106909_html_m290bf0f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54" y="4865214"/>
            <a:ext cx="5660967" cy="1427521"/>
          </a:xfrm>
          <a:prstGeom prst="rect">
            <a:avLst/>
          </a:prstGeom>
          <a:noFill/>
          <a:ln>
            <a:noFill/>
          </a:ln>
          <a:effectLst>
            <a:outerShdw blurRad="241300" dist="50800" dir="5400000" sx="86000" sy="86000" algn="ctr" rotWithShape="0">
              <a:srgbClr val="000000">
                <a:alpha val="7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7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013734" y="3622199"/>
            <a:ext cx="7233386" cy="1456195"/>
          </a:xfrm>
          <a:noFill/>
          <a:ln>
            <a:noFill/>
          </a:ln>
          <a:effectLst>
            <a:glow rad="127000">
              <a:schemeClr val="accent1">
                <a:alpha val="84000"/>
              </a:schemeClr>
            </a:glow>
            <a:outerShdw blurRad="50800" dist="50800" dir="4800000" sx="101000" sy="101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собраны главы из воспоминаний советских военачальников о Сталинградской битвы: Г. К. Жукова, А. М. Василевского, В. И. Чуйкова, А. И. Родимцева, И. И. Людникова</a:t>
            </a:r>
            <a:r>
              <a:rPr lang="ru-RU" sz="2700" b="1" dirty="0" smtClean="0"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700" b="1" dirty="0">
              <a:solidFill>
                <a:srgbClr val="A64C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013734" y="2058175"/>
            <a:ext cx="7233386" cy="1714599"/>
          </a:xfrm>
          <a:effectLst>
            <a:softEdge rad="254000"/>
          </a:effectLst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 : уроки истории : воспоминания участников битвы / под общ. Ред. В. И. Чуйкова. – </a:t>
            </a:r>
            <a:r>
              <a:rPr lang="ru-RU" b="1" i="1" dirty="0" smtClean="0"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  <a:r>
              <a:rPr lang="ru-RU" b="1" i="1" dirty="0" smtClean="0"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Прогресс, 1976. – 495 с.</a:t>
            </a:r>
            <a:endParaRPr lang="ru-RU" b="1" i="1" dirty="0">
              <a:solidFill>
                <a:srgbClr val="A64C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&amp;Scy;&amp;tcy;&amp;acy;&amp;lcy;&amp;icy;&amp;ncy;&amp;gcy;&amp;rcy;&amp;acy;&amp;dcy;: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23" y="1929549"/>
            <a:ext cx="2513013" cy="4048125"/>
          </a:xfrm>
          <a:prstGeom prst="rect">
            <a:avLst/>
          </a:prstGeom>
          <a:noFill/>
          <a:ln>
            <a:noFill/>
          </a:ln>
          <a:effectLst>
            <a:outerShdw blurRad="1270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T w="152400" h="50800" prst="softRound"/>
            <a:contourClr>
              <a:schemeClr val="tx2">
                <a:lumMod val="75000"/>
              </a:schemeClr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119745" y="524825"/>
            <a:ext cx="7971906" cy="9880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44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о Сталинградской битве из фонда                                   ИБЦ ВолгГТУ (чит. зал № 3)</a:t>
            </a:r>
            <a:endParaRPr lang="ru-RU" sz="2800" b="1" dirty="0">
              <a:solidFill>
                <a:srgbClr val="C44100"/>
              </a:solidFill>
            </a:endParaRPr>
          </a:p>
        </p:txBody>
      </p:sp>
      <p:pic>
        <p:nvPicPr>
          <p:cNvPr id="9" name="Рисунок 8" descr="http://the-lady.ru/uploads/posts/2015-05/1430917906_106909_html_m290bf0f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24" y="5419899"/>
            <a:ext cx="3804356" cy="86407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012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readli.net/wp-content/uploads/2015/09/BC2_14162252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95" y="1199044"/>
            <a:ext cx="2982351" cy="4698609"/>
          </a:xfrm>
          <a:prstGeom prst="rect">
            <a:avLst/>
          </a:prstGeom>
          <a:noFill/>
          <a:ln>
            <a:noFill/>
          </a:ln>
          <a:effectLst>
            <a:outerShdw blurRad="635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accent2">
                <a:lumMod val="75000"/>
              </a:schemeClr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464962" y="1103510"/>
            <a:ext cx="6856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Самсонов, А. М. Сталинградская битва / А. М. Самсонов. – 3-е изд., доп. – </a:t>
            </a:r>
            <a:r>
              <a:rPr lang="ru-RU" sz="2400" b="1" i="1" dirty="0" smtClean="0"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  <a:r>
              <a:rPr lang="ru-RU" sz="2400" b="1" i="1" dirty="0"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Наука, 1982. – 623 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64961" y="3006478"/>
            <a:ext cx="67262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 посвящена крупнейшему событию Великой Отечественной войны. </a:t>
            </a:r>
          </a:p>
          <a:p>
            <a:r>
              <a:rPr lang="ru-RU" sz="2400" b="1" i="1" dirty="0"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Показано </a:t>
            </a:r>
            <a:r>
              <a:rPr lang="ru-RU" sz="2400" b="1" i="1" dirty="0" smtClean="0"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 - политическое </a:t>
            </a:r>
            <a:r>
              <a:rPr lang="ru-RU" sz="2400" b="1" i="1" dirty="0"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</a:t>
            </a:r>
            <a:r>
              <a:rPr lang="ru-RU" sz="2400" b="1" i="1" dirty="0"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битвы на Волге.</a:t>
            </a:r>
          </a:p>
        </p:txBody>
      </p:sp>
      <p:pic>
        <p:nvPicPr>
          <p:cNvPr id="8" name="Рисунок 7" descr="http://the-lady.ru/uploads/posts/2015-05/1430917906_106909_html_m290bf0f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46" y="5070764"/>
            <a:ext cx="3930722" cy="1016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80" y="1310940"/>
            <a:ext cx="3145521" cy="4656407"/>
          </a:xfrm>
          <a:prstGeom prst="rect">
            <a:avLst/>
          </a:prstGeom>
          <a:effectLst>
            <a:outerShdw blurRad="1651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 w="152400" h="50800" prst="softRound"/>
          </a:sp3d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99000" y="2503678"/>
            <a:ext cx="6608528" cy="978075"/>
          </a:xfrm>
          <a:noFill/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</a:t>
            </a:r>
            <a:r>
              <a:rPr lang="ru-RU" sz="2400" b="1" i="1" dirty="0" smtClean="0"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красочными фотографиями </a:t>
            </a:r>
            <a:r>
              <a:rPr lang="ru-RU" sz="2400" b="1" i="1" dirty="0" smtClean="0"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города-героя Волгограда.</a:t>
            </a:r>
            <a:endParaRPr lang="ru-RU" sz="2400" b="1" i="1" dirty="0">
              <a:solidFill>
                <a:srgbClr val="A64C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699000" y="1215679"/>
            <a:ext cx="6608528" cy="1049447"/>
          </a:xfrm>
        </p:spPr>
        <p:txBody>
          <a:bodyPr/>
          <a:lstStyle/>
          <a:p>
            <a:pPr algn="just"/>
            <a:r>
              <a:rPr lang="ru-RU" b="1" i="1" dirty="0" smtClean="0"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 – город-герой : фотоальбом. – Москва : Сов. Россия, 1978. – 206 с.</a:t>
            </a:r>
            <a:endParaRPr lang="ru-RU" b="1" i="1" dirty="0">
              <a:solidFill>
                <a:srgbClr val="A64C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the-lady.ru/uploads/posts/2015-05/1430917906_106909_html_m290bf0f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245" y="5048791"/>
            <a:ext cx="3978216" cy="918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9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466" y="1014147"/>
            <a:ext cx="10651067" cy="4284133"/>
          </a:xfrm>
          <a:prstGeom prst="rect">
            <a:avLst/>
          </a:prstGeom>
          <a:effectLst>
            <a:outerShdw blurRad="50800" dist="50800" dir="2760000" sx="63000" sy="63000" algn="ctr" rotWithShape="0">
              <a:srgbClr val="000000"/>
            </a:outerShdw>
          </a:effectLst>
        </p:spPr>
        <p:txBody>
          <a:bodyPr wrap="square" anchor="ctr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rgbClr val="C441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Волгоград</a:t>
            </a:r>
            <a:r>
              <a:rPr lang="ru-RU" sz="3600" b="1" dirty="0" smtClean="0">
                <a:solidFill>
                  <a:srgbClr val="C441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441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город боевой славы, и в нём очень много </a:t>
            </a:r>
            <a:r>
              <a:rPr lang="ru-RU" sz="3600" b="1" dirty="0" smtClean="0">
                <a:solidFill>
                  <a:srgbClr val="C441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памятников</a:t>
            </a:r>
            <a:r>
              <a:rPr lang="ru-RU" sz="3600" b="1" dirty="0">
                <a:solidFill>
                  <a:srgbClr val="C441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сооружений, музеев, которые связаны с Великой Отечественной Войной</a:t>
            </a:r>
            <a:r>
              <a:rPr lang="ru-RU" sz="3600" b="1" dirty="0" smtClean="0">
                <a:solidFill>
                  <a:srgbClr val="C441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Но главным </a:t>
            </a:r>
            <a:r>
              <a:rPr lang="ru-RU" sz="3600" b="1" dirty="0">
                <a:solidFill>
                  <a:srgbClr val="C441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местом в городе, где </a:t>
            </a:r>
            <a:r>
              <a:rPr lang="ru-RU" sz="3600" b="1" dirty="0" smtClean="0">
                <a:solidFill>
                  <a:srgbClr val="C441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поныне </a:t>
            </a:r>
            <a:r>
              <a:rPr lang="ru-RU" sz="3600" b="1" dirty="0">
                <a:solidFill>
                  <a:srgbClr val="C441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чувствуется гордость за нашу победу и </a:t>
            </a:r>
            <a:r>
              <a:rPr lang="ru-RU" sz="3600" b="1" dirty="0" smtClean="0">
                <a:solidFill>
                  <a:srgbClr val="C441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скорбь, </a:t>
            </a:r>
            <a:r>
              <a:rPr lang="ru-RU" sz="3600" b="1" dirty="0">
                <a:solidFill>
                  <a:srgbClr val="C441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боль по погибшим в </a:t>
            </a:r>
            <a:r>
              <a:rPr lang="ru-RU" sz="3600" b="1" dirty="0" smtClean="0">
                <a:solidFill>
                  <a:srgbClr val="C441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войне остаётся </a:t>
            </a:r>
            <a:r>
              <a:rPr lang="ru-RU" sz="3600" b="1" dirty="0">
                <a:solidFill>
                  <a:srgbClr val="C441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Мамаев Курган</a:t>
            </a:r>
            <a:r>
              <a:rPr lang="ru-RU" sz="3600" b="1" dirty="0" smtClean="0">
                <a:solidFill>
                  <a:srgbClr val="C441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dirty="0">
              <a:solidFill>
                <a:srgbClr val="C441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6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1" y="3720762"/>
            <a:ext cx="3011481" cy="1948517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9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62" y="3213610"/>
            <a:ext cx="4263929" cy="2765849"/>
          </a:xfrm>
          <a:prstGeom prst="rect">
            <a:avLst/>
          </a:prstGeom>
          <a:effectLst>
            <a:outerShdw blurRad="139700" dist="50800" dir="5400000" algn="ctr" rotWithShape="0">
              <a:srgbClr val="000000">
                <a:alpha val="96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4620" y="400853"/>
            <a:ext cx="10508212" cy="673440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                          </a:t>
            </a:r>
            <a:r>
              <a:rPr lang="ru-RU" sz="3600" b="1" dirty="0" smtClean="0">
                <a:solidFill>
                  <a:srgbClr val="D64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102.0 сражается</a:t>
            </a:r>
            <a:endParaRPr lang="ru-RU" sz="3600" b="1" dirty="0">
              <a:solidFill>
                <a:srgbClr val="D647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260909"/>
            <a:ext cx="10515600" cy="4408369"/>
          </a:xfrm>
        </p:spPr>
        <p:txBody>
          <a:bodyPr anchor="t">
            <a:normAutofit/>
          </a:bodyPr>
          <a:lstStyle/>
          <a:p>
            <a:pPr lvl="0" algn="just" rtl="0"/>
            <a:r>
              <a:rPr lang="ru-RU" sz="2400" b="1" dirty="0" smtClean="0">
                <a:solidFill>
                  <a:srgbClr val="B942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Сталинградской битвы высота 102.0 была стратегическим объектом. </a:t>
            </a:r>
            <a:endParaRPr lang="ru-RU" sz="2400" dirty="0">
              <a:solidFill>
                <a:srgbClr val="B942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r>
              <a:rPr lang="ru-RU" sz="2400" b="1" dirty="0" smtClean="0">
                <a:solidFill>
                  <a:srgbClr val="B942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Мамаев Курган возвышался над всей местностью, позволяя контролировать не только город, но и переправу через Волгу, и Заволжье. </a:t>
            </a:r>
            <a:endParaRPr lang="ru-RU" sz="2400" dirty="0">
              <a:solidFill>
                <a:srgbClr val="B942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31" y="3720761"/>
            <a:ext cx="3036909" cy="1948517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95000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B w="152400" h="50800" prst="softRound"/>
            <a:contourClr>
              <a:schemeClr val="bg2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30450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2" y="3345551"/>
            <a:ext cx="2879574" cy="2106183"/>
          </a:xfrm>
          <a:prstGeom prst="rect">
            <a:avLst/>
          </a:prstGeom>
          <a:noFill/>
          <a:ln>
            <a:noFill/>
          </a:ln>
          <a:effectLst>
            <a:outerShdw blurRad="127000" dist="50800" dir="5400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bg2">
                <a:lumMod val="75000"/>
              </a:schemeClr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481" y="3416194"/>
            <a:ext cx="2851441" cy="2035540"/>
          </a:xfrm>
          <a:prstGeom prst="rect">
            <a:avLst/>
          </a:prstGeom>
          <a:effectLst>
            <a:outerShdw blurRad="88900" dist="50800" dir="5400000" algn="ctr" rotWithShape="0">
              <a:srgbClr val="000000">
                <a:alpha val="82000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2">
                <a:lumMod val="25000"/>
              </a:schemeClr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86" y="2806137"/>
            <a:ext cx="4294403" cy="3185013"/>
          </a:xfrm>
          <a:prstGeom prst="rect">
            <a:avLst/>
          </a:prstGeom>
          <a:effectLst>
            <a:outerShdw blurRad="88900" dist="50800" dir="5400000" algn="ctr" rotWithShape="0">
              <a:srgbClr val="000000">
                <a:alpha val="83000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2">
                <a:lumMod val="50000"/>
              </a:schemeClr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868202" y="362173"/>
            <a:ext cx="10489719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just"/>
            <a:r>
              <a:rPr lang="ru-RU" sz="2400" b="1" dirty="0">
                <a:solidFill>
                  <a:srgbClr val="B942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за Мамаев курган продолжалась 135 суток из 200 дней Сталинградской битвы. Склоны Мамаева Кургана были перепаханы бомбами, снарядами, минами</a:t>
            </a:r>
            <a:r>
              <a:rPr lang="ru-RU" sz="2400" b="1" dirty="0" smtClean="0">
                <a:solidFill>
                  <a:srgbClr val="B942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400" b="1" dirty="0" smtClean="0">
                <a:solidFill>
                  <a:srgbClr val="B942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</a:t>
            </a:r>
            <a:r>
              <a:rPr lang="ru-RU" sz="2400" b="1" dirty="0">
                <a:solidFill>
                  <a:srgbClr val="B942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огня здесь была огромной: на каждый квадратный метр Мамаева кургана приходилось от 500 до 1250 пуль и осколков.</a:t>
            </a:r>
            <a:endParaRPr lang="ru-RU" sz="2400" dirty="0">
              <a:solidFill>
                <a:srgbClr val="B942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6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701" y="259976"/>
            <a:ext cx="10515600" cy="997223"/>
          </a:xfrm>
        </p:spPr>
        <p:txBody>
          <a:bodyPr/>
          <a:lstStyle/>
          <a:p>
            <a:pPr algn="just"/>
            <a:r>
              <a:rPr lang="ru-RU" dirty="0" smtClean="0"/>
              <a:t>                 </a:t>
            </a:r>
            <a:r>
              <a:rPr lang="ru-RU" sz="3600" b="1" dirty="0" smtClean="0">
                <a:solidFill>
                  <a:srgbClr val="C44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монумента</a:t>
            </a:r>
            <a:endParaRPr lang="ru-RU" sz="3600" b="1" dirty="0">
              <a:solidFill>
                <a:srgbClr val="C44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673" y="1492727"/>
            <a:ext cx="10416654" cy="4351338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sz="3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Едва в Сталинграде стихла канонада, благодарная страна </a:t>
            </a:r>
            <a:r>
              <a:rPr lang="ru-RU" sz="3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задумалась </a:t>
            </a:r>
            <a:r>
              <a:rPr lang="ru-RU" sz="3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том, каким должен быть памятник творцам этой великой победы. Чертежи и эскизы присылали не только </a:t>
            </a:r>
            <a:r>
              <a:rPr lang="ru-RU" sz="3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профессионалы</a:t>
            </a:r>
            <a:r>
              <a:rPr lang="ru-RU" sz="3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и люди совершенно иных профессий</a:t>
            </a:r>
            <a:r>
              <a:rPr lang="ru-RU" sz="3400" dirty="0">
                <a:solidFill>
                  <a:srgbClr val="B942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Будущий памятник виделся грандиозным, невиданных размеров, подстать значению самой </a:t>
            </a:r>
            <a:r>
              <a:rPr lang="ru-RU" sz="3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победы.</a:t>
            </a:r>
          </a:p>
          <a:p>
            <a:pPr algn="just"/>
            <a:endParaRPr lang="ru-RU" sz="3400" b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Всесоюзного конкурса подвели десять лет спустя</a:t>
            </a:r>
            <a:r>
              <a:rPr lang="ru-RU" sz="3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3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 </a:t>
            </a:r>
            <a:r>
              <a:rPr lang="ru-RU" sz="3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кто сом- </a:t>
            </a:r>
            <a:r>
              <a:rPr lang="ru-RU" sz="3400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невался</a:t>
            </a:r>
            <a:r>
              <a:rPr lang="ru-RU" sz="3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,что </a:t>
            </a:r>
            <a:r>
              <a:rPr lang="ru-RU" sz="3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выиграет </a:t>
            </a:r>
            <a:r>
              <a:rPr lang="ru-RU" sz="3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</a:t>
            </a:r>
            <a:r>
              <a:rPr lang="ru-RU" sz="3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Сталинской  </a:t>
            </a:r>
            <a:r>
              <a:rPr lang="ru-RU" sz="3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премии  Евгений Вучетич.  </a:t>
            </a:r>
            <a:r>
              <a:rPr lang="ru-RU" sz="3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Он </a:t>
            </a:r>
            <a:r>
              <a:rPr lang="ru-RU" sz="3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тому времени уже создал мемориал  в  </a:t>
            </a:r>
            <a:r>
              <a:rPr lang="ru-RU" sz="3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берлинском </a:t>
            </a:r>
            <a:r>
              <a:rPr lang="ru-RU" sz="3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Трептов - парке. </a:t>
            </a:r>
            <a:br>
              <a:rPr lang="ru-RU" sz="3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4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3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68" y="282118"/>
            <a:ext cx="11060864" cy="110567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44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Комплекс строился с 1959 года по октябрь 1967 года</a:t>
            </a:r>
            <a:endParaRPr lang="ru-RU" sz="3200" b="1" dirty="0">
              <a:solidFill>
                <a:srgbClr val="C44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7" y="3074936"/>
            <a:ext cx="3528986" cy="2291126"/>
          </a:xfrm>
          <a:scene3d>
            <a:camera prst="orthographicFront"/>
            <a:lightRig rig="threePt" dir="t"/>
          </a:scene3d>
          <a:sp3d contourW="12700">
            <a:bevelB/>
            <a:contourClr>
              <a:schemeClr val="bg2">
                <a:lumMod val="50000"/>
              </a:schemeClr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861" y="3049489"/>
            <a:ext cx="3570160" cy="234202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B/>
            <a:contourClr>
              <a:schemeClr val="tx1">
                <a:lumMod val="50000"/>
                <a:lumOff val="50000"/>
              </a:schemeClr>
            </a:contourClr>
          </a:sp3d>
        </p:spPr>
      </p:pic>
      <p:pic>
        <p:nvPicPr>
          <p:cNvPr id="7" name="Рисунок 6" descr="Изображение">
            <a:hlinkClick r:id="rId4" tooltip="&quot;Ссылка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259" y="1855655"/>
            <a:ext cx="3320316" cy="43891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37406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1151" y="487658"/>
            <a:ext cx="10306168" cy="523220"/>
          </a:xfrm>
          <a:prstGeom prst="rect">
            <a:avLst/>
          </a:prstGeom>
          <a:effectLst>
            <a:outerShdw blurRad="203200" dist="50800" dir="780000" sx="99000" sy="99000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44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Памятник-ансамбль </a:t>
            </a:r>
            <a:r>
              <a:rPr lang="ru-RU" sz="2800" b="1" dirty="0">
                <a:solidFill>
                  <a:srgbClr val="C44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«Героям Сталинградской битвы</a:t>
            </a:r>
            <a:r>
              <a:rPr lang="ru-RU" sz="2800" b="1" dirty="0" smtClean="0">
                <a:solidFill>
                  <a:srgbClr val="C44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</a:t>
            </a:r>
            <a:endParaRPr lang="ru-RU" sz="2800" b="1" dirty="0">
              <a:solidFill>
                <a:srgbClr val="C44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Мамаев курган, Волгоград фото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3" y="4668572"/>
            <a:ext cx="2827681" cy="1961203"/>
          </a:xfrm>
          <a:prstGeom prst="rect">
            <a:avLst/>
          </a:prstGeom>
          <a:noFill/>
          <a:ln>
            <a:noFill/>
          </a:ln>
          <a:effectLst>
            <a:outerShdw blurRad="177800" dist="50800" dir="5400000" algn="ctr" rotWithShape="0">
              <a:srgbClr val="000000">
                <a:alpha val="95000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2">
                <a:lumMod val="50000"/>
              </a:schemeClr>
            </a:contourClr>
          </a:sp3d>
        </p:spPr>
      </p:pic>
      <p:pic>
        <p:nvPicPr>
          <p:cNvPr id="5" name="Рисунок 4" descr="Скульптура воина на Мамаевом Курган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38" y="2284824"/>
            <a:ext cx="3359337" cy="2200549"/>
          </a:xfrm>
          <a:prstGeom prst="rect">
            <a:avLst/>
          </a:prstGeom>
          <a:noFill/>
          <a:ln>
            <a:noFill/>
          </a:ln>
          <a:effectLst>
            <a:outerShdw blurRad="152400" dist="50800" dir="5400000" algn="ctr" rotWithShape="0">
              <a:srgbClr val="000000">
                <a:alpha val="93000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tx2">
                <a:lumMod val="75000"/>
              </a:schemeClr>
            </a:contourClr>
          </a:sp3d>
        </p:spPr>
      </p:pic>
      <p:pic>
        <p:nvPicPr>
          <p:cNvPr id="6" name="Рисунок 5" descr="Скорбящая мать на Мамаевом Кургане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603" y="2339805"/>
            <a:ext cx="3320716" cy="2145568"/>
          </a:xfrm>
          <a:prstGeom prst="rect">
            <a:avLst/>
          </a:prstGeom>
          <a:noFill/>
          <a:ln>
            <a:noFill/>
          </a:ln>
          <a:effectLst>
            <a:outerShdw blurRad="127000" dist="50800" dir="5400000" algn="ctr" rotWithShape="0">
              <a:srgbClr val="000000">
                <a:alpha val="98000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2">
                <a:lumMod val="25000"/>
              </a:schemeClr>
            </a:contourClr>
          </a:sp3d>
        </p:spPr>
      </p:pic>
      <p:pic>
        <p:nvPicPr>
          <p:cNvPr id="7" name="Рисунок 6" descr="памятники на Мамаевом Кургане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17" y="4706745"/>
            <a:ext cx="3080085" cy="1898209"/>
          </a:xfrm>
          <a:prstGeom prst="rect">
            <a:avLst/>
          </a:prstGeom>
          <a:noFill/>
          <a:ln>
            <a:noFill/>
          </a:ln>
          <a:effectLst>
            <a:outerShdw blurRad="152400" dist="50800" dir="5400000" algn="ctr" rotWithShape="0">
              <a:srgbClr val="000000">
                <a:alpha val="89000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2">
                <a:lumMod val="50000"/>
              </a:schemeClr>
            </a:contourClr>
          </a:sp3d>
        </p:spPr>
      </p:pic>
      <p:pic>
        <p:nvPicPr>
          <p:cNvPr id="8" name="Рисунок 7" descr="Память поколений на Мамаевом Кургане в Волгоград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7" y="2339805"/>
            <a:ext cx="3176335" cy="2145569"/>
          </a:xfrm>
          <a:prstGeom prst="rect">
            <a:avLst/>
          </a:prstGeom>
          <a:noFill/>
          <a:ln>
            <a:noFill/>
          </a:ln>
          <a:effectLst>
            <a:outerShdw blurRad="152400" dist="50800" dir="5400000" algn="ctr" rotWithShape="0">
              <a:srgbClr val="000000">
                <a:alpha val="90000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tx2">
                <a:lumMod val="75000"/>
              </a:schemeClr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85" y="4681926"/>
            <a:ext cx="3003654" cy="1947849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79000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2">
                <a:lumMod val="50000"/>
              </a:schemeClr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823953" y="1080213"/>
            <a:ext cx="10658986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B942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Мамаев </a:t>
            </a:r>
            <a:r>
              <a:rPr lang="ru-RU" sz="2000" b="1" dirty="0">
                <a:solidFill>
                  <a:srgbClr val="B942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Курган - это большая композиция, разбитая на части, каждая из которой несёт своё </a:t>
            </a:r>
            <a:r>
              <a:rPr lang="ru-RU" sz="2000" b="1" dirty="0" smtClean="0">
                <a:solidFill>
                  <a:srgbClr val="B942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r>
              <a:rPr lang="ru-RU" sz="2000" b="1" dirty="0">
                <a:solidFill>
                  <a:srgbClr val="B942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свою миссию, но вместе всё это является памятью и восхвалением победе </a:t>
            </a:r>
            <a:r>
              <a:rPr lang="ru-RU" sz="2000" b="1" dirty="0" smtClean="0">
                <a:solidFill>
                  <a:srgbClr val="B942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героям, победившим в </a:t>
            </a:r>
            <a:r>
              <a:rPr lang="ru-RU" sz="2000" b="1" dirty="0">
                <a:solidFill>
                  <a:srgbClr val="B942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Сталинградской битве</a:t>
            </a:r>
            <a:r>
              <a:rPr lang="ru-RU" b="1" dirty="0">
                <a:solidFill>
                  <a:srgbClr val="A64C0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A64C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02901" y="1568405"/>
            <a:ext cx="8084464" cy="5139869"/>
          </a:xfrm>
          <a:prstGeom prst="rect">
            <a:avLst/>
          </a:prstGeom>
          <a:effectLst>
            <a:outerShdw blurRad="76200" dist="63500" dir="600000" sx="37000" sy="37000" algn="ctr" rotWithShape="0">
              <a:srgbClr val="00000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B942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резком</a:t>
            </a:r>
            <a:r>
              <a:rPr lang="ru-RU" sz="2400" b="1" dirty="0">
                <a:solidFill>
                  <a:srgbClr val="B942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стремительном порыве встала на кургане женщина</a:t>
            </a:r>
            <a:r>
              <a:rPr lang="ru-RU" sz="2400" b="1" dirty="0" smtClean="0">
                <a:solidFill>
                  <a:srgbClr val="B942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rgbClr val="B942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srgbClr val="B942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мечом в руках она призывает своих сыновей встать на защиту Отечества</a:t>
            </a:r>
            <a:r>
              <a:rPr lang="ru-RU" sz="2400" b="1" dirty="0" smtClean="0">
                <a:solidFill>
                  <a:srgbClr val="B942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b="1" dirty="0" smtClean="0">
                <a:solidFill>
                  <a:srgbClr val="B942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Сдвинутые </a:t>
            </a:r>
            <a:r>
              <a:rPr lang="ru-RU" sz="2400" b="1" dirty="0">
                <a:solidFill>
                  <a:srgbClr val="B942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брови, широко открытый, кричащий рот, раздуваемые порывами ветра короткие волосы, сильные руки, облегающее формы тела длинное платье, раздуваемые порывами ветра концы платка – всё это создаёт ощущение силы, экспрессии и непреодолимого стремления вперёд. </a:t>
            </a:r>
            <a:endParaRPr lang="ru-RU" sz="2400" b="1" dirty="0" smtClean="0">
              <a:solidFill>
                <a:srgbClr val="B942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B942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B942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фоне </a:t>
            </a:r>
            <a:r>
              <a:rPr lang="ru-RU" sz="2400" b="1" dirty="0" smtClean="0">
                <a:solidFill>
                  <a:srgbClr val="B942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огромного неба </a:t>
            </a:r>
            <a:r>
              <a:rPr lang="ru-RU" sz="2400" b="1" dirty="0">
                <a:solidFill>
                  <a:srgbClr val="B942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она подобна парящей в </a:t>
            </a:r>
            <a:r>
              <a:rPr lang="ru-RU" sz="2400" b="1" dirty="0" smtClean="0">
                <a:solidFill>
                  <a:srgbClr val="B942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небе птице. </a:t>
            </a:r>
            <a:br>
              <a:rPr lang="ru-RU" sz="2400" b="1" dirty="0" smtClean="0">
                <a:solidFill>
                  <a:srgbClr val="B942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82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82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>
              <a:solidFill>
                <a:srgbClr val="82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7559" y="156759"/>
            <a:ext cx="5476774" cy="1077218"/>
          </a:xfrm>
          <a:prstGeom prst="rect">
            <a:avLst/>
          </a:prstGeom>
          <a:effectLst>
            <a:outerShdw blurRad="139700" dist="50800" dir="126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1" y="1568405"/>
            <a:ext cx="2125616" cy="4521844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83000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accent3">
                <a:lumMod val="75000"/>
              </a:schemeClr>
            </a:contourClr>
          </a:sp3d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1491175" y="491187"/>
            <a:ext cx="108256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44100"/>
                </a:solidFill>
                <a:effectLst/>
                <a:latin typeface="Arial" panose="020B0604020202020204" pitchFamily="34" charset="0"/>
              </a:rPr>
              <a:t>                                                        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44100"/>
                </a:solidFill>
                <a:effectLst/>
                <a:latin typeface="Arial" panose="020B0604020202020204" pitchFamily="34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441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Родина-мать зовёт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44100"/>
                </a:solidFill>
                <a:effectLst/>
                <a:latin typeface="Arial" panose="020B0604020202020204" pitchFamily="34" charset="0"/>
              </a:rPr>
              <a:t>!» </a:t>
            </a:r>
          </a:p>
        </p:txBody>
      </p:sp>
    </p:spTree>
    <p:extLst>
      <p:ext uri="{BB962C8B-B14F-4D97-AF65-F5344CB8AC3E}">
        <p14:creationId xmlns:p14="http://schemas.microsoft.com/office/powerpoint/2010/main" val="25984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4" descr="&amp;mcy;&amp;acy;&amp;mcy;&amp;acy;&amp;iecy;&amp;vcy; &amp;kcy;&amp;ucy;&amp;rcy;&amp;gcy;&amp;acy;&amp;ncy; &amp;ecy;&amp;kcy;&amp;scy;&amp;kcy;&amp;ucy;&amp;rcy;&amp;s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57" y="2963601"/>
            <a:ext cx="5186215" cy="3451191"/>
          </a:xfrm>
          <a:prstGeom prst="rect">
            <a:avLst/>
          </a:prstGeom>
          <a:noFill/>
          <a:ln>
            <a:noFill/>
          </a:ln>
          <a:effectLst>
            <a:outerShdw blurRad="203200" dist="50800" dir="5400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tx2">
                <a:lumMod val="5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7224" y="178698"/>
            <a:ext cx="10617590" cy="1119578"/>
          </a:xfrm>
          <a:effectLst>
            <a:outerShdw blurRad="50800" dist="50800" dir="3600000" sx="99000" sy="99000" algn="ctr" rotWithShape="0">
              <a:srgbClr val="000000">
                <a:alpha val="99000"/>
              </a:srgbClr>
            </a:outerShdw>
          </a:effectLst>
        </p:spPr>
        <p:txBody>
          <a:bodyPr/>
          <a:lstStyle/>
          <a:p>
            <a:pPr algn="just"/>
            <a:r>
              <a:rPr lang="ru-RU" dirty="0" smtClean="0">
                <a:solidFill>
                  <a:srgbClr val="993300"/>
                </a:solidFill>
              </a:rPr>
              <a:t>                         </a:t>
            </a:r>
            <a:r>
              <a:rPr lang="ru-RU" sz="3200" b="1" dirty="0" smtClean="0">
                <a:solidFill>
                  <a:srgbClr val="D64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</a:t>
            </a:r>
            <a:r>
              <a:rPr lang="ru-RU" sz="3200" b="1" dirty="0">
                <a:solidFill>
                  <a:srgbClr val="D64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Воинской Славы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54517" y="1298276"/>
            <a:ext cx="10850297" cy="1361999"/>
          </a:xfrm>
          <a:effectLst>
            <a:outerShdw blurRad="88900" dist="50800" dir="2880000" sx="95000" sy="95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посвящен вечной памяти павших в боях за Мамаев курган и Сталинград</a:t>
            </a:r>
            <a:r>
              <a:rPr lang="ru-RU" sz="20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своде </a:t>
            </a:r>
            <a:r>
              <a:rPr lang="ru-RU" sz="20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изображены </a:t>
            </a:r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награды, на стенах - 34 красных знамени, каждое из которых содержит имена погибших бойцов. </a:t>
            </a:r>
            <a:endParaRPr lang="ru-RU" sz="2000" b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Вечного огня всегда лежат цветы и венки, не забыты герои, оставшиеся на </a:t>
            </a:r>
            <a:r>
              <a:rPr lang="ru-RU" sz="20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кургане </a:t>
            </a:r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навечно. </a:t>
            </a:r>
          </a:p>
        </p:txBody>
      </p:sp>
    </p:spTree>
    <p:extLst>
      <p:ext uri="{BB962C8B-B14F-4D97-AF65-F5344CB8AC3E}">
        <p14:creationId xmlns:p14="http://schemas.microsoft.com/office/powerpoint/2010/main" val="2917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</TotalTime>
  <Words>605</Words>
  <Application>Microsoft Office PowerPoint</Application>
  <PresentationFormat>Произвольный</PresentationFormat>
  <Paragraphs>44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Высота 102.0</vt:lpstr>
      <vt:lpstr>Презентация PowerPoint</vt:lpstr>
      <vt:lpstr>                          Высота 102.0 сражается</vt:lpstr>
      <vt:lpstr>Презентация PowerPoint</vt:lpstr>
      <vt:lpstr>                 Строительство монумента</vt:lpstr>
      <vt:lpstr>      Комплекс строился с 1959 года по октябрь 1967 года</vt:lpstr>
      <vt:lpstr>Презентация PowerPoint</vt:lpstr>
      <vt:lpstr>Презентация PowerPoint</vt:lpstr>
      <vt:lpstr>                         Зал Воинской Славы</vt:lpstr>
      <vt:lpstr>                          Заключение </vt:lpstr>
      <vt:lpstr>    В книге собраны главы из воспоминаний советских военачальников о Сталинградской битвы: Г. К. Жукова, А. М. Василевского, В. И. Чуйкова, А. И. Родимцева, И. И. Людникова.</vt:lpstr>
      <vt:lpstr>Презентация PowerPoint</vt:lpstr>
      <vt:lpstr>Фотоальбом с красочными фотографиями истории города-героя Волгограда.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sotrudnik</dc:creator>
  <cp:lastModifiedBy>sotrudnik</cp:lastModifiedBy>
  <cp:revision>122</cp:revision>
  <dcterms:created xsi:type="dcterms:W3CDTF">2017-02-03T08:05:32Z</dcterms:created>
  <dcterms:modified xsi:type="dcterms:W3CDTF">2017-02-28T09:00:39Z</dcterms:modified>
</cp:coreProperties>
</file>