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67" r:id="rId3"/>
    <p:sldId id="256" r:id="rId4"/>
    <p:sldId id="257" r:id="rId5"/>
    <p:sldId id="258" r:id="rId6"/>
    <p:sldId id="259" r:id="rId7"/>
    <p:sldId id="266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2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49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-24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1378F-058B-4412-93AE-06FE9C5E5587}" type="datetimeFigureOut">
              <a:rPr lang="ru-RU" smtClean="0"/>
              <a:t>22.05.2025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B1377-2E17-4B3E-AF8C-2A84D6D5D5D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29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B1377-2E17-4B3E-AF8C-2A84D6D5D5D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808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9142-73F1-466C-AAFE-51DA9837731B}" type="datetimeFigureOut">
              <a:rPr lang="ru-RU" smtClean="0"/>
              <a:t>22.05.2025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E8C2-82E2-4C53-A23C-D93702CB34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10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9142-73F1-466C-AAFE-51DA9837731B}" type="datetimeFigureOut">
              <a:rPr lang="ru-RU" smtClean="0"/>
              <a:t>22.05.2025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E8C2-82E2-4C53-A23C-D93702CB34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9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9142-73F1-466C-AAFE-51DA9837731B}" type="datetimeFigureOut">
              <a:rPr lang="ru-RU" smtClean="0"/>
              <a:t>22.05.2025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E8C2-82E2-4C53-A23C-D93702CB34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03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9142-73F1-466C-AAFE-51DA9837731B}" type="datetimeFigureOut">
              <a:rPr lang="ru-RU" smtClean="0"/>
              <a:t>22.05.2025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E8C2-82E2-4C53-A23C-D93702CB34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34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9142-73F1-466C-AAFE-51DA9837731B}" type="datetimeFigureOut">
              <a:rPr lang="ru-RU" smtClean="0"/>
              <a:t>22.05.2025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E8C2-82E2-4C53-A23C-D93702CB34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74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9142-73F1-466C-AAFE-51DA9837731B}" type="datetimeFigureOut">
              <a:rPr lang="ru-RU" smtClean="0"/>
              <a:t>22.05.2025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E8C2-82E2-4C53-A23C-D93702CB34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43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9142-73F1-466C-AAFE-51DA9837731B}" type="datetimeFigureOut">
              <a:rPr lang="ru-RU" smtClean="0"/>
              <a:t>22.05.2025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E8C2-82E2-4C53-A23C-D93702CB34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33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9142-73F1-466C-AAFE-51DA9837731B}" type="datetimeFigureOut">
              <a:rPr lang="ru-RU" smtClean="0"/>
              <a:t>22.05.2025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E8C2-82E2-4C53-A23C-D93702CB34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51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9142-73F1-466C-AAFE-51DA9837731B}" type="datetimeFigureOut">
              <a:rPr lang="ru-RU" smtClean="0"/>
              <a:t>22.05.2025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E8C2-82E2-4C53-A23C-D93702CB34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36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9142-73F1-466C-AAFE-51DA9837731B}" type="datetimeFigureOut">
              <a:rPr lang="ru-RU" smtClean="0"/>
              <a:t>22.05.2025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E8C2-82E2-4C53-A23C-D93702CB34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30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9142-73F1-466C-AAFE-51DA9837731B}" type="datetimeFigureOut">
              <a:rPr lang="ru-RU" smtClean="0"/>
              <a:t>22.05.2025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E8C2-82E2-4C53-A23C-D93702CB34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65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9142-73F1-466C-AAFE-51DA9837731B}" type="datetimeFigureOut">
              <a:rPr lang="ru-RU" smtClean="0"/>
              <a:t>22.05.2025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5E8C2-82E2-4C53-A23C-D93702CB34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30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otrudnik\Desktop\Памятник студенту-политехнику в Санкт-Петербург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687" y="1898522"/>
            <a:ext cx="3962694" cy="515150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4048" y="109729"/>
            <a:ext cx="111373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каким книгам обучались российские студенты - политехники второй половины Х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 века?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чебники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1860 – 1890 - х годов издания, представленные на этой выставке, находятся в  фонде редких книг (корп. В - 210)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Информационно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библиотечного центра ВолгГТУ.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51" y="2340451"/>
            <a:ext cx="1989466" cy="296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33" y="2340451"/>
            <a:ext cx="1892712" cy="296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2" y="2308638"/>
            <a:ext cx="19081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14" y="3899081"/>
            <a:ext cx="1856673" cy="280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336" y="3821588"/>
            <a:ext cx="1837944" cy="290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034" y="4825620"/>
            <a:ext cx="1703299" cy="198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sotrudnik\Desktop\Учебники 1860-1890г.г\1 Сохоцкий Ю. Об определённых интегралах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378" y="2387622"/>
            <a:ext cx="1873441" cy="29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otrudnik\Desktop\Учебники 1860-1890г.г\5 Худяков П.К. Построение насосов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00" y="3879770"/>
            <a:ext cx="1784098" cy="278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79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16872" y="492754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16352" y="357542"/>
            <a:ext cx="6185251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Жю́ль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Жаме́н (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1818-1886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французский физик. Член Парижской академии наук, иностранный член-корреспондент Петербургской Академии наук. Профессор Сорбонны.</a:t>
            </a: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Будучи учеником и последователем Коши, Жамен много потратил труда на разработку методов для опытных доказательств аналитических выводов Коши в теории света. Жамен также с успехом занимался магнитными и электрическими явлениями, вопросами молекулярной физики и гигрометрией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Адольф Вюлнер (1835-1908)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немецкий физик. доцент Боннского университета, а с 1869 года профессор физики в Аахенском техническом университете. В 1883–1886 годах он занимал должность академического ректора. Он известен своими работами по удельной теплоёмкости жидкостей и газов, давлению паров, показателям преломления и спектрам излучения.)</a:t>
            </a: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600" b="1" i="1" dirty="0">
                <a:solidFill>
                  <a:srgbClr val="4D230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Полный курс физики по сочинениям Жамена и Вюльнера  Т. 2 / Н. Филиппов, Д. Аверкиев. - СПб. ; Москва : типография М. О. Вольфа, 1866. - 504 с.</a:t>
            </a:r>
          </a:p>
          <a:p>
            <a:pPr algn="just"/>
            <a:endParaRPr lang="ru-RU" sz="1600" b="1" i="1" dirty="0">
              <a:solidFill>
                <a:srgbClr val="4D230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9" name="Picture 3" descr="C:\Users\sotrudnik\Desktop\Учебники 1860-1890г.г\jules_celestin_ja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148" y="417549"/>
            <a:ext cx="2440041" cy="295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368" y="3150335"/>
            <a:ext cx="2255838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sotrudnik\Desktop\Учебники 1860-1890г.г\10  Курс физики Жален и Вюльне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3" y="351473"/>
            <a:ext cx="2149475" cy="32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otrudnik\Desktop\Учебники 1860-1890г.г\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4" y="3395318"/>
            <a:ext cx="2002819" cy="316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" y="5185360"/>
            <a:ext cx="1111599" cy="144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3325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" y="338328"/>
            <a:ext cx="1159459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Вторая половина 1860-х годов  в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России - это время социальных и политических реформ приведших к  росту экономики.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Десятки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новых акционерных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коммерческих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банков и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тысячи километров железных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дорог, дают ускорение процессу индустриализации. Развивается транспортное машиностроение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сталелитейные (рельсовые) предприятия, военные заводы.     </a:t>
            </a:r>
          </a:p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Стране нужны инженеры, поэтому растёт количество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политехнических институтов. 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Нужны новые учебники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математике, физике, теоретической механике, химии, по машинам и механизмам и др. 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учебники переводные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но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 учебников писали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преподаватели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вузов  - известные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российские ученые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6" name="Picture 2" descr="C:\Users\sotrudnik\Desktop\про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48" y="3816203"/>
            <a:ext cx="2844069" cy="182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trudnik\Desktop\студен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2663">
            <a:off x="4722900" y="4538247"/>
            <a:ext cx="1438070" cy="190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61" y="4024421"/>
            <a:ext cx="4373944" cy="257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631" y="4586655"/>
            <a:ext cx="2997122" cy="200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4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893" y="381364"/>
            <a:ext cx="3166858" cy="39254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1" y="3055015"/>
            <a:ext cx="2521816" cy="35126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3849624" y="381364"/>
            <a:ext cx="445312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Юлиус Людвиг Вейсбах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1806-1871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саксонский математик и механик-гидравлик.</a:t>
            </a: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Вейсбах занимался гидравликой, геодезией, маркшейдерским искусством. 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открыл неполное сжатие струи воды при истечении через отверстия и трубки.</a:t>
            </a: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Вейсбах также написал ряд трудов по другим отраслям технических наук, в том числе по геодезии и маркшейдерскому искусству.</a:t>
            </a:r>
          </a:p>
          <a:p>
            <a:pPr algn="just"/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Прибор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Вейсбаха, применённый им при гидравлических исследованиях, находится в настоящее время в институте инженеров путей сообщения в Санкт-Петербурге.</a:t>
            </a:r>
            <a:endParaRPr lang="ru-RU" b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041" y="289032"/>
            <a:ext cx="318211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Его главный научно - литературный труд </a:t>
            </a:r>
            <a:r>
              <a:rPr lang="ru-RU" b="1" i="1" dirty="0">
                <a:solidFill>
                  <a:srgbClr val="4D230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«Lehrbuch der Ingenieur </a:t>
            </a:r>
            <a:r>
              <a:rPr lang="ru-RU" b="1" i="1" dirty="0" smtClean="0">
                <a:solidFill>
                  <a:srgbClr val="4D230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und Maschinenmechanik». </a:t>
            </a:r>
          </a:p>
          <a:p>
            <a:pPr algn="just"/>
            <a:r>
              <a: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Выдержавший 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несколько изданий и </a:t>
            </a:r>
            <a:r>
              <a: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переведенный 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почти на все европейские языки, в том числе и на русский И. Стебницким, Н. Соколовым и П. Усовым</a:t>
            </a:r>
            <a:endParaRPr lang="ru-RU" sz="1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918" y="4505716"/>
            <a:ext cx="3136380" cy="21984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/>
          </a:sp3d>
        </p:spPr>
      </p:pic>
      <p:sp>
        <p:nvSpPr>
          <p:cNvPr id="2" name="Прямоугольник 1"/>
          <p:cNvSpPr/>
          <p:nvPr/>
        </p:nvSpPr>
        <p:spPr>
          <a:xfrm>
            <a:off x="3317004" y="5736652"/>
            <a:ext cx="55183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4D2307"/>
                </a:solidFill>
                <a:latin typeface="Times New Roman" pitchFamily="18" charset="0"/>
                <a:cs typeface="Times New Roman" pitchFamily="18" charset="0"/>
              </a:rPr>
              <a:t>Вейсбах, </a:t>
            </a:r>
            <a:r>
              <a:rPr lang="ru-RU" sz="1600" b="1" i="1" dirty="0" smtClean="0">
                <a:solidFill>
                  <a:srgbClr val="4D2307"/>
                </a:solidFill>
                <a:latin typeface="Times New Roman" pitchFamily="18" charset="0"/>
                <a:cs typeface="Times New Roman" pitchFamily="18" charset="0"/>
              </a:rPr>
              <a:t>Ю. Теоретическая </a:t>
            </a:r>
            <a:r>
              <a:rPr lang="ru-RU" sz="1600" b="1" i="1" dirty="0">
                <a:solidFill>
                  <a:srgbClr val="4D2307"/>
                </a:solidFill>
                <a:latin typeface="Times New Roman" pitchFamily="18" charset="0"/>
                <a:cs typeface="Times New Roman" pitchFamily="18" charset="0"/>
              </a:rPr>
              <a:t>и практическая механика </a:t>
            </a:r>
            <a:r>
              <a:rPr lang="ru-RU" sz="1600" b="1" i="1" dirty="0" smtClean="0">
                <a:solidFill>
                  <a:srgbClr val="4D2307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i="1" dirty="0">
                <a:solidFill>
                  <a:srgbClr val="4D2307"/>
                </a:solidFill>
                <a:latin typeface="Times New Roman" pitchFamily="18" charset="0"/>
                <a:cs typeface="Times New Roman" pitchFamily="18" charset="0"/>
              </a:rPr>
              <a:t>пер. с нем. / Ю. Вейсбах. - СПб. : Изд. П. Усов, 1859-1863. - 1114 с. - (. Т. 3).</a:t>
            </a:r>
          </a:p>
        </p:txBody>
      </p:sp>
    </p:spTree>
    <p:extLst>
      <p:ext uri="{BB962C8B-B14F-4D97-AF65-F5344CB8AC3E}">
        <p14:creationId xmlns:p14="http://schemas.microsoft.com/office/powerpoint/2010/main" val="42341449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81" y="2613225"/>
            <a:ext cx="2548835" cy="2928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48" y="354085"/>
            <a:ext cx="4046468" cy="21254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34" y="354085"/>
            <a:ext cx="2342481" cy="36841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55" y="3657599"/>
            <a:ext cx="2035485" cy="30133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3154680" y="354085"/>
            <a:ext cx="4355088" cy="679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Николай Сергеевич Будаев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1833-1902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заслуженный профессор петербургского университета. </a:t>
            </a: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 года он стал преподавать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теоретическую механику в Михайловской артиллерийской академии. </a:t>
            </a: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Вышедший в 1871 г. учебник посвящен им другу,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Петру Михайловичу Альбицкому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1836-19.03.1888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генерал-майору, адъюнкт-профессору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Михайловской артиллерийской академии по предмету баллистики,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военному писателю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педагогу.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solidFill>
                  <a:srgbClr val="4D2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Будаев, </a:t>
            </a:r>
            <a:r>
              <a:rPr lang="ru-RU" b="1" i="1" dirty="0" smtClean="0">
                <a:solidFill>
                  <a:srgbClr val="4D2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Теоретическая механика </a:t>
            </a:r>
            <a:r>
              <a:rPr lang="ru-RU" b="1" i="1" dirty="0">
                <a:solidFill>
                  <a:srgbClr val="4D2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1 : Механика материальной точки / Н. Будаев. - Санкт-Петербург : Тип. Императ. акад. наук, 1871. - 523 с.</a:t>
            </a:r>
            <a:endParaRPr lang="ru-RU" b="1" i="1" dirty="0" smtClean="0">
              <a:solidFill>
                <a:srgbClr val="4D23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/>
              <a:t>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948" y="4038208"/>
            <a:ext cx="1798751" cy="276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6832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57" y="356617"/>
            <a:ext cx="2519771" cy="37846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04" y="4249994"/>
            <a:ext cx="2143700" cy="25083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50" y="2981159"/>
            <a:ext cx="1611936" cy="24512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483" y="4029663"/>
            <a:ext cx="1726765" cy="27167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948" y="4079655"/>
            <a:ext cx="1723326" cy="27055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22775" y="374905"/>
            <a:ext cx="433570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Дмитрий Константинович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Бобылёв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1842 - 1917)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физик; заслуженный профессор механики в Санкт – Петербургском университете. </a:t>
            </a: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 дифференциальное уравнение второго порядка, которому должно удовлетворять давление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жидкости, и показал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в жидкости, обладающей трением, потеря кинетической энергии силы равна произведению коэффициента внутреннего трения на сумму угловых скоростей всех элементов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жидкости.</a:t>
            </a:r>
          </a:p>
          <a:p>
            <a:pPr algn="just"/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solidFill>
                  <a:srgbClr val="4D2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Бобылев, </a:t>
            </a:r>
            <a:r>
              <a:rPr lang="ru-RU" b="1" i="1" dirty="0" smtClean="0">
                <a:solidFill>
                  <a:srgbClr val="4D2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Руководство </a:t>
            </a:r>
            <a:r>
              <a:rPr lang="ru-RU" b="1" i="1" dirty="0">
                <a:solidFill>
                  <a:srgbClr val="4D2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курсу теоретической </a:t>
            </a:r>
            <a:r>
              <a:rPr lang="ru-RU" b="1" i="1" dirty="0" smtClean="0">
                <a:solidFill>
                  <a:srgbClr val="4D2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механики </a:t>
            </a:r>
            <a:r>
              <a:rPr lang="ru-RU" b="1" i="1" dirty="0">
                <a:solidFill>
                  <a:srgbClr val="4D2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Д. Бобылев. - СПб, 1895. - 446 с.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98029"/>
            <a:ext cx="3020377" cy="364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6635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4404" y="4567576"/>
            <a:ext cx="41799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4D2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Кинетика точки : лекции, читанные на Санкт-Петербургских Высших Женских Курсах в 1902 </a:t>
            </a:r>
            <a:r>
              <a:rPr lang="ru-RU" sz="1600" b="1" i="1" dirty="0" smtClean="0">
                <a:solidFill>
                  <a:srgbClr val="4D2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Лекции, написанные от руки и изданные литографическим способом.</a:t>
            </a:r>
            <a:endParaRPr lang="ru-RU" sz="1600" b="1" i="1" dirty="0">
              <a:solidFill>
                <a:srgbClr val="4D23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946" y="486834"/>
            <a:ext cx="2821663" cy="296045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75000"/>
              </a:schemeClr>
            </a:contourClr>
          </a:sp3d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2337" y="486834"/>
            <a:ext cx="8480802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Всеволодович Мещерский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1859–1935)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учёный-механик, основоположник механики систем переменного состава</a:t>
            </a: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(систем переменной массы).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известен курс теоретической механики И. В. Мещерского и особенно его «Сборник задач по теоретической механике» (первое издание — 1914 г.), выдержавший 51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(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конец 2012 г.)  и принятый в качестве учебного пособия для высших учебных заведений. 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в этой области явились теоретической основой современной ракетодинамики. Его имя неразрывно связано с именем одного из создателей научных основ космонавтики —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Э Циолковского. </a:t>
            </a: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7" y="3598312"/>
            <a:ext cx="1819655" cy="28864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41" y="3598312"/>
            <a:ext cx="1861956" cy="288644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605738" y="6192373"/>
            <a:ext cx="62372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4D2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женские курсы. Профессор И. В. Мещерский среди слушательниц физико-математического факультета.</a:t>
            </a:r>
          </a:p>
        </p:txBody>
      </p:sp>
      <p:pic>
        <p:nvPicPr>
          <p:cNvPr id="1026" name="Picture 2" descr="C:\Users\sotrudnik\Desktop\Рисунок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946" y="3815027"/>
            <a:ext cx="2903011" cy="225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7948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043" y="317301"/>
            <a:ext cx="2434693" cy="3877248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8816872" y="492754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50592" y="253293"/>
            <a:ext cx="6757416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Фёдор Фомич Петрушевский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(1828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1904)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русский физик , заслуженный профессор  Санкт – Петербургского университета, действительный статский советник.</a:t>
            </a: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в большинстве относились к  электромагнетизму и оптике. Являлся учителем многих русских физиков. </a:t>
            </a: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Ф. Ф. Петрушевский положил начало практическим занятиям физикой со студентами. В 1865 году он открыл первый в России физический студенческий практикум, который впоследствии превратился в большую физическую лабораторию. </a:t>
            </a:r>
          </a:p>
          <a:p>
            <a:pPr algn="just"/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Петрушевский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— автор одного из первых систематических курсов электромагнетизма — «Экспериментальный и практический курс электричества» (1876). </a:t>
            </a: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области оптики Петрушевский создал несколько оригинальных конструкций оптических приборов, усовершенствовал осветительные устройства маяков и бакенов и пр. 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b="1" i="1" dirty="0" smtClean="0">
              <a:solidFill>
                <a:srgbClr val="4D230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solidFill>
                  <a:srgbClr val="4D230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Петрушевский</a:t>
            </a:r>
            <a:r>
              <a:rPr lang="ru-RU" b="1" i="1" dirty="0">
                <a:solidFill>
                  <a:srgbClr val="4D230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Ф. </a:t>
            </a:r>
            <a:r>
              <a:rPr lang="ru-RU" b="1" i="1" dirty="0" smtClean="0">
                <a:solidFill>
                  <a:srgbClr val="4D230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Ф. Экспериментальный </a:t>
            </a:r>
            <a:r>
              <a:rPr lang="ru-RU" b="1" i="1" dirty="0">
                <a:solidFill>
                  <a:srgbClr val="4D230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курс электричества, магнетизма и </a:t>
            </a:r>
            <a:r>
              <a:rPr lang="ru-RU" b="1" i="1" dirty="0" smtClean="0">
                <a:solidFill>
                  <a:srgbClr val="4D230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гальванизма / </a:t>
            </a:r>
            <a:r>
              <a:rPr lang="ru-RU" b="1" i="1" dirty="0">
                <a:solidFill>
                  <a:srgbClr val="4D230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Ф. Ф. Петрушевский. - СПб. : [б. и.], 1876. - 442 с.</a:t>
            </a:r>
            <a:endParaRPr lang="ru-RU" b="1" i="1" dirty="0" smtClean="0">
              <a:solidFill>
                <a:srgbClr val="4D230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b="1" i="1" dirty="0">
              <a:solidFill>
                <a:srgbClr val="4D230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82" y="3833736"/>
            <a:ext cx="1970635" cy="22663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1" y="390453"/>
            <a:ext cx="2066465" cy="31429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043" y="4428698"/>
            <a:ext cx="2434693" cy="136701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Прямоугольник 14"/>
          <p:cNvSpPr/>
          <p:nvPr/>
        </p:nvSpPr>
        <p:spPr>
          <a:xfrm>
            <a:off x="9284017" y="5956335"/>
            <a:ext cx="2574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solidFill>
                  <a:srgbClr val="4D230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Дальномер Ф. Петрушевского</a:t>
            </a:r>
            <a:endParaRPr lang="ru-RU" sz="1400" i="1" dirty="0">
              <a:solidFill>
                <a:srgbClr val="4D23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128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16872" y="492754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63240" y="435047"/>
            <a:ext cx="562356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Юлиан Васильевич Сохоцкий (1842–1927)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русский математик польского происхождения, автор работы «Об определённых интегралах и функциях, употребляемых при разложениях в ряды» (1873). 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Научный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вклад Сохоцкого включает работы по теории эллиптических функций, теории определенных интегралов (в частности, поиску предельных значений интегралов типа Коши) и исследование по теории алгебраических чисел, основывающееся на работах Е.И. Золотарева, А.А. Маркова (старшего) и его собственных; многие из полученных им результатов нашли приложение в механике, а формулы Сохоцкого-Племеля применяются в квантовой механике и квантовой теории поля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600" b="1" i="1" dirty="0">
                <a:solidFill>
                  <a:srgbClr val="4D230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Сохоцкий, </a:t>
            </a:r>
            <a:r>
              <a:rPr lang="ru-RU" sz="1600" b="1" i="1" dirty="0" smtClean="0">
                <a:solidFill>
                  <a:srgbClr val="4D230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Ю. Об </a:t>
            </a:r>
            <a:r>
              <a:rPr lang="ru-RU" sz="1600" b="1" i="1" dirty="0">
                <a:solidFill>
                  <a:srgbClr val="4D230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определенных интегралах и функциях, употребляемых при разложениях в </a:t>
            </a:r>
            <a:r>
              <a:rPr lang="ru-RU" sz="1600" b="1" i="1" dirty="0" smtClean="0">
                <a:solidFill>
                  <a:srgbClr val="4D230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ряды </a:t>
            </a:r>
            <a:r>
              <a:rPr lang="ru-RU" sz="1600" b="1" i="1" dirty="0">
                <a:solidFill>
                  <a:srgbClr val="4D230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Ю. Сохоцкий. - СПб. : </a:t>
            </a:r>
            <a:r>
              <a:rPr lang="ru-RU" sz="1600" b="1" i="1" dirty="0" smtClean="0">
                <a:solidFill>
                  <a:srgbClr val="4D230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типография М. Стасевича, </a:t>
            </a:r>
            <a:r>
              <a:rPr lang="ru-RU" sz="1600" b="1" i="1" dirty="0">
                <a:solidFill>
                  <a:srgbClr val="4D230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1873. - 136 с.</a:t>
            </a:r>
            <a:endParaRPr lang="ru-RU" sz="1600" b="1" i="1" dirty="0">
              <a:solidFill>
                <a:srgbClr val="4D230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786" y="6100064"/>
            <a:ext cx="8065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 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sotrudnik\Desktop\Учебники 1860-1890г.г\Сохоцкий Ю.В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603" y="419555"/>
            <a:ext cx="2860421" cy="353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trudnik\Desktop\Учебники 1860-1890г.г\1 Сохоцкий Ю. Об определённых интегралах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42" y="419555"/>
            <a:ext cx="2493014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otrudnik\Desktop\Учебники 1860-1890г.г\2 Сохоцкий Ю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20" y="3536994"/>
            <a:ext cx="1963903" cy="315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otrudnik\Desktop\Учебники 1860-1890г.г\3 Сохоцкий Ю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4318">
            <a:off x="9806544" y="4144062"/>
            <a:ext cx="1729810" cy="225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7579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16872" y="492754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17209" y="239116"/>
            <a:ext cx="5871927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Пётр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Кондратьевич Худяков (1858–1935)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учёный в области прикладной механики, заслуженный профессор Императорского технического училища, председатель Политехнического общества. Один из учёных-основателей теории машин и механизмов. Основатель Московской школы конструкторов-машиностроителей. Одним из его первых учеников был инженер-механик А. А. Микулин. Всего Худяков подготовил 3 академиков, 100 научных работников и 3 профессоров. Герой Труда.  Заслуженный деятель науки и техники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РСФСР.</a:t>
            </a:r>
          </a:p>
          <a:p>
            <a:pPr algn="just"/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Автор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учебника «Построение насосов»: «Критическая оценка конструктивных типов насосов, данные для проектирования насосов, расчётные таблицы, краткие исторические очерки по различным отделам построения насосов, классификация насосов, указания на литературу по насосам».  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600" b="1" i="1" dirty="0">
                <a:solidFill>
                  <a:srgbClr val="4D230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Худяков, П. К. Построение насосов / П. К. Худяков. - Москва : Типо-литография" Русского Т-ва печатного и издательского дела", 1899. - 467 с.</a:t>
            </a: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786" y="6100064"/>
            <a:ext cx="8065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 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sotrudnik\Desktop\Учебники 1860-1890г.г\Худяков_Пётр_Кондратьеви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880" y="372922"/>
            <a:ext cx="2533815" cy="386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otrudnik\Desktop\Учебники 1860-1890г.г\5 Худяков П.К. Построение насос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88" y="316154"/>
            <a:ext cx="2515867" cy="392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otrudnik\Desktop\Учебники 1860-1890г.г\8 Худяков П.К. вертикальный насо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462" y="4066911"/>
            <a:ext cx="1707747" cy="267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136" y="4066911"/>
            <a:ext cx="2243560" cy="265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6" y="4755189"/>
            <a:ext cx="961183" cy="196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4828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922</Words>
  <Application>Microsoft Office PowerPoint</Application>
  <PresentationFormat>Произвольный</PresentationFormat>
  <Paragraphs>70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sotrudnik</dc:creator>
  <cp:lastModifiedBy>admin</cp:lastModifiedBy>
  <cp:revision>83</cp:revision>
  <dcterms:created xsi:type="dcterms:W3CDTF">2024-05-21T07:22:58Z</dcterms:created>
  <dcterms:modified xsi:type="dcterms:W3CDTF">2025-05-22T06:51:50Z</dcterms:modified>
</cp:coreProperties>
</file>