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8" r:id="rId2"/>
    <p:sldId id="271" r:id="rId3"/>
    <p:sldId id="276" r:id="rId4"/>
    <p:sldId id="273" r:id="rId5"/>
    <p:sldId id="283" r:id="rId6"/>
    <p:sldId id="275" r:id="rId7"/>
    <p:sldId id="277" r:id="rId8"/>
    <p:sldId id="278" r:id="rId9"/>
    <p:sldId id="279" r:id="rId10"/>
    <p:sldId id="259" r:id="rId11"/>
    <p:sldId id="284" r:id="rId12"/>
    <p:sldId id="274" r:id="rId13"/>
    <p:sldId id="265" r:id="rId14"/>
    <p:sldId id="270" r:id="rId15"/>
    <p:sldId id="260" r:id="rId16"/>
    <p:sldId id="261" r:id="rId17"/>
    <p:sldId id="26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0101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962" autoAdjust="0"/>
  </p:normalViewPr>
  <p:slideViewPr>
    <p:cSldViewPr>
      <p:cViewPr varScale="1">
        <p:scale>
          <a:sx n="81" d="100"/>
          <a:sy n="81" d="100"/>
        </p:scale>
        <p:origin x="-149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7F623-0B51-495A-A264-EF01A8496C39}" type="datetimeFigureOut">
              <a:rPr lang="ru-RU" smtClean="0"/>
              <a:pPr/>
              <a:t>27.04.2023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D088310-01F6-4195-BAC0-583FF8D46F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7F623-0B51-495A-A264-EF01A8496C39}" type="datetimeFigureOut">
              <a:rPr lang="ru-RU" smtClean="0"/>
              <a:pPr/>
              <a:t>27.04.2023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88310-01F6-4195-BAC0-583FF8D46F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7F623-0B51-495A-A264-EF01A8496C39}" type="datetimeFigureOut">
              <a:rPr lang="ru-RU" smtClean="0"/>
              <a:pPr/>
              <a:t>27.04.2023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88310-01F6-4195-BAC0-583FF8D46F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7F623-0B51-495A-A264-EF01A8496C39}" type="datetimeFigureOut">
              <a:rPr lang="ru-RU" smtClean="0"/>
              <a:pPr/>
              <a:t>27.04.2023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D088310-01F6-4195-BAC0-583FF8D46F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7F623-0B51-495A-A264-EF01A8496C39}" type="datetimeFigureOut">
              <a:rPr lang="ru-RU" smtClean="0"/>
              <a:pPr/>
              <a:t>27.04.2023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88310-01F6-4195-BAC0-583FF8D46F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7F623-0B51-495A-A264-EF01A8496C39}" type="datetimeFigureOut">
              <a:rPr lang="ru-RU" smtClean="0"/>
              <a:pPr/>
              <a:t>27.04.2023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88310-01F6-4195-BAC0-583FF8D46F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7F623-0B51-495A-A264-EF01A8496C39}" type="datetimeFigureOut">
              <a:rPr lang="ru-RU" smtClean="0"/>
              <a:pPr/>
              <a:t>27.04.2023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D088310-01F6-4195-BAC0-583FF8D46F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7F623-0B51-495A-A264-EF01A8496C39}" type="datetimeFigureOut">
              <a:rPr lang="ru-RU" smtClean="0"/>
              <a:pPr/>
              <a:t>27.04.2023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88310-01F6-4195-BAC0-583FF8D46F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7F623-0B51-495A-A264-EF01A8496C39}" type="datetimeFigureOut">
              <a:rPr lang="ru-RU" smtClean="0"/>
              <a:pPr/>
              <a:t>27.04.2023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88310-01F6-4195-BAC0-583FF8D46F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7F623-0B51-495A-A264-EF01A8496C39}" type="datetimeFigureOut">
              <a:rPr lang="ru-RU" smtClean="0"/>
              <a:pPr/>
              <a:t>27.04.2023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88310-01F6-4195-BAC0-583FF8D46F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7F623-0B51-495A-A264-EF01A8496C39}" type="datetimeFigureOut">
              <a:rPr lang="ru-RU" smtClean="0"/>
              <a:pPr/>
              <a:t>27.04.2023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88310-01F6-4195-BAC0-583FF8D46F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7E7F623-0B51-495A-A264-EF01A8496C39}" type="datetimeFigureOut">
              <a:rPr lang="ru-RU" smtClean="0"/>
              <a:pPr/>
              <a:t>27.04.2023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D088310-01F6-4195-BAC0-583FF8D46F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AutoShape 4" descr="https://yt3.ggpht.com/a/AATXAJyIbTAtwOhyyoGmCFlHgie19isrqnxW-s_5uQ=s900-c-k-c0xffffffff-no-rj-m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4342" name="AutoShape 6" descr="https://yt3.ggpht.com/a/AATXAJyIbTAtwOhyyoGmCFlHgie19isrqnxW-s_5uQ=s900-c-k-c0xffffffff-no-rj-m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4344" name="Picture 8" descr="https://catherineasquithgallery.com/uploads/posts/2021-02/1613675476_14-p-fon-dlya-prezentatsii-kinolenta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https://verniy-put32.ru/wp-content/uploads/2021/02/a1d729e517cb6d0085c05f142d9bb2b3_600x400_acf_cropped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04"/>
            <a:ext cx="8786873" cy="5715040"/>
          </a:xfrm>
          <a:prstGeom prst="rect">
            <a:avLst/>
          </a:prstGeom>
          <a:noFill/>
        </p:spPr>
      </p:pic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642910" y="571480"/>
            <a:ext cx="8143932" cy="4525962"/>
          </a:xfrm>
          <a:prstGeom prst="rect">
            <a:avLst/>
          </a:prstGeom>
        </p:spPr>
        <p:txBody>
          <a:bodyPr/>
          <a:lstStyle/>
          <a:p>
            <a:pPr marL="448056" marR="0" lvl="0" indent="-384047" fontAlgn="auto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ts val="2046"/>
              <a:buFont typeface="Wingdings" pitchFamily="2" charset="2"/>
              <a:buNone/>
              <a:tabLst/>
              <a:defRPr/>
            </a:pPr>
            <a:endParaRPr lang="ru-RU" sz="1600" b="1" i="1" dirty="0" smtClean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" name="Picture 2" descr="Клипарты на 9 мая - В PNG на прозрачном фоне - Скачать бесплатн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642918"/>
            <a:ext cx="7715304" cy="131760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71472" y="2000240"/>
            <a:ext cx="7786742" cy="116079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scadeUp">
              <a:avLst>
                <a:gd name="adj" fmla="val 100000"/>
              </a:avLst>
            </a:prstTxWarp>
            <a:spAutoFit/>
          </a:bodyPr>
          <a:lstStyle/>
          <a:p>
            <a:pPr algn="ctr">
              <a:buClr>
                <a:schemeClr val="lt1"/>
              </a:buClr>
              <a:buSzPts val="4400"/>
            </a:pPr>
            <a:r>
              <a:rPr lang="ru-RU" sz="4400" b="1" i="1" cap="all" dirty="0" smtClean="0">
                <a:solidFill>
                  <a:srgbClr val="A70101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+mj-cs"/>
                <a:sym typeface="Times New Roman"/>
              </a:rPr>
              <a:t>Поэзия,Опаленная войной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https://catherineasquithgallery.com/uploads/posts/2021-02/1613675476_14-p-fon-dlya-prezentatsii-kinolenta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40" name="AutoShape 4" descr="https://yt3.ggpht.com/a/AATXAJyIbTAtwOhyyoGmCFlHgie19isrqnxW-s_5uQ=s900-c-k-c0xffffffff-no-rj-m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4342" name="AutoShape 6" descr="https://yt3.ggpht.com/a/AATXAJyIbTAtwOhyyoGmCFlHgie19isrqnxW-s_5uQ=s900-c-k-c0xffffffff-no-rj-m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3" name="Рисунок 12" descr="1613658246_64-p-fon-dlya-prezentatsii-vov-1941-1945-7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428604"/>
            <a:ext cx="8786874" cy="5715040"/>
          </a:xfrm>
          <a:prstGeom prst="rect">
            <a:avLst/>
          </a:prstGeom>
        </p:spPr>
      </p:pic>
      <p:pic>
        <p:nvPicPr>
          <p:cNvPr id="10242" name="Picture 2" descr="https://cultinfo.ru/upload/medialibrary/4ec/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5143504" y="785794"/>
            <a:ext cx="3741286" cy="5286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Google Shape;393;p57"/>
          <p:cNvSpPr txBox="1"/>
          <p:nvPr/>
        </p:nvSpPr>
        <p:spPr>
          <a:xfrm>
            <a:off x="307975" y="332656"/>
            <a:ext cx="4572000" cy="1143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lt1"/>
              </a:buClr>
              <a:buSzPts val="3200"/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Сергей Орлов</a:t>
            </a:r>
          </a:p>
          <a:p>
            <a:pPr algn="ctr">
              <a:buClr>
                <a:schemeClr val="lt1"/>
              </a:buClr>
              <a:buSzPts val="3200"/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(1921-1977)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7975" y="1246521"/>
            <a:ext cx="49292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indent="-228600">
              <a:spcBef>
                <a:spcPct val="20000"/>
              </a:spcBef>
              <a:buClr>
                <a:schemeClr val="accent6"/>
              </a:buClr>
              <a:buSzPct val="90000"/>
              <a:buFont typeface="Wingdings" pitchFamily="2" charset="2"/>
              <a:buChar char="§"/>
              <a:defRPr/>
            </a:pPr>
            <a:r>
              <a:rPr lang="ru-RU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Большинство стихов Сергея Орлова – о пережитом на войне, о тех, кто отдал свою жизнь за Родину, его талант раскрылся на войне.  Стихотворение «Его зарыли в шар земной» — тому яркое подтверждение.  </a:t>
            </a:r>
            <a:endParaRPr lang="ru-RU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48" name="Picture 8" descr="http://static.ozone.ru/multimedia/books_covers/10110546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67049">
            <a:off x="4828755" y="4221121"/>
            <a:ext cx="1590068" cy="2065025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1178711" y="2708920"/>
            <a:ext cx="31432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indent="-384047">
              <a:buClr>
                <a:schemeClr val="accent1"/>
              </a:buClr>
              <a:buSzPts val="2046"/>
            </a:pPr>
            <a:r>
              <a:rPr lang="ru-RU" sz="1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400" b="1" dirty="0" smtClean="0">
                <a:solidFill>
                  <a:srgbClr val="A701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Его зарыли в шар земной,</a:t>
            </a:r>
          </a:p>
          <a:p>
            <a:pPr marL="448056" indent="-384047">
              <a:buClr>
                <a:schemeClr val="accent1"/>
              </a:buClr>
              <a:buSzPts val="2046"/>
            </a:pPr>
            <a:r>
              <a:rPr lang="ru-RU" sz="1400" b="1" dirty="0" smtClean="0">
                <a:solidFill>
                  <a:srgbClr val="A701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А был он лишь солдат,</a:t>
            </a:r>
          </a:p>
          <a:p>
            <a:pPr marL="448056" indent="-384047">
              <a:buClr>
                <a:schemeClr val="accent1"/>
              </a:buClr>
              <a:buSzPts val="2046"/>
            </a:pPr>
            <a:r>
              <a:rPr lang="ru-RU" sz="1400" b="1" dirty="0" smtClean="0">
                <a:solidFill>
                  <a:srgbClr val="A701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Всего, друзья, солдат простой,</a:t>
            </a:r>
          </a:p>
          <a:p>
            <a:pPr marL="448056" indent="-384047">
              <a:buClr>
                <a:schemeClr val="accent1"/>
              </a:buClr>
              <a:buSzPts val="2046"/>
            </a:pPr>
            <a:r>
              <a:rPr lang="ru-RU" sz="1400" b="1" dirty="0" smtClean="0">
                <a:solidFill>
                  <a:srgbClr val="A701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Без   званий и наград.</a:t>
            </a:r>
          </a:p>
          <a:p>
            <a:pPr marL="448056" indent="-384047">
              <a:buClr>
                <a:schemeClr val="accent1"/>
              </a:buClr>
              <a:buSzPts val="2046"/>
            </a:pPr>
            <a:r>
              <a:rPr lang="ru-RU" sz="1400" b="1" dirty="0" smtClean="0">
                <a:solidFill>
                  <a:srgbClr val="A701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Ему как мавзолей земля – </a:t>
            </a:r>
          </a:p>
          <a:p>
            <a:pPr marL="448056" indent="-384047">
              <a:buClr>
                <a:schemeClr val="accent1"/>
              </a:buClr>
              <a:buSzPts val="2046"/>
            </a:pPr>
            <a:r>
              <a:rPr lang="ru-RU" sz="1400" b="1" dirty="0" smtClean="0">
                <a:solidFill>
                  <a:srgbClr val="A701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 миллион веков,</a:t>
            </a:r>
          </a:p>
          <a:p>
            <a:pPr marL="448056" indent="-384047">
              <a:buClr>
                <a:schemeClr val="accent1"/>
              </a:buClr>
              <a:buSzPts val="2046"/>
            </a:pPr>
            <a:r>
              <a:rPr lang="ru-RU" sz="1400" b="1" dirty="0" smtClean="0">
                <a:solidFill>
                  <a:srgbClr val="A701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Млечные Пути пылят</a:t>
            </a:r>
          </a:p>
          <a:p>
            <a:pPr marL="448056" indent="-384047">
              <a:buClr>
                <a:schemeClr val="accent1"/>
              </a:buClr>
              <a:buSzPts val="2046"/>
            </a:pPr>
            <a:r>
              <a:rPr lang="ru-RU" sz="1400" b="1" dirty="0" smtClean="0">
                <a:solidFill>
                  <a:srgbClr val="A701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Вокруг него с боков.</a:t>
            </a:r>
          </a:p>
          <a:p>
            <a:pPr marL="448056" indent="-384047">
              <a:buClr>
                <a:schemeClr val="accent1"/>
              </a:buClr>
              <a:buSzPts val="2046"/>
            </a:pPr>
            <a:r>
              <a:rPr lang="ru-RU" sz="1400" b="1" dirty="0" smtClean="0">
                <a:solidFill>
                  <a:srgbClr val="A701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 рыжих скатах тучи спят,</a:t>
            </a:r>
          </a:p>
          <a:p>
            <a:pPr marL="448056" indent="-384047">
              <a:buClr>
                <a:schemeClr val="accent1"/>
              </a:buClr>
              <a:buSzPts val="2046"/>
            </a:pPr>
            <a:r>
              <a:rPr lang="ru-RU" sz="1400" b="1" dirty="0" smtClean="0">
                <a:solidFill>
                  <a:srgbClr val="A701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Метелицы метут,</a:t>
            </a:r>
          </a:p>
          <a:p>
            <a:pPr marL="448056" indent="-384047">
              <a:buClr>
                <a:schemeClr val="accent1"/>
              </a:buClr>
              <a:buSzPts val="2046"/>
            </a:pPr>
            <a:r>
              <a:rPr lang="ru-RU" sz="1400" b="1" dirty="0" smtClean="0">
                <a:solidFill>
                  <a:srgbClr val="A701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Грома тяжелые гремят,</a:t>
            </a:r>
          </a:p>
          <a:p>
            <a:pPr marL="448056" indent="-384047">
              <a:buClr>
                <a:schemeClr val="accent1"/>
              </a:buClr>
              <a:buSzPts val="2046"/>
            </a:pPr>
            <a:r>
              <a:rPr lang="ru-RU" sz="1400" b="1" dirty="0" smtClean="0">
                <a:solidFill>
                  <a:srgbClr val="A701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Ветра разбег берут.</a:t>
            </a:r>
          </a:p>
          <a:p>
            <a:pPr marL="448056" indent="-384047">
              <a:buClr>
                <a:schemeClr val="accent1"/>
              </a:buClr>
              <a:buSzPts val="2046"/>
            </a:pPr>
            <a:r>
              <a:rPr lang="ru-RU" sz="1400" b="1" dirty="0" smtClean="0">
                <a:solidFill>
                  <a:srgbClr val="A701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Давным-давно окончен бой. . .</a:t>
            </a:r>
          </a:p>
          <a:p>
            <a:pPr marL="448056" indent="-384047">
              <a:buClr>
                <a:schemeClr val="accent1"/>
              </a:buClr>
              <a:buSzPts val="2046"/>
            </a:pPr>
            <a:r>
              <a:rPr lang="ru-RU" sz="1400" b="1" dirty="0" smtClean="0">
                <a:solidFill>
                  <a:srgbClr val="A701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Руками всех друзей</a:t>
            </a:r>
          </a:p>
          <a:p>
            <a:pPr marL="448056" indent="-384047">
              <a:buClr>
                <a:schemeClr val="accent1"/>
              </a:buClr>
              <a:buSzPts val="2046"/>
            </a:pPr>
            <a:r>
              <a:rPr lang="ru-RU" sz="1400" b="1" dirty="0" smtClean="0">
                <a:solidFill>
                  <a:srgbClr val="A701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Положен парень в шар земной,</a:t>
            </a:r>
          </a:p>
          <a:p>
            <a:pPr marL="448056" indent="-384047">
              <a:buClr>
                <a:schemeClr val="accent1"/>
              </a:buClr>
              <a:buSzPts val="2046"/>
            </a:pPr>
            <a:r>
              <a:rPr lang="ru-RU" sz="1400" b="1" dirty="0" smtClean="0">
                <a:solidFill>
                  <a:srgbClr val="A701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Как будто в мавзолей. . 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https://catherineasquithgallery.com/uploads/posts/2021-02/1613675476_14-p-fon-dlya-prezentatsii-kinolenta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40" name="AutoShape 4" descr="https://yt3.ggpht.com/a/AATXAJyIbTAtwOhyyoGmCFlHgie19isrqnxW-s_5uQ=s900-c-k-c0xffffffff-no-rj-m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4342" name="AutoShape 6" descr="https://yt3.ggpht.com/a/AATXAJyIbTAtwOhyyoGmCFlHgie19isrqnxW-s_5uQ=s900-c-k-c0xffffffff-no-rj-m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3" name="Рисунок 12" descr="1613658246_64-p-fon-dlya-prezentatsii-vov-1941-1945-7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428604"/>
            <a:ext cx="8786874" cy="5715040"/>
          </a:xfrm>
          <a:prstGeom prst="rect">
            <a:avLst/>
          </a:prstGeom>
        </p:spPr>
      </p:pic>
      <p:sp>
        <p:nvSpPr>
          <p:cNvPr id="7" name="Google Shape;393;p57"/>
          <p:cNvSpPr txBox="1"/>
          <p:nvPr/>
        </p:nvSpPr>
        <p:spPr>
          <a:xfrm>
            <a:off x="357158" y="428604"/>
            <a:ext cx="4572000" cy="1143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lt1"/>
              </a:buClr>
              <a:buSzPts val="3200"/>
              <a:defRPr/>
            </a:pPr>
            <a:r>
              <a:rPr lang="ru-RU" sz="3200" b="1" dirty="0" smtClean="0">
                <a:solidFill>
                  <a:srgbClr val="A70101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Борис Пастернак</a:t>
            </a:r>
          </a:p>
          <a:p>
            <a:pPr algn="ctr">
              <a:buClr>
                <a:schemeClr val="lt1"/>
              </a:buClr>
              <a:buSzPts val="3200"/>
              <a:defRPr/>
            </a:pPr>
            <a:r>
              <a:rPr lang="ru-RU" sz="2800" b="1" dirty="0" smtClean="0">
                <a:solidFill>
                  <a:srgbClr val="A70101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(1890-1960)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8771" y="1412776"/>
            <a:ext cx="4718328" cy="2696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indent="-228600">
              <a:spcBef>
                <a:spcPct val="20000"/>
              </a:spcBef>
              <a:buClr>
                <a:schemeClr val="accent6"/>
              </a:buClr>
              <a:buSzPct val="90000"/>
              <a:buFont typeface="Wingdings" pitchFamily="2" charset="2"/>
              <a:buChar char="§"/>
              <a:defRPr/>
            </a:pPr>
            <a:r>
              <a:rPr lang="ru-RU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В годы  Великой Отечественной войны пишет стихи о героях и тружениках войны. </a:t>
            </a:r>
          </a:p>
          <a:p>
            <a:pPr marL="0" lvl="2" indent="-228600">
              <a:spcBef>
                <a:spcPct val="20000"/>
              </a:spcBef>
              <a:buClr>
                <a:schemeClr val="accent6"/>
              </a:buClr>
              <a:buSzPct val="90000"/>
              <a:defRPr/>
            </a:pPr>
            <a:endParaRPr lang="ru-RU" b="1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2" indent="-228600">
              <a:spcBef>
                <a:spcPct val="20000"/>
              </a:spcBef>
              <a:buClr>
                <a:schemeClr val="accent6"/>
              </a:buClr>
              <a:buSzPct val="90000"/>
              <a:buFont typeface="Wingdings" pitchFamily="2" charset="2"/>
              <a:buChar char="§"/>
              <a:defRPr/>
            </a:pPr>
            <a:r>
              <a:rPr lang="ru-RU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Самыми известными стихотворениями Пастернака про войну стали «Сталинград», «Страшная сказка», «Смерть сапера», «Ожившая фреска» и др.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6" name="AutoShape 2" descr="pastern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04618" y="3865270"/>
            <a:ext cx="43486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A701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</a:t>
            </a:r>
            <a:r>
              <a:rPr lang="ru-RU" sz="2000" b="1" dirty="0" smtClean="0">
                <a:solidFill>
                  <a:srgbClr val="A701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Он отдал жизнь отчизны ради,</a:t>
            </a:r>
          </a:p>
          <a:p>
            <a:r>
              <a:rPr lang="ru-RU" sz="2000" b="1" dirty="0" smtClean="0">
                <a:solidFill>
                  <a:srgbClr val="A701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 родину, свою печальницу.</a:t>
            </a:r>
          </a:p>
          <a:p>
            <a:r>
              <a:rPr lang="ru-RU" sz="2000" b="1" dirty="0" smtClean="0">
                <a:solidFill>
                  <a:srgbClr val="A701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ОН не умрет. Он в Сталинграде,</a:t>
            </a:r>
          </a:p>
          <a:p>
            <a:r>
              <a:rPr lang="ru-RU" sz="2000" b="1" dirty="0" smtClean="0">
                <a:solidFill>
                  <a:srgbClr val="A701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Бессмертье славной усыпальнице.</a:t>
            </a:r>
          </a:p>
          <a:p>
            <a:endParaRPr lang="ru-RU" sz="2000" b="1" dirty="0" smtClean="0">
              <a:solidFill>
                <a:srgbClr val="A7010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4" name="AutoShape 10" descr="https://ir.ozone.ru/multimedia/wc250/10056380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6" name="AutoShape 12" descr="Борис Пастернак. Стихотворения | Пастернак Борис Леонидович  #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40" name="Picture 16" descr="http://smol-history.ru/uploads/albums/cache/photo_407_view_9586fd264474cad18c362ddb3c9d92c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714356"/>
            <a:ext cx="3615693" cy="5221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8" name="Picture 14" descr="https://cdn1.ozone.ru/multimedia/101035231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4092361"/>
            <a:ext cx="2381220" cy="23812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AutoShape 4" descr="https://yt3.ggpht.com/a/AATXAJyIbTAtwOhyyoGmCFlHgie19isrqnxW-s_5uQ=s900-c-k-c0xffffffff-no-rj-m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4342" name="AutoShape 6" descr="https://yt3.ggpht.com/a/AATXAJyIbTAtwOhyyoGmCFlHgie19isrqnxW-s_5uQ=s900-c-k-c0xffffffff-no-rj-m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4344" name="Picture 8" descr="https://catherineasquithgallery.com/uploads/posts/2021-02/1613675476_14-p-fon-dlya-prezentatsii-kinolenta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" name="Рисунок 12" descr="1613658246_64-p-fon-dlya-prezentatsii-vov-1941-1945-7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428604"/>
            <a:ext cx="8786874" cy="57150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7158" y="428604"/>
            <a:ext cx="4286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lt1"/>
              </a:buClr>
              <a:buSzPts val="3200"/>
              <a:defRPr/>
            </a:pPr>
            <a:r>
              <a:rPr lang="ru-RU" sz="3200" b="1" dirty="0" smtClean="0">
                <a:solidFill>
                  <a:srgbClr val="A70101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Юлия  Друнина</a:t>
            </a:r>
          </a:p>
          <a:p>
            <a:pPr algn="ctr">
              <a:buClr>
                <a:schemeClr val="lt1"/>
              </a:buClr>
              <a:buSzPts val="3200"/>
              <a:defRPr/>
            </a:pPr>
            <a:r>
              <a:rPr lang="ru-RU" sz="3200" b="1" dirty="0" smtClean="0">
                <a:solidFill>
                  <a:srgbClr val="A70101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 </a:t>
            </a:r>
            <a:r>
              <a:rPr lang="ru-RU" sz="2800" b="1" dirty="0" smtClean="0">
                <a:solidFill>
                  <a:srgbClr val="A70101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(1924-1991)</a:t>
            </a:r>
            <a:endParaRPr lang="ru-RU" sz="2800" b="1" dirty="0">
              <a:solidFill>
                <a:srgbClr val="A70101"/>
              </a:solidFill>
              <a:latin typeface="Times New Roman" pitchFamily="18" charset="0"/>
              <a:cs typeface="Times New Roman" pitchFamily="18" charset="0"/>
              <a:sym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1505822"/>
            <a:ext cx="42862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  <a:buFont typeface="Wingdings" pitchFamily="2" charset="2"/>
              <a:buChar char="§"/>
            </a:pPr>
            <a:r>
              <a:rPr lang="ru-RU" sz="1400" b="1" i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Её лирика очень личная, наполненная переживаниями, но в то же время стихи переполнены любовью к родине.</a:t>
            </a:r>
          </a:p>
          <a:p>
            <a:pPr>
              <a:buClr>
                <a:schemeClr val="accent6"/>
              </a:buClr>
              <a:buFont typeface="Wingdings" pitchFamily="2" charset="2"/>
              <a:buChar char="§"/>
            </a:pPr>
            <a:endParaRPr lang="ru-RU" b="1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buClr>
                <a:schemeClr val="accent6"/>
              </a:buClr>
              <a:buFont typeface="Wingdings" pitchFamily="2" charset="2"/>
              <a:buChar char="§"/>
            </a:pPr>
            <a:r>
              <a:rPr lang="ru-RU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Шестнадцатилетняя Юлия писала военную лирику в траншее, между боями, оставляя на бумаге следы горьких слез, кровавой боли и тоски об убитых. 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07975" y="4524854"/>
            <a:ext cx="42148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A701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 столько раз видала рукопашный. </a:t>
            </a:r>
          </a:p>
          <a:p>
            <a:r>
              <a:rPr lang="ru-RU" b="1" dirty="0" smtClean="0">
                <a:solidFill>
                  <a:srgbClr val="A701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 —наяву.</a:t>
            </a:r>
          </a:p>
          <a:p>
            <a:r>
              <a:rPr lang="ru-RU" b="1" dirty="0" smtClean="0">
                <a:solidFill>
                  <a:srgbClr val="A701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тысячу — во сне. </a:t>
            </a:r>
          </a:p>
          <a:p>
            <a:r>
              <a:rPr lang="ru-RU" b="1" dirty="0" smtClean="0">
                <a:solidFill>
                  <a:srgbClr val="A701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Кто говорит, что на войне не страшно, Тот ничего не знает о войне.</a:t>
            </a:r>
            <a:endParaRPr lang="ru-RU" b="1" dirty="0">
              <a:solidFill>
                <a:srgbClr val="A7010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146" name="Picture 2" descr="https://sun6-23.userapi.com/impg/yAuW3cQsjYZqDkeL42jLrx1NnqpF3x6gakugCQ/lTveF0TaK3A.jpg?size=677x749&amp;quality=95&amp;sign=0e0bd3b2aaa11298a68427f180e44866&amp;c_uniq_tag=8GgjkzFxgRhooWKiw9pZqwsJIa1yOcc4BYPGdtdIq8s&amp;type=alb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714356"/>
            <a:ext cx="4143404" cy="5143536"/>
          </a:xfrm>
          <a:prstGeom prst="rect">
            <a:avLst/>
          </a:prstGeom>
          <a:noFill/>
        </p:spPr>
      </p:pic>
      <p:pic>
        <p:nvPicPr>
          <p:cNvPr id="9220" name="Picture 4" descr="https://uramdb.ru/uploads/2020/10/30/2686875-stihi-o-voyne_b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89182">
            <a:off x="4972816" y="3640728"/>
            <a:ext cx="1714278" cy="2663765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AutoShape 4" descr="https://yt3.ggpht.com/a/AATXAJyIbTAtwOhyyoGmCFlHgie19isrqnxW-s_5uQ=s900-c-k-c0xffffffff-no-rj-m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4342" name="AutoShape 6" descr="https://yt3.ggpht.com/a/AATXAJyIbTAtwOhyyoGmCFlHgie19isrqnxW-s_5uQ=s900-c-k-c0xffffffff-no-rj-m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4344" name="Picture 8" descr="https://catherineasquithgallery.com/uploads/posts/2021-02/1613675476_14-p-fon-dlya-prezentatsii-kinolenta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0" name="AutoShape 2" descr="https://all-t-shirts.ru/goods_images/ru117849II0006b34a08db36a90f390052c42a95f67e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172" name="AutoShape 4" descr="https://all-t-shirts.ru/goods_images/ru117849II0006b34a08db36a90f390052c42a95f67e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174" name="AutoShape 6" descr="https://kartinkin.net/pics/uploads/posts/2022-08/1660886264_64-kartinkin-net-p-fon-geroi-velikoi-otechestvennoi-voini-kra-7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1857364"/>
            <a:ext cx="742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 smtClean="0"/>
          </a:p>
        </p:txBody>
      </p:sp>
      <p:pic>
        <p:nvPicPr>
          <p:cNvPr id="15" name="Рисунок 14" descr="1613658246_64-p-fon-dlya-prezentatsii-vov-1941-1945-7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428604"/>
            <a:ext cx="8786874" cy="57150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7158" y="428604"/>
            <a:ext cx="42148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lt1"/>
              </a:buClr>
              <a:buSzPts val="3200"/>
              <a:defRPr/>
            </a:pPr>
            <a:r>
              <a:rPr lang="ru-RU" sz="3200" b="1" dirty="0" smtClean="0">
                <a:solidFill>
                  <a:srgbClr val="A70101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Ольга Берггольц</a:t>
            </a:r>
          </a:p>
          <a:p>
            <a:pPr algn="ctr">
              <a:buClr>
                <a:schemeClr val="lt1"/>
              </a:buClr>
              <a:buSzPts val="3200"/>
              <a:defRPr/>
            </a:pPr>
            <a:r>
              <a:rPr lang="ru-RU" sz="3200" b="1" dirty="0" smtClean="0">
                <a:solidFill>
                  <a:srgbClr val="A70101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  </a:t>
            </a:r>
            <a:r>
              <a:rPr lang="ru-RU" sz="2800" b="1" dirty="0" smtClean="0">
                <a:solidFill>
                  <a:srgbClr val="A70101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(1910-1975)</a:t>
            </a:r>
            <a:endParaRPr lang="ru-RU" sz="2800" b="1" dirty="0">
              <a:solidFill>
                <a:srgbClr val="A70101"/>
              </a:solidFill>
              <a:latin typeface="Times New Roman" pitchFamily="18" charset="0"/>
              <a:cs typeface="Times New Roman" pitchFamily="18" charset="0"/>
              <a:sym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58" y="1500174"/>
            <a:ext cx="45720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  <a:buFont typeface="Wingdings" pitchFamily="2" charset="2"/>
              <a:buChar char="§"/>
            </a:pPr>
            <a:r>
              <a:rPr lang="ru-RU" sz="1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Её поэмы, посвящённые блокадному городу и его жителям, принесли ей славу и всенародную любовь.</a:t>
            </a:r>
          </a:p>
          <a:p>
            <a:pPr>
              <a:buClr>
                <a:schemeClr val="accent6"/>
              </a:buClr>
            </a:pPr>
            <a:r>
              <a:rPr lang="ru-RU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>
              <a:buClr>
                <a:schemeClr val="accent6"/>
              </a:buClr>
              <a:buFont typeface="Wingdings" pitchFamily="2" charset="2"/>
              <a:buChar char="§"/>
            </a:pPr>
            <a:r>
              <a:rPr lang="ru-RU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Ольга Берггольц и её стихи – это символ осажденного Ленинграда, умирающего, но не сдавшегося врагам.</a:t>
            </a:r>
            <a:endParaRPr lang="ru-RU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7975" y="3722851"/>
            <a:ext cx="47149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indent="-384047">
              <a:buClr>
                <a:schemeClr val="accent1"/>
              </a:buClr>
              <a:buSzPts val="2046"/>
            </a:pPr>
            <a:r>
              <a:rPr lang="ru-RU" sz="1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b="1" dirty="0" smtClean="0">
                <a:solidFill>
                  <a:srgbClr val="A701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... Я говорю с тобой под свист снарядов, </a:t>
            </a:r>
          </a:p>
          <a:p>
            <a:pPr marL="448056" indent="-384047">
              <a:buClr>
                <a:schemeClr val="accent1"/>
              </a:buClr>
              <a:buSzPts val="2046"/>
            </a:pPr>
            <a:r>
              <a:rPr lang="ru-RU" sz="1600" b="1" dirty="0" smtClean="0">
                <a:solidFill>
                  <a:srgbClr val="A701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угрюмым заревом озарена. </a:t>
            </a:r>
          </a:p>
          <a:p>
            <a:pPr marL="448056" indent="-384047">
              <a:buClr>
                <a:schemeClr val="accent1"/>
              </a:buClr>
              <a:buSzPts val="2046"/>
            </a:pPr>
            <a:r>
              <a:rPr lang="ru-RU" sz="1600" b="1" dirty="0" smtClean="0">
                <a:solidFill>
                  <a:srgbClr val="A701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 говорю с тобой из Ленинграда,</a:t>
            </a:r>
          </a:p>
          <a:p>
            <a:pPr marL="448056" indent="-384047">
              <a:buClr>
                <a:schemeClr val="accent1"/>
              </a:buClr>
              <a:buSzPts val="2046"/>
            </a:pPr>
            <a:r>
              <a:rPr lang="ru-RU" sz="1600" b="1" dirty="0" smtClean="0">
                <a:solidFill>
                  <a:srgbClr val="A701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страна моя, печальная страна...</a:t>
            </a:r>
          </a:p>
          <a:p>
            <a:pPr marL="448056" indent="-384047">
              <a:buClr>
                <a:schemeClr val="accent1"/>
              </a:buClr>
              <a:buSzPts val="2046"/>
            </a:pPr>
            <a:r>
              <a:rPr lang="ru-RU" sz="1600" b="1" dirty="0" smtClean="0">
                <a:solidFill>
                  <a:srgbClr val="A701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Кронштадтский злой, неукротимый ветер</a:t>
            </a:r>
          </a:p>
          <a:p>
            <a:pPr marL="448056" indent="-384047">
              <a:buClr>
                <a:schemeClr val="accent1"/>
              </a:buClr>
              <a:buSzPts val="2046"/>
            </a:pPr>
            <a:r>
              <a:rPr lang="ru-RU" sz="1600" b="1" dirty="0" smtClean="0">
                <a:solidFill>
                  <a:srgbClr val="A701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мое лицо закинутое бьет. </a:t>
            </a:r>
          </a:p>
          <a:p>
            <a:pPr marL="448056" indent="-384047">
              <a:buClr>
                <a:schemeClr val="accent1"/>
              </a:buClr>
              <a:buSzPts val="2046"/>
            </a:pPr>
            <a:r>
              <a:rPr lang="ru-RU" sz="1600" b="1" dirty="0" smtClean="0">
                <a:solidFill>
                  <a:srgbClr val="A701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бомбоубежищах уснули дети, </a:t>
            </a:r>
          </a:p>
          <a:p>
            <a:pPr marL="448056" indent="-384047">
              <a:buClr>
                <a:schemeClr val="accent1"/>
              </a:buClr>
              <a:buSzPts val="2046"/>
            </a:pPr>
            <a:r>
              <a:rPr lang="ru-RU" sz="1600" b="1" dirty="0" smtClean="0">
                <a:solidFill>
                  <a:srgbClr val="A701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ночная стража встала у ворот. </a:t>
            </a:r>
          </a:p>
          <a:p>
            <a:pPr marL="448056" indent="-384047">
              <a:buClr>
                <a:schemeClr val="accent1"/>
              </a:buClr>
              <a:buSzPts val="2046"/>
            </a:pPr>
            <a:r>
              <a:rPr lang="ru-RU" sz="1600" b="1" dirty="0" smtClean="0">
                <a:solidFill>
                  <a:srgbClr val="A701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Над Ленинградом - смертная угроза...</a:t>
            </a:r>
            <a:endParaRPr lang="ru-RU" sz="1600" b="1" dirty="0">
              <a:solidFill>
                <a:srgbClr val="A7010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122" name="Picture 2" descr="https://rgnp.ru/wp-content/uploads/0/9/3/093721523260d5d1df28fb3ef9611255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714356"/>
            <a:ext cx="3786214" cy="5286412"/>
          </a:xfrm>
          <a:prstGeom prst="rect">
            <a:avLst/>
          </a:prstGeom>
          <a:noFill/>
        </p:spPr>
      </p:pic>
      <p:pic>
        <p:nvPicPr>
          <p:cNvPr id="8198" name="Picture 6" descr="https://sevcdb.ru/wp-content/uploads/2020/05/4fdd7892-bdb4-4859-ae30-484b0beb7d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53249" y="3846025"/>
            <a:ext cx="1466458" cy="2299934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obliqueTopLeft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AutoShape 4" descr="https://yt3.ggpht.com/a/AATXAJyIbTAtwOhyyoGmCFlHgie19isrqnxW-s_5uQ=s900-c-k-c0xffffffff-no-rj-m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4342" name="AutoShape 6" descr="https://yt3.ggpht.com/a/AATXAJyIbTAtwOhyyoGmCFlHgie19isrqnxW-s_5uQ=s900-c-k-c0xffffffff-no-rj-m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4344" name="Picture 8" descr="https://catherineasquithgallery.com/uploads/posts/2021-02/1613675476_14-p-fon-dlya-prezentatsii-kinolenta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" name="Рисунок 12" descr="1613658246_64-p-fon-dlya-prezentatsii-vov-1941-1945-7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428604"/>
            <a:ext cx="8786874" cy="57150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252536" y="428604"/>
            <a:ext cx="55389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lt1"/>
              </a:buClr>
              <a:buSzPts val="3200"/>
              <a:defRPr/>
            </a:pPr>
            <a:r>
              <a:rPr lang="ru-RU" sz="3200" b="1" dirty="0" smtClean="0">
                <a:solidFill>
                  <a:srgbClr val="A70101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Михаил Исаковский</a:t>
            </a:r>
          </a:p>
          <a:p>
            <a:pPr algn="ctr">
              <a:buClr>
                <a:schemeClr val="lt1"/>
              </a:buClr>
              <a:buSzPts val="3200"/>
              <a:defRPr/>
            </a:pPr>
            <a:r>
              <a:rPr lang="ru-RU" sz="2800" b="1" dirty="0" smtClean="0">
                <a:solidFill>
                  <a:srgbClr val="A70101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(1900-1973)</a:t>
            </a:r>
            <a:endParaRPr lang="ru-RU" sz="2800" b="1" dirty="0">
              <a:solidFill>
                <a:srgbClr val="A70101"/>
              </a:solidFill>
              <a:latin typeface="Times New Roman" pitchFamily="18" charset="0"/>
              <a:cs typeface="Times New Roman" pitchFamily="18" charset="0"/>
              <a:sym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1406428"/>
            <a:ext cx="47863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  <a:buFont typeface="Wingdings" pitchFamily="2" charset="2"/>
              <a:buChar char="§"/>
            </a:pPr>
            <a:r>
              <a:rPr lang="ru-RU" sz="1400" i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Множество стихотворений создал поэт  Михаил  Исаковский.   Биография его интересна тем, что целый ряд его произведений стали текстами к песням.</a:t>
            </a:r>
          </a:p>
          <a:p>
            <a:pPr>
              <a:buClr>
                <a:schemeClr val="accent6"/>
              </a:buClr>
            </a:pPr>
            <a:endParaRPr lang="ru-RU" b="1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buClr>
                <a:schemeClr val="accent6"/>
              </a:buClr>
              <a:buFont typeface="Wingdings" pitchFamily="2" charset="2"/>
              <a:buChar char="§"/>
            </a:pPr>
            <a:r>
              <a:rPr lang="ru-RU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Знаменитая «Катюша» появилась на свет за несколько лет до Великой Отечественной войны- в 1938 году.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7178" y="3749068"/>
            <a:ext cx="3643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A701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Расцветали яблони и груши,</a:t>
            </a:r>
          </a:p>
          <a:p>
            <a:r>
              <a:rPr lang="ru-RU" b="1" dirty="0" smtClean="0">
                <a:solidFill>
                  <a:srgbClr val="A701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Поплыли туманы над рекой.</a:t>
            </a:r>
          </a:p>
          <a:p>
            <a:r>
              <a:rPr lang="ru-RU" b="1" dirty="0" smtClean="0">
                <a:solidFill>
                  <a:srgbClr val="A701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Выходила на берег Катюша,</a:t>
            </a:r>
          </a:p>
          <a:p>
            <a:r>
              <a:rPr lang="ru-RU" b="1" dirty="0" smtClean="0">
                <a:solidFill>
                  <a:srgbClr val="A701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высокий берег на крутой.</a:t>
            </a:r>
          </a:p>
          <a:p>
            <a:r>
              <a:rPr lang="ru-RU" b="1" dirty="0" smtClean="0">
                <a:solidFill>
                  <a:srgbClr val="A701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Выходила, песню заводила</a:t>
            </a:r>
          </a:p>
          <a:p>
            <a:r>
              <a:rPr lang="ru-RU" b="1" dirty="0" smtClean="0">
                <a:solidFill>
                  <a:srgbClr val="A701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 степного сизого орла,</a:t>
            </a:r>
          </a:p>
          <a:p>
            <a:r>
              <a:rPr lang="ru-RU" b="1" dirty="0" smtClean="0">
                <a:solidFill>
                  <a:srgbClr val="A701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 того, которого любила,</a:t>
            </a:r>
          </a:p>
          <a:p>
            <a:r>
              <a:rPr lang="ru-RU" b="1" dirty="0" smtClean="0">
                <a:solidFill>
                  <a:srgbClr val="A701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 того, чьи письма берегла.</a:t>
            </a:r>
            <a:endParaRPr lang="ru-RU" b="1" dirty="0">
              <a:solidFill>
                <a:srgbClr val="A7010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" name="Рисунок 10" descr="15609-4-dd90e47dda91a0354b482fced627f11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714356"/>
            <a:ext cx="3858876" cy="5286412"/>
          </a:xfrm>
          <a:prstGeom prst="rect">
            <a:avLst/>
          </a:prstGeom>
        </p:spPr>
      </p:pic>
      <p:pic>
        <p:nvPicPr>
          <p:cNvPr id="7180" name="Picture 12" descr="https://shareslide.ru/img/thumbs/830a62cf285a7db8c70a4abad862145e-800x.jpg"/>
          <p:cNvPicPr>
            <a:picLocks noChangeAspect="1" noChangeArrowheads="1"/>
          </p:cNvPicPr>
          <p:nvPr/>
        </p:nvPicPr>
        <p:blipFill>
          <a:blip r:embed="rId5"/>
          <a:srcRect l="53267" t="12784" b="6249"/>
          <a:stretch>
            <a:fillRect/>
          </a:stretch>
        </p:blipFill>
        <p:spPr bwMode="auto">
          <a:xfrm>
            <a:off x="3929059" y="3714752"/>
            <a:ext cx="1677280" cy="2179484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AutoShape 4" descr="https://yt3.ggpht.com/a/AATXAJyIbTAtwOhyyoGmCFlHgie19isrqnxW-s_5uQ=s900-c-k-c0xffffffff-no-rj-m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4342" name="AutoShape 6" descr="https://yt3.ggpht.com/a/AATXAJyIbTAtwOhyyoGmCFlHgie19isrqnxW-s_5uQ=s900-c-k-c0xffffffff-no-rj-m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4344" name="Picture 8" descr="https://catherineasquithgallery.com/uploads/posts/2021-02/1613675476_14-p-fon-dlya-prezentatsii-kinolenta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6" name="AutoShape 2" descr="https://1.bp.blogspot.com/-con5CeZWGT0/YCoTGndRJ7I/AAAAAAAAuSU/6vKkQJIT-FYqcCaa8ihf63_Eu0odvfLAgCNcBGAsYHQ/s1170/%25D1%2584%25D0%25BE%25D1%2582%25D0%25BE%2B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3" name="Рисунок 12" descr="1613658246_64-p-fon-dlya-prezentatsii-vov-1941-1945-7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428604"/>
            <a:ext cx="8786874" cy="5715040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643042" y="428604"/>
            <a:ext cx="5214974" cy="619108"/>
          </a:xfrm>
          <a:prstGeom prst="rect">
            <a:avLst/>
          </a:prstGeom>
        </p:spPr>
        <p:txBody>
          <a:bodyPr/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lt1"/>
              </a:buClr>
              <a:buSzPts val="3200"/>
              <a:buFontTx/>
              <a:buNone/>
              <a:tabLst/>
              <a:defRPr/>
            </a:pPr>
            <a:r>
              <a:rPr lang="ru-RU" sz="3600" b="1" dirty="0" smtClean="0">
                <a:solidFill>
                  <a:srgbClr val="A70101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Те, кто не вернулся…</a:t>
            </a:r>
            <a:endParaRPr lang="ru-RU" sz="3600" b="1" dirty="0">
              <a:solidFill>
                <a:srgbClr val="A70101"/>
              </a:solidFill>
              <a:latin typeface="Times New Roman" pitchFamily="18" charset="0"/>
              <a:cs typeface="Times New Roman" pitchFamily="18" charset="0"/>
              <a:sym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7158" y="1214422"/>
            <a:ext cx="4929222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buClr>
                <a:schemeClr val="accent6"/>
              </a:buClr>
              <a:buFont typeface="Wingdings" pitchFamily="2" charset="2"/>
              <a:buChar char="§"/>
            </a:pPr>
            <a:r>
              <a:rPr lang="ru-RU" sz="1600" b="1" i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1215 писателей и поэтов ушли воевать с врагом. </a:t>
            </a:r>
          </a:p>
          <a:p>
            <a:pPr algn="just" fontAlgn="base">
              <a:buClr>
                <a:schemeClr val="accent6"/>
              </a:buClr>
            </a:pPr>
            <a:endParaRPr lang="ru-RU" sz="1600" b="1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 fontAlgn="base">
              <a:buClr>
                <a:schemeClr val="accent6"/>
              </a:buClr>
              <a:buFont typeface="Wingdings" pitchFamily="2" charset="2"/>
              <a:buChar char="§"/>
            </a:pPr>
            <a:r>
              <a:rPr lang="ru-RU" sz="16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Более 400 из них отдали свою жизнь за освобождение   Родины. Их жизнь оборвалась на фронте, но остались стихи – обещания яркой и творческой жизни. </a:t>
            </a:r>
          </a:p>
          <a:p>
            <a:pPr fontAlgn="base">
              <a:buClr>
                <a:schemeClr val="accent6"/>
              </a:buClr>
            </a:pPr>
            <a:endParaRPr lang="ru-RU" sz="1400" b="1" i="1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fontAlgn="base">
              <a:buClr>
                <a:schemeClr val="accent6"/>
              </a:buClr>
              <a:buFont typeface="Wingdings" pitchFamily="2" charset="2"/>
              <a:buChar char="§"/>
            </a:pPr>
            <a:endParaRPr lang="ru-RU" sz="1400" b="1" i="1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 lang="ru-RU" dirty="0"/>
          </a:p>
        </p:txBody>
      </p:sp>
      <p:pic>
        <p:nvPicPr>
          <p:cNvPr id="6148" name="Picture 4" descr="https://www.peremeny.ru/blog/wp-content/uploads/2011/05/poet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39" y="2975884"/>
            <a:ext cx="4857784" cy="17115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285720" y="4714884"/>
            <a:ext cx="4929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Слева направо: Николай Майоров, Павел Коган, Всеволод Багрицкий, Николай Отрада, Михаил </a:t>
            </a:r>
            <a:r>
              <a:rPr lang="ru-RU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Кульчинский</a:t>
            </a:r>
            <a:r>
              <a:rPr lang="ru-RU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ru-RU" b="1" dirty="0" smtClean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286380" y="1000108"/>
            <a:ext cx="3714776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200" b="1" dirty="0" smtClean="0">
                <a:solidFill>
                  <a:srgbClr val="A701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ПОЭТЫ</a:t>
            </a:r>
          </a:p>
          <a:p>
            <a:pPr fontAlgn="base"/>
            <a:r>
              <a:rPr lang="ru-RU" sz="1500" b="1" dirty="0" smtClean="0">
                <a:solidFill>
                  <a:srgbClr val="A701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Где-то под лучистым обелиском,</a:t>
            </a:r>
            <a:br>
              <a:rPr lang="ru-RU" sz="1500" b="1" dirty="0" smtClean="0">
                <a:solidFill>
                  <a:srgbClr val="A701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500" b="1" dirty="0" smtClean="0">
                <a:solidFill>
                  <a:srgbClr val="A701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 Москвы за тридевять земель,</a:t>
            </a:r>
            <a:br>
              <a:rPr lang="ru-RU" sz="1500" b="1" dirty="0" smtClean="0">
                <a:solidFill>
                  <a:srgbClr val="A701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500" b="1" dirty="0" smtClean="0">
                <a:solidFill>
                  <a:srgbClr val="A701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Спит гвардеец Всеволод Багрицкий,</a:t>
            </a:r>
            <a:br>
              <a:rPr lang="ru-RU" sz="1500" b="1" dirty="0" smtClean="0">
                <a:solidFill>
                  <a:srgbClr val="A701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500" b="1" dirty="0" smtClean="0">
                <a:solidFill>
                  <a:srgbClr val="A701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Завернувшись в серую шинель.</a:t>
            </a:r>
            <a:br>
              <a:rPr lang="ru-RU" sz="1500" b="1" dirty="0" smtClean="0">
                <a:solidFill>
                  <a:srgbClr val="A701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500" b="1" dirty="0" smtClean="0">
                <a:solidFill>
                  <a:srgbClr val="A701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Где-то под березою прохладной,</a:t>
            </a:r>
            <a:br>
              <a:rPr lang="ru-RU" sz="1500" b="1" dirty="0" smtClean="0">
                <a:solidFill>
                  <a:srgbClr val="A701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500" b="1" dirty="0" smtClean="0">
                <a:solidFill>
                  <a:srgbClr val="A701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Что мерцает в лунном далеке,</a:t>
            </a:r>
            <a:br>
              <a:rPr lang="ru-RU" sz="1500" b="1" dirty="0" smtClean="0">
                <a:solidFill>
                  <a:srgbClr val="A701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500" b="1" dirty="0" smtClean="0">
                <a:solidFill>
                  <a:srgbClr val="A701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Спит гвардеец Николай Отрада</a:t>
            </a:r>
            <a:br>
              <a:rPr lang="ru-RU" sz="1500" b="1" dirty="0" smtClean="0">
                <a:solidFill>
                  <a:srgbClr val="A701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500" b="1" dirty="0" smtClean="0">
                <a:solidFill>
                  <a:srgbClr val="A701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 записною книжкою в руке.</a:t>
            </a:r>
            <a:br>
              <a:rPr lang="ru-RU" sz="1500" b="1" dirty="0" smtClean="0">
                <a:solidFill>
                  <a:srgbClr val="A701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500" b="1" dirty="0" smtClean="0">
                <a:solidFill>
                  <a:srgbClr val="A701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под шорох ветерка морского,</a:t>
            </a:r>
            <a:br>
              <a:rPr lang="ru-RU" sz="1500" b="1" dirty="0" smtClean="0">
                <a:solidFill>
                  <a:srgbClr val="A701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500" b="1" dirty="0" smtClean="0">
                <a:solidFill>
                  <a:srgbClr val="A701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Что зарей июльскою согрет,</a:t>
            </a:r>
            <a:br>
              <a:rPr lang="ru-RU" sz="1500" b="1" dirty="0" smtClean="0">
                <a:solidFill>
                  <a:srgbClr val="A701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500" b="1" dirty="0" smtClean="0">
                <a:solidFill>
                  <a:srgbClr val="A701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Спит без пробужденья Павел Коган</a:t>
            </a:r>
            <a:br>
              <a:rPr lang="ru-RU" sz="1500" b="1" dirty="0" smtClean="0">
                <a:solidFill>
                  <a:srgbClr val="A701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500" b="1" dirty="0" smtClean="0">
                <a:solidFill>
                  <a:srgbClr val="A701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Вот почти уж шесть десятков лет.</a:t>
            </a:r>
            <a:br>
              <a:rPr lang="ru-RU" sz="1500" b="1" dirty="0" smtClean="0">
                <a:solidFill>
                  <a:srgbClr val="A701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500" b="1" dirty="0" smtClean="0">
                <a:solidFill>
                  <a:srgbClr val="A701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в руке поэта и солдата</a:t>
            </a:r>
            <a:br>
              <a:rPr lang="ru-RU" sz="1500" b="1" dirty="0" smtClean="0">
                <a:solidFill>
                  <a:srgbClr val="A701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500" b="1" dirty="0" smtClean="0">
                <a:solidFill>
                  <a:srgbClr val="A701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Так вот и осталась на века</a:t>
            </a:r>
            <a:br>
              <a:rPr lang="ru-RU" sz="1500" b="1" dirty="0" smtClean="0">
                <a:solidFill>
                  <a:srgbClr val="A701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500" b="1" dirty="0" smtClean="0">
                <a:solidFill>
                  <a:srgbClr val="A701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Самая последняя граната –</a:t>
            </a:r>
            <a:br>
              <a:rPr lang="ru-RU" sz="1500" b="1" dirty="0" smtClean="0">
                <a:solidFill>
                  <a:srgbClr val="A701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500" b="1" dirty="0" smtClean="0">
                <a:solidFill>
                  <a:srgbClr val="A701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Самая последняя строка.</a:t>
            </a:r>
            <a:br>
              <a:rPr lang="ru-RU" sz="1500" b="1" dirty="0" smtClean="0">
                <a:solidFill>
                  <a:srgbClr val="A701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500" b="1" dirty="0" smtClean="0">
                <a:solidFill>
                  <a:srgbClr val="A701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Спят поэты – вечные мальчишки!</a:t>
            </a:r>
            <a:br>
              <a:rPr lang="ru-RU" sz="1500" b="1" dirty="0" smtClean="0">
                <a:solidFill>
                  <a:srgbClr val="A701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500" b="1" dirty="0" smtClean="0">
                <a:solidFill>
                  <a:srgbClr val="A701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Им бы завтра на рассвете встать,</a:t>
            </a:r>
            <a:br>
              <a:rPr lang="ru-RU" sz="1500" b="1" dirty="0" smtClean="0">
                <a:solidFill>
                  <a:srgbClr val="A701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500" b="1" dirty="0" smtClean="0">
                <a:solidFill>
                  <a:srgbClr val="A701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Чтобы к запоздавшим первым книжкам</a:t>
            </a:r>
            <a:br>
              <a:rPr lang="ru-RU" sz="1500" b="1" dirty="0" smtClean="0">
                <a:solidFill>
                  <a:srgbClr val="A701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500" b="1" dirty="0" smtClean="0">
                <a:solidFill>
                  <a:srgbClr val="A701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Предисловья кровью написать!</a:t>
            </a:r>
          </a:p>
          <a:p>
            <a:pPr fontAlgn="base"/>
            <a:r>
              <a:rPr lang="ru-RU" sz="1400" b="1" dirty="0" smtClean="0">
                <a:solidFill>
                  <a:srgbClr val="A701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</a:t>
            </a:r>
            <a:r>
              <a:rPr lang="ru-RU" sz="1200" b="1" dirty="0" smtClean="0">
                <a:solidFill>
                  <a:srgbClr val="A701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А. Екимцев</a:t>
            </a:r>
          </a:p>
          <a:p>
            <a:pPr fontAlgn="base"/>
            <a:endParaRPr lang="ru-RU" sz="1200" b="1" i="1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fontAlgn="base"/>
            <a:endParaRPr lang="ru-RU" sz="1200" b="1" i="1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AutoShape 4" descr="https://yt3.ggpht.com/a/AATXAJyIbTAtwOhyyoGmCFlHgie19isrqnxW-s_5uQ=s900-c-k-c0xffffffff-no-rj-m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4342" name="AutoShape 6" descr="https://yt3.ggpht.com/a/AATXAJyIbTAtwOhyyoGmCFlHgie19isrqnxW-s_5uQ=s900-c-k-c0xffffffff-no-rj-m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4344" name="Picture 8" descr="https://catherineasquithgallery.com/uploads/posts/2021-02/1613675476_14-p-fon-dlya-prezentatsii-kinolenta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Рисунок 9" descr="1613658246_64-p-fon-dlya-prezentatsii-vov-1941-1945-7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428604"/>
            <a:ext cx="8786874" cy="57150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7974" y="460645"/>
            <a:ext cx="8478867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indent="-384047">
              <a:buClr>
                <a:schemeClr val="accent6"/>
              </a:buClr>
              <a:buSzPts val="2046"/>
              <a:buFont typeface="Wingdings" pitchFamily="2" charset="2"/>
              <a:buChar char="§"/>
            </a:pPr>
            <a:r>
              <a:rPr lang="ru-RU" sz="2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Все четыре года войны писатели и поэты провели на переднем крае и были не просто очевидцами боев и сражений, но и их непосредственными участниками,  лично испытавшими все тяготы и лишения окопной жизни. </a:t>
            </a:r>
            <a:endParaRPr lang="ru-RU" sz="2400" b="1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48056" indent="-384047">
              <a:buClr>
                <a:schemeClr val="accent6"/>
              </a:buClr>
              <a:buSzPts val="2046"/>
              <a:buFont typeface="Wingdings" pitchFamily="2" charset="2"/>
              <a:buChar char="§"/>
            </a:pPr>
            <a:endParaRPr lang="ru-RU" sz="2400" b="1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48056" indent="-384047">
              <a:buClr>
                <a:schemeClr val="accent6"/>
              </a:buClr>
              <a:buSzPts val="2046"/>
              <a:buFont typeface="Wingdings" pitchFamily="2" charset="2"/>
              <a:buChar char="§"/>
            </a:pPr>
            <a:r>
              <a:rPr lang="ru-RU" sz="2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Поэзия Великой Отечественной войны оставила незабываемую память о героизме и мужестве советского народа. Она уловила самую суть развернувшейся войны</a:t>
            </a:r>
            <a:r>
              <a:rPr lang="ru-RU" sz="2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448056" indent="-384047">
              <a:buClr>
                <a:schemeClr val="accent6"/>
              </a:buClr>
              <a:buSzPts val="2046"/>
              <a:buFont typeface="Wingdings" pitchFamily="2" charset="2"/>
              <a:buChar char="§"/>
            </a:pPr>
            <a:endParaRPr lang="ru-RU" sz="2400" b="1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48056" indent="-384047">
              <a:buClr>
                <a:schemeClr val="accent6"/>
              </a:buClr>
              <a:buSzPts val="2046"/>
              <a:buFont typeface="Wingdings" pitchFamily="2" charset="2"/>
              <a:buChar char="§"/>
            </a:pPr>
            <a:r>
              <a:rPr lang="ru-RU" sz="2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Многие произведения вошли в современную культуру в качестве примера проявления прекрасного и   душевной красоты в «неестественных для человека условиях». </a:t>
            </a:r>
          </a:p>
          <a:p>
            <a:pPr algn="just">
              <a:buClr>
                <a:schemeClr val="accent6"/>
              </a:buClr>
            </a:pPr>
            <a:endParaRPr lang="ru-RU" b="1" i="1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accent6"/>
              </a:buClr>
            </a:pPr>
            <a:endParaRPr lang="ru-RU" sz="1400" b="1" i="1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buClr>
                <a:schemeClr val="accent6"/>
              </a:buClr>
            </a:pPr>
            <a:endParaRPr lang="ru-RU" sz="1400" b="1" i="1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buClr>
                <a:schemeClr val="accent6"/>
              </a:buClr>
            </a:pPr>
            <a:endParaRPr lang="ru-RU" sz="1400" b="1" i="1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48056" indent="-384047" algn="just">
              <a:buClr>
                <a:schemeClr val="accent1"/>
              </a:buClr>
              <a:buSzPts val="2046"/>
            </a:pPr>
            <a:endParaRPr lang="ru-RU" sz="1400" b="1" i="1" dirty="0" smtClean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https://catherineasquithgallery.com/uploads/posts/2021-02/1613675476_14-p-fon-dlya-prezentatsii-kinolenta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40" name="AutoShape 4" descr="https://yt3.ggpht.com/a/AATXAJyIbTAtwOhyyoGmCFlHgie19isrqnxW-s_5uQ=s900-c-k-c0xffffffff-no-rj-m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4342" name="AutoShape 6" descr="https://yt3.ggpht.com/a/AATXAJyIbTAtwOhyyoGmCFlHgie19isrqnxW-s_5uQ=s900-c-k-c0xffffffff-no-rj-m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" name="Рисунок 9" descr="1613658246_64-p-fon-dlya-prezentatsii-vov-1941-1945-7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57166"/>
            <a:ext cx="8786874" cy="58579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7224" y="1071546"/>
            <a:ext cx="89297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lt1"/>
              </a:buClr>
              <a:buSzPts val="4400"/>
            </a:pPr>
            <a:r>
              <a:rPr lang="ru-RU" sz="2400" b="1" i="1" cap="all" dirty="0" smtClean="0">
                <a:solidFill>
                  <a:srgbClr val="A70101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+mj-cs"/>
                <a:sym typeface="Times New Roman"/>
              </a:rPr>
              <a:t>«Никто не забыт и ничто не забыто» —</a:t>
            </a:r>
            <a:br>
              <a:rPr lang="ru-RU" sz="2400" b="1" i="1" cap="all" dirty="0" smtClean="0">
                <a:solidFill>
                  <a:srgbClr val="A70101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+mj-cs"/>
                <a:sym typeface="Times New Roman"/>
              </a:rPr>
            </a:br>
            <a:r>
              <a:rPr lang="ru-RU" sz="2400" b="1" i="1" cap="all" dirty="0" smtClean="0">
                <a:solidFill>
                  <a:srgbClr val="A70101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+mj-cs"/>
                <a:sym typeface="Times New Roman"/>
              </a:rPr>
              <a:t>Горящая надпись на глыбе гранита.</a:t>
            </a:r>
          </a:p>
          <a:p>
            <a:pPr>
              <a:buClr>
                <a:schemeClr val="lt1"/>
              </a:buClr>
              <a:buSzPts val="4400"/>
            </a:pPr>
            <a:r>
              <a:rPr lang="ru-RU" sz="2400" b="1" i="1" cap="all" dirty="0" smtClean="0">
                <a:solidFill>
                  <a:srgbClr val="A70101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+mj-cs"/>
                <a:sym typeface="Times New Roman"/>
              </a:rPr>
              <a:t>Поблекшими листьями ветер играет</a:t>
            </a:r>
            <a:br>
              <a:rPr lang="ru-RU" sz="2400" b="1" i="1" cap="all" dirty="0" smtClean="0">
                <a:solidFill>
                  <a:srgbClr val="A70101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+mj-cs"/>
                <a:sym typeface="Times New Roman"/>
              </a:rPr>
            </a:br>
            <a:r>
              <a:rPr lang="ru-RU" sz="2400" b="1" i="1" cap="all" dirty="0" smtClean="0">
                <a:solidFill>
                  <a:srgbClr val="A70101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+mj-cs"/>
                <a:sym typeface="Times New Roman"/>
              </a:rPr>
              <a:t>И снегом холодным венки засыпает.</a:t>
            </a:r>
          </a:p>
          <a:p>
            <a:pPr>
              <a:buClr>
                <a:schemeClr val="lt1"/>
              </a:buClr>
              <a:buSzPts val="4400"/>
            </a:pPr>
            <a:r>
              <a:rPr lang="ru-RU" sz="2400" b="1" i="1" cap="all" dirty="0" smtClean="0">
                <a:solidFill>
                  <a:srgbClr val="A70101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+mj-cs"/>
                <a:sym typeface="Times New Roman"/>
              </a:rPr>
              <a:t>Но, словно огонь, у подножья – гвоздика.</a:t>
            </a:r>
            <a:br>
              <a:rPr lang="ru-RU" sz="2400" b="1" i="1" cap="all" dirty="0" smtClean="0">
                <a:solidFill>
                  <a:srgbClr val="A70101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+mj-cs"/>
                <a:sym typeface="Times New Roman"/>
              </a:rPr>
            </a:br>
            <a:r>
              <a:rPr lang="ru-RU" sz="2400" b="1" i="1" cap="all" dirty="0" smtClean="0">
                <a:solidFill>
                  <a:srgbClr val="A70101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+mj-cs"/>
                <a:sym typeface="Times New Roman"/>
              </a:rPr>
              <a:t>Никто не забыт и ничто не забыто.</a:t>
            </a:r>
          </a:p>
          <a:p>
            <a:pPr>
              <a:buClr>
                <a:schemeClr val="lt1"/>
              </a:buClr>
              <a:buSzPts val="4400"/>
            </a:pPr>
            <a:r>
              <a:rPr lang="ru-RU" sz="2400" b="1" i="1" cap="all" dirty="0" smtClean="0">
                <a:solidFill>
                  <a:srgbClr val="A70101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+mj-cs"/>
                <a:sym typeface="Times New Roman"/>
              </a:rPr>
              <a:t>                                                                     </a:t>
            </a:r>
          </a:p>
          <a:p>
            <a:pPr>
              <a:buClr>
                <a:schemeClr val="lt1"/>
              </a:buClr>
              <a:buSzPts val="4400"/>
            </a:pPr>
            <a:r>
              <a:rPr lang="ru-RU" sz="2400" b="1" i="1" cap="all" dirty="0" smtClean="0">
                <a:solidFill>
                  <a:srgbClr val="A70101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+mj-cs"/>
                <a:sym typeface="Times New Roman"/>
              </a:rPr>
              <a:t>                                                                         А. Шамарин</a:t>
            </a:r>
            <a:endParaRPr lang="ru-RU" sz="2400" b="1" i="1" cap="all" dirty="0">
              <a:solidFill>
                <a:srgbClr val="A70101"/>
              </a:solidFill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ea typeface="+mj-ea"/>
              <a:cs typeface="+mj-cs"/>
              <a:sym typeface="Times New Roman"/>
            </a:endParaRPr>
          </a:p>
        </p:txBody>
      </p:sp>
      <p:pic>
        <p:nvPicPr>
          <p:cNvPr id="8" name="Picture 6" descr="https://v-pravda.ru/wp-content/uploads/2020/06/2701867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928726" y="3429000"/>
            <a:ext cx="8643966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AutoShape 4" descr="https://yt3.ggpht.com/a/AATXAJyIbTAtwOhyyoGmCFlHgie19isrqnxW-s_5uQ=s900-c-k-c0xffffffff-no-rj-m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4342" name="AutoShape 6" descr="https://yt3.ggpht.com/a/AATXAJyIbTAtwOhyyoGmCFlHgie19isrqnxW-s_5uQ=s900-c-k-c0xffffffff-no-rj-m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4344" name="Picture 8" descr="https://catherineasquithgallery.com/uploads/posts/2021-02/1613675476_14-p-fon-dlya-prezentatsii-kinolenta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" name="Рисунок 10" descr="1613658246_64-p-fon-dlya-prezentatsii-vov-1941-1945-7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428604"/>
            <a:ext cx="8786874" cy="5715040"/>
          </a:xfrm>
          <a:prstGeom prst="rect">
            <a:avLst/>
          </a:prstGeom>
        </p:spPr>
      </p:pic>
      <p:pic>
        <p:nvPicPr>
          <p:cNvPr id="18438" name="Picture 6" descr="https://www.combook.ru/pictures/4/6/110365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428604"/>
            <a:ext cx="2472681" cy="3604601"/>
          </a:xfrm>
          <a:prstGeom prst="rect">
            <a:avLst/>
          </a:prstGeom>
          <a:noFill/>
          <a:ln w="34925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9" name="TextBox 8"/>
          <p:cNvSpPr txBox="1"/>
          <p:nvPr/>
        </p:nvSpPr>
        <p:spPr>
          <a:xfrm>
            <a:off x="214282" y="928670"/>
            <a:ext cx="500066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lvl="0" indent="-384047">
              <a:lnSpc>
                <a:spcPct val="130000"/>
              </a:lnSpc>
              <a:buClr>
                <a:schemeClr val="accent1"/>
              </a:buClr>
              <a:buSzPts val="2046"/>
            </a:pPr>
            <a:r>
              <a:rPr lang="ru-RU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Прошла война, прошла страда,</a:t>
            </a:r>
            <a:br>
              <a:rPr lang="ru-RU" sz="2000" b="1" dirty="0" smtClean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0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 Но боль взывает к людям:</a:t>
            </a:r>
            <a:br>
              <a:rPr lang="ru-RU" sz="2000" b="1" dirty="0" smtClean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0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 Давайте, люди, никогда</a:t>
            </a:r>
            <a:br>
              <a:rPr lang="ru-RU" sz="2000" b="1" dirty="0" smtClean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0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 Об этом не забудем.</a:t>
            </a:r>
            <a:br>
              <a:rPr lang="ru-RU" sz="2000" b="1" dirty="0" smtClean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0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А.Твардовский</a:t>
            </a:r>
            <a:endParaRPr lang="ru-RU" sz="2000" b="1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  <a:p>
            <a:endParaRPr lang="ru-RU" dirty="0"/>
          </a:p>
        </p:txBody>
      </p:sp>
      <p:pic>
        <p:nvPicPr>
          <p:cNvPr id="18444" name="Picture 12" descr="https://knigaplus.ru/images/cms/thumbs/0df53a88f6fe1aae856eef2719dac6951efb5789/chas_muzhestva_stihi_o_vojne_auto_420_jpeg_5_100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2071678"/>
            <a:ext cx="2357454" cy="3736343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sp>
        <p:nvSpPr>
          <p:cNvPr id="10" name="TextBox 9"/>
          <p:cNvSpPr txBox="1"/>
          <p:nvPr/>
        </p:nvSpPr>
        <p:spPr>
          <a:xfrm>
            <a:off x="4355976" y="4035184"/>
            <a:ext cx="642942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indent="-384047">
              <a:lnSpc>
                <a:spcPct val="130000"/>
              </a:lnSpc>
              <a:buClr>
                <a:schemeClr val="accent1"/>
              </a:buClr>
              <a:buSzPts val="2046"/>
            </a:pPr>
            <a:r>
              <a:rPr lang="ru-RU" sz="20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Война не вмещается в оду</a:t>
            </a:r>
          </a:p>
          <a:p>
            <a:pPr marL="448056" indent="-384047">
              <a:lnSpc>
                <a:spcPct val="130000"/>
              </a:lnSpc>
              <a:buClr>
                <a:schemeClr val="accent1"/>
              </a:buClr>
              <a:buSzPts val="2046"/>
            </a:pPr>
            <a:r>
              <a:rPr lang="ru-RU" sz="20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И многое в ней не для книг. </a:t>
            </a:r>
          </a:p>
          <a:p>
            <a:pPr marL="448056" indent="-384047">
              <a:lnSpc>
                <a:spcPct val="130000"/>
              </a:lnSpc>
              <a:buClr>
                <a:schemeClr val="accent1"/>
              </a:buClr>
              <a:buSzPts val="2046"/>
            </a:pPr>
            <a:r>
              <a:rPr lang="ru-RU" sz="20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Я верю, что нужен народу </a:t>
            </a:r>
          </a:p>
          <a:p>
            <a:pPr marL="448056" indent="-384047">
              <a:lnSpc>
                <a:spcPct val="130000"/>
              </a:lnSpc>
              <a:buClr>
                <a:schemeClr val="accent1"/>
              </a:buClr>
              <a:buSzPts val="2046"/>
            </a:pPr>
            <a:r>
              <a:rPr lang="ru-RU" sz="20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Души откровенный дневник.</a:t>
            </a:r>
          </a:p>
          <a:p>
            <a:pPr marL="448056" indent="-384047">
              <a:lnSpc>
                <a:spcPct val="130000"/>
              </a:lnSpc>
              <a:buClr>
                <a:schemeClr val="accent1"/>
              </a:buClr>
              <a:buSzPts val="2046"/>
            </a:pPr>
            <a:r>
              <a:rPr lang="ru-RU" sz="20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С. Кирсанов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AutoShape 4" descr="https://yt3.ggpht.com/a/AATXAJyIbTAtwOhyyoGmCFlHgie19isrqnxW-s_5uQ=s900-c-k-c0xffffffff-no-rj-m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4342" name="AutoShape 6" descr="https://yt3.ggpht.com/a/AATXAJyIbTAtwOhyyoGmCFlHgie19isrqnxW-s_5uQ=s900-c-k-c0xffffffff-no-rj-m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4344" name="Picture 8" descr="https://catherineasquithgallery.com/uploads/posts/2021-02/1613675476_14-p-fon-dlya-prezentatsii-kinolenta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" name="Рисунок 10" descr="1613658246_64-p-fon-dlya-prezentatsii-vov-1941-1945-7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428604"/>
            <a:ext cx="8786874" cy="57150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5720" y="1071546"/>
            <a:ext cx="4790336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1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Поэзия военного времени явилась своеобразной художественной летописью судеб человеческих, судеб народных. </a:t>
            </a:r>
          </a:p>
          <a:p>
            <a:pPr algn="just">
              <a:buClr>
                <a:schemeClr val="accent6">
                  <a:lumMod val="75000"/>
                </a:schemeClr>
              </a:buClr>
            </a:pPr>
            <a:endParaRPr lang="ru-RU" b="1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Поэты военного времени не наблюдали события со стороны — они жили ими. Бесстрастная история многое расставила по своим местам, многое переоценила, кое-что объяснила. Но только искусству под силу выразить и сохранить состояние души современника тех лет.</a:t>
            </a:r>
          </a:p>
          <a:p>
            <a:pPr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endParaRPr lang="ru-RU" b="1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В дни сплочения народа перед лицом смертельной опасности, в дни тяжелых и горьких утрат, страданий и лишений поэзия была агитатором и трибуном, сердечным собеседником и близким другом.</a:t>
            </a:r>
          </a:p>
          <a:p>
            <a:pPr algn="just">
              <a:buClr>
                <a:schemeClr val="accent6">
                  <a:lumMod val="75000"/>
                </a:schemeClr>
              </a:buClr>
            </a:pPr>
            <a:endParaRPr lang="ru-RU" b="1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accent6">
                  <a:lumMod val="75000"/>
                </a:schemeClr>
              </a:buClr>
            </a:pPr>
            <a:endParaRPr lang="ru-RU" b="1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accent6">
                  <a:lumMod val="75000"/>
                </a:schemeClr>
              </a:buClr>
            </a:pPr>
            <a:endParaRPr lang="ru-RU" b="1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buClr>
                <a:schemeClr val="accent6">
                  <a:lumMod val="75000"/>
                </a:schemeClr>
              </a:buClr>
            </a:pPr>
            <a:endParaRPr lang="ru-RU" sz="1400" b="1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buClr>
                <a:schemeClr val="accent6">
                  <a:lumMod val="75000"/>
                </a:schemeClr>
              </a:buClr>
            </a:pPr>
            <a:endParaRPr lang="ru-RU" sz="1400" b="1" i="1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buClr>
                <a:schemeClr val="accent6">
                  <a:lumMod val="75000"/>
                </a:schemeClr>
              </a:buClr>
            </a:pPr>
            <a:endParaRPr lang="ru-RU" sz="1400" b="1" i="1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endParaRPr lang="ru-RU" sz="1400" b="1" i="1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Font typeface="Wingdings" pitchFamily="2" charset="2"/>
              <a:buChar char="v"/>
            </a:pPr>
            <a:endParaRPr lang="ru-RU" sz="1400" b="1" i="1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/>
            <a:endParaRPr lang="ru-RU" sz="1400" b="1" i="1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/>
            <a:endParaRPr lang="ru-RU" sz="1400" b="1" i="1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/>
            <a:endParaRPr lang="ru-RU" sz="1400" b="1" i="1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/>
            <a:endParaRPr lang="ru-RU" sz="1400" b="1" i="1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/>
            <a:endParaRPr lang="ru-RU" sz="1400" b="1" i="1" dirty="0" smtClean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" name="Picture 2" descr="Плакат времен ВО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104" y="1142984"/>
            <a:ext cx="3278738" cy="4786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AutoShape 4" descr="https://yt3.ggpht.com/a/AATXAJyIbTAtwOhyyoGmCFlHgie19isrqnxW-s_5uQ=s900-c-k-c0xffffffff-no-rj-m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4342" name="AutoShape 6" descr="https://yt3.ggpht.com/a/AATXAJyIbTAtwOhyyoGmCFlHgie19isrqnxW-s_5uQ=s900-c-k-c0xffffffff-no-rj-m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4344" name="Picture 8" descr="https://catherineasquithgallery.com/uploads/posts/2021-02/1613675476_14-p-fon-dlya-prezentatsii-kinolenta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" name="Рисунок 11" descr="1613658246_64-p-fon-dlya-prezentatsii-vov-1941-1945-7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476373"/>
            <a:ext cx="8786874" cy="5715040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785786" y="357166"/>
            <a:ext cx="7572428" cy="960438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A70101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Военная поэзия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4282" y="928670"/>
            <a:ext cx="514353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b="1" i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Стихи были разными – лирическими, героическими, но все они звали в бой, звали на подвиг.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endParaRPr lang="ru-RU" b="1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Лирика выступает на первый план. Она обращалась не только к патриотической </a:t>
            </a:r>
            <a:r>
              <a:rPr lang="ru-RU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теме, но и </a:t>
            </a:r>
            <a:r>
              <a:rPr lang="ru-RU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к темам «вечным»: любовь к женщине, природе, философские размышления о жизни и смерти, о назначении человека.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endParaRPr lang="ru-RU" b="1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Расцвета достиг лирический песенный жанр.  </a:t>
            </a:r>
            <a:r>
              <a:rPr lang="ru-RU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Песни</a:t>
            </a:r>
            <a:r>
              <a:rPr lang="ru-RU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пели в окопах и в залах, в землянках и в городах.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endParaRPr lang="ru-RU" b="1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Исключительной</a:t>
            </a:r>
            <a:r>
              <a:rPr lang="ru-RU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 действенностью отличалась саркастическая надпись или подпись под </a:t>
            </a:r>
            <a:r>
              <a:rPr lang="ru-RU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плакатами </a:t>
            </a:r>
            <a:r>
              <a:rPr lang="ru-RU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«Окон ТАСС», карикатурой.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endParaRPr lang="ru-RU" b="1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endParaRPr lang="ru-RU" sz="1400" b="1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 lang="ru-RU" sz="1200" b="1" i="1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 lang="ru-RU" sz="1200" b="1" i="1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 lang="ru-RU" dirty="0"/>
          </a:p>
        </p:txBody>
      </p:sp>
      <p:pic>
        <p:nvPicPr>
          <p:cNvPr id="13316" name="Picture 4" descr="https://u2.9111s.ru/uploads/202204/14/79bec94854743fa03bf9e9ff6547b35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1000107"/>
            <a:ext cx="3286148" cy="4944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https://catherineasquithgallery.com/uploads/posts/2021-02/1613675476_14-p-fon-dlya-prezentatsii-kinolenta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40" name="AutoShape 4" descr="https://yt3.ggpht.com/a/AATXAJyIbTAtwOhyyoGmCFlHgie19isrqnxW-s_5uQ=s900-c-k-c0xffffffff-no-rj-m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4342" name="AutoShape 6" descr="https://yt3.ggpht.com/a/AATXAJyIbTAtwOhyyoGmCFlHgie19isrqnxW-s_5uQ=s900-c-k-c0xffffffff-no-rj-m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1" name="Рисунок 10" descr="1613658246_64-p-fon-dlya-prezentatsii-vov-1941-1945-7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428604"/>
            <a:ext cx="8786874" cy="5715040"/>
          </a:xfrm>
          <a:prstGeom prst="rect">
            <a:avLst/>
          </a:prstGeom>
        </p:spPr>
      </p:pic>
      <p:pic>
        <p:nvPicPr>
          <p:cNvPr id="13322" name="Picture 10" descr="https://ruslania.com/pictures/books_photos/0/4093/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1214422"/>
            <a:ext cx="3484932" cy="471490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TextBox 6"/>
          <p:cNvSpPr txBox="1"/>
          <p:nvPr/>
        </p:nvSpPr>
        <p:spPr>
          <a:xfrm>
            <a:off x="428596" y="1071546"/>
            <a:ext cx="457203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6"/>
              </a:buClr>
              <a:buSzPct val="90000"/>
              <a:buFont typeface="Wingdings" pitchFamily="2" charset="2"/>
              <a:buChar char="§"/>
            </a:pPr>
            <a:r>
              <a:rPr lang="ru-RU" sz="20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Поэзия военного времени представлена знаменитыми авторами, стихи которых 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стали 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по-настоящему народными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algn="just">
              <a:buClr>
                <a:schemeClr val="accent6"/>
              </a:buClr>
              <a:buSzPct val="90000"/>
              <a:buFont typeface="Wingdings" pitchFamily="2" charset="2"/>
              <a:buChar char="§"/>
            </a:pPr>
            <a:endParaRPr lang="ru-RU" sz="2000" b="1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accent6"/>
              </a:buClr>
              <a:buSzPct val="90000"/>
              <a:buFont typeface="Wingdings" pitchFamily="2" charset="2"/>
              <a:buChar char="§"/>
            </a:pPr>
            <a:endParaRPr lang="ru-RU" b="1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chemeClr val="accent6"/>
              </a:buClr>
              <a:buSzPct val="90000"/>
              <a:buFont typeface="Wingdings" pitchFamily="2" charset="2"/>
              <a:buChar char="§"/>
            </a:pPr>
            <a:endParaRPr lang="ru-RU" b="1" dirty="0" smtClean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76713" y="357166"/>
            <a:ext cx="5732147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chemeClr val="lt1"/>
              </a:buClr>
              <a:buSzPts val="3200"/>
            </a:pPr>
            <a:r>
              <a:rPr lang="ru-RU" sz="3600" b="1" dirty="0" smtClean="0">
                <a:solidFill>
                  <a:srgbClr val="A70101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Поэты военного времени</a:t>
            </a:r>
            <a:r>
              <a:rPr lang="ru-RU" sz="2400" b="1" i="1" cap="all" dirty="0" smtClean="0">
                <a:solidFill>
                  <a:srgbClr val="A70101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+mj-cs"/>
                <a:sym typeface="Times New Roman"/>
              </a:rPr>
              <a:t/>
            </a:r>
            <a:br>
              <a:rPr lang="ru-RU" sz="2400" b="1" i="1" cap="all" dirty="0" smtClean="0">
                <a:solidFill>
                  <a:srgbClr val="A70101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+mj-cs"/>
                <a:sym typeface="Times New Roman"/>
              </a:rPr>
            </a:br>
            <a:endParaRPr lang="ru-RU" sz="2400" b="1" i="1" cap="all" dirty="0" smtClean="0">
              <a:solidFill>
                <a:srgbClr val="A70101"/>
              </a:solidFill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ea typeface="+mj-ea"/>
              <a:cs typeface="+mj-cs"/>
              <a:sym typeface="Times New Roman"/>
            </a:endParaRPr>
          </a:p>
          <a:p>
            <a:pPr algn="just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28596" y="2428868"/>
            <a:ext cx="45720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000" b="1" dirty="0" smtClean="0">
                <a:solidFill>
                  <a:srgbClr val="A701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«…с оружием в руках или с карандашом и блокнотом… 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000" b="1" dirty="0" smtClean="0">
                <a:solidFill>
                  <a:srgbClr val="A701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шагали советские писатели по трудным дорогам войны…» </a:t>
            </a:r>
          </a:p>
          <a:p>
            <a:pPr algn="r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000" b="1" dirty="0" smtClean="0">
                <a:solidFill>
                  <a:srgbClr val="A701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А. Сурков</a:t>
            </a:r>
            <a:r>
              <a:rPr lang="ru-RU" sz="20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lang="ru-RU" sz="20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" name="Picture 8" descr="https://i.ytimg.com/vi/OYeacAARrP8/hqdefaul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4016995"/>
            <a:ext cx="3054047" cy="2096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AutoShape 4" descr="https://yt3.ggpht.com/a/AATXAJyIbTAtwOhyyoGmCFlHgie19isrqnxW-s_5uQ=s900-c-k-c0xffffffff-no-rj-m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4342" name="AutoShape 6" descr="https://yt3.ggpht.com/a/AATXAJyIbTAtwOhyyoGmCFlHgie19isrqnxW-s_5uQ=s900-c-k-c0xffffffff-no-rj-m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4344" name="Picture 8" descr="https://catherineasquithgallery.com/uploads/posts/2021-02/1613675476_14-p-fon-dlya-prezentatsii-kinolenta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" name="Рисунок 11" descr="1613658246_64-p-fon-dlya-prezentatsii-vov-1941-1945-7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428604"/>
            <a:ext cx="8786874" cy="57150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282" y="428604"/>
            <a:ext cx="4429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lt1"/>
              </a:buClr>
              <a:buSzPts val="3200"/>
            </a:pPr>
            <a:r>
              <a:rPr lang="ru-RU" sz="3600" b="1" dirty="0" smtClean="0">
                <a:solidFill>
                  <a:srgbClr val="A70101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В. Лебедев-Кумач</a:t>
            </a:r>
          </a:p>
          <a:p>
            <a:pPr algn="ctr">
              <a:buClr>
                <a:schemeClr val="lt1"/>
              </a:buClr>
              <a:buSzPts val="3200"/>
            </a:pPr>
            <a:r>
              <a:rPr lang="ru-RU" sz="3600" b="1" dirty="0" smtClean="0">
                <a:solidFill>
                  <a:srgbClr val="A70101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    </a:t>
            </a:r>
            <a:r>
              <a:rPr lang="ru-RU" sz="2800" b="1" dirty="0" smtClean="0">
                <a:solidFill>
                  <a:srgbClr val="A70101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(1898-1949)</a:t>
            </a:r>
          </a:p>
        </p:txBody>
      </p:sp>
      <p:pic>
        <p:nvPicPr>
          <p:cNvPr id="14338" name="Picture 2" descr="https://rounb.ru/image.php?image=/uploads/news/slider/13021/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016" y="714356"/>
            <a:ext cx="4142264" cy="5278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6" descr="https://img.labirint.ru/rcimg/82dc28f419bc3adb58ff82737c7f1891/1920x1080/comments_pic/2019/origin_4_0070734d0d628ae59785bf0b7730992f.jpg?158910969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10247" b="12901"/>
          <a:stretch>
            <a:fillRect/>
          </a:stretch>
        </p:blipFill>
        <p:spPr bwMode="auto">
          <a:xfrm>
            <a:off x="4355976" y="3861048"/>
            <a:ext cx="1628787" cy="271464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1" name="TextBox 10"/>
          <p:cNvSpPr txBox="1"/>
          <p:nvPr/>
        </p:nvSpPr>
        <p:spPr>
          <a:xfrm>
            <a:off x="307975" y="1785926"/>
            <a:ext cx="455205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accent6"/>
              </a:buClr>
              <a:buFont typeface="Wingdings" pitchFamily="2" charset="2"/>
              <a:buChar char="§"/>
            </a:pPr>
            <a:r>
              <a:rPr lang="ru-RU" sz="1400" b="1" i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Василий Лебедев считается одним из создателей жанра советской массовой песни, «проникнутой глубоким патриотизмом, жизнерадостностью мироощущения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». Он 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автор слов песни «Священная война» (1941), музыка А. В. Александрова).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90818" y="4365104"/>
            <a:ext cx="3786214" cy="2019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lvl="0" indent="-384047">
              <a:lnSpc>
                <a:spcPct val="130000"/>
              </a:lnSpc>
              <a:buClr>
                <a:schemeClr val="accent1"/>
              </a:buClr>
              <a:buSzPts val="2046"/>
            </a:pPr>
            <a:r>
              <a:rPr lang="ru-RU" sz="2000" b="1" dirty="0" smtClean="0">
                <a:solidFill>
                  <a:srgbClr val="A701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Вставай, страна огромная,</a:t>
            </a:r>
          </a:p>
          <a:p>
            <a:pPr marL="448056" lvl="0" indent="-384047">
              <a:spcBef>
                <a:spcPts val="511"/>
              </a:spcBef>
              <a:buClr>
                <a:schemeClr val="accent1"/>
              </a:buClr>
              <a:buSzPts val="2046"/>
            </a:pPr>
            <a:r>
              <a:rPr lang="ru-RU" sz="2000" b="1" dirty="0" smtClean="0">
                <a:solidFill>
                  <a:srgbClr val="A701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Вставай на смертный бой,</a:t>
            </a:r>
          </a:p>
          <a:p>
            <a:pPr marL="448056" lvl="0" indent="-384047">
              <a:spcBef>
                <a:spcPts val="511"/>
              </a:spcBef>
              <a:buClr>
                <a:schemeClr val="accent1"/>
              </a:buClr>
              <a:buSzPts val="2046"/>
            </a:pPr>
            <a:r>
              <a:rPr lang="ru-RU" sz="2000" b="1" dirty="0" smtClean="0">
                <a:solidFill>
                  <a:srgbClr val="A701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 фашистской силой тёмною,</a:t>
            </a:r>
          </a:p>
          <a:p>
            <a:pPr marL="448056" lvl="0" indent="-384047">
              <a:spcBef>
                <a:spcPts val="511"/>
              </a:spcBef>
              <a:buClr>
                <a:schemeClr val="accent1"/>
              </a:buClr>
              <a:buSzPts val="2046"/>
            </a:pPr>
            <a:r>
              <a:rPr lang="ru-RU" sz="2000" b="1" dirty="0" smtClean="0">
                <a:solidFill>
                  <a:srgbClr val="A701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 проклятою ордой!</a:t>
            </a:r>
          </a:p>
          <a:p>
            <a:pPr marL="448056" lvl="0" indent="-384047" algn="ctr">
              <a:lnSpc>
                <a:spcPct val="130000"/>
              </a:lnSpc>
              <a:spcBef>
                <a:spcPts val="418"/>
              </a:spcBef>
              <a:buClr>
                <a:schemeClr val="accent1"/>
              </a:buClr>
              <a:buSzPts val="1674"/>
            </a:pPr>
            <a:endParaRPr lang="ru-RU" sz="2000" b="1" i="1" dirty="0" smtClean="0">
              <a:solidFill>
                <a:srgbClr val="A7010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AutoShape 4" descr="https://yt3.ggpht.com/a/AATXAJyIbTAtwOhyyoGmCFlHgie19isrqnxW-s_5uQ=s900-c-k-c0xffffffff-no-rj-m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4342" name="AutoShape 6" descr="https://yt3.ggpht.com/a/AATXAJyIbTAtwOhyyoGmCFlHgie19isrqnxW-s_5uQ=s900-c-k-c0xffffffff-no-rj-m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4344" name="Picture 8" descr="https://catherineasquithgallery.com/uploads/posts/2021-02/1613675476_14-p-fon-dlya-prezentatsii-kinolenta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571868" y="1357298"/>
            <a:ext cx="521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4" name="Рисунок 13" descr="1613658246_64-p-fon-dlya-prezentatsii-vov-1941-1945-7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428604"/>
            <a:ext cx="8786874" cy="5715040"/>
          </a:xfrm>
          <a:prstGeom prst="rect">
            <a:avLst/>
          </a:prstGeom>
        </p:spPr>
      </p:pic>
      <p:sp>
        <p:nvSpPr>
          <p:cNvPr id="6" name="Google Shape;284;p41"/>
          <p:cNvSpPr txBox="1"/>
          <p:nvPr/>
        </p:nvSpPr>
        <p:spPr>
          <a:xfrm>
            <a:off x="118053" y="370605"/>
            <a:ext cx="5000660" cy="197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chemeClr val="lt1"/>
              </a:buClr>
              <a:buSzPts val="3200"/>
            </a:pPr>
            <a:r>
              <a:rPr lang="ru-RU" sz="3200" b="1" dirty="0" smtClean="0">
                <a:solidFill>
                  <a:srgbClr val="A70101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Константин Симонов</a:t>
            </a:r>
          </a:p>
          <a:p>
            <a:pPr lvl="0" algn="ctr">
              <a:buClr>
                <a:schemeClr val="lt1"/>
              </a:buClr>
              <a:buSzPts val="3200"/>
            </a:pPr>
            <a:r>
              <a:rPr lang="ru-RU" sz="3200" b="1" dirty="0" smtClean="0">
                <a:solidFill>
                  <a:srgbClr val="A70101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   </a:t>
            </a:r>
            <a:r>
              <a:rPr lang="ru-RU" sz="2800" b="1" dirty="0" smtClean="0">
                <a:solidFill>
                  <a:srgbClr val="A70101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(1915-1979)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mes New Roman"/>
              <a:buNone/>
            </a:pPr>
            <a:endParaRPr sz="48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1235669"/>
            <a:ext cx="47324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  <a:buFont typeface="Wingdings" pitchFamily="2" charset="2"/>
              <a:buChar char="§"/>
            </a:pPr>
            <a:r>
              <a:rPr lang="ru-RU" sz="1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400" dirty="0" smtClean="0"/>
              <a:t> </a:t>
            </a:r>
            <a:r>
              <a:rPr lang="ru-RU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События, пережитые писателем во время войны, оставили большой отпечаток на его творчестве. Стихотворение «Жди меня» стало любимым многими людьми и остается таким по сей день.</a:t>
            </a:r>
          </a:p>
          <a:p>
            <a:pPr>
              <a:buClr>
                <a:schemeClr val="accent6"/>
              </a:buClr>
            </a:pPr>
            <a:endParaRPr lang="ru-RU" sz="1400" b="1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buClr>
                <a:schemeClr val="accent6"/>
              </a:buClr>
              <a:buFont typeface="Wingdings" pitchFamily="2" charset="2"/>
              <a:buChar char="§"/>
            </a:pPr>
            <a:endParaRPr lang="ru-RU" sz="1400" b="1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 lang="ru-RU" sz="1400" b="1" i="1" dirty="0" smtClean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2981" y="2708919"/>
            <a:ext cx="325501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indent="-384047">
              <a:buClr>
                <a:schemeClr val="accent1"/>
              </a:buClr>
              <a:buSzPts val="2046"/>
            </a:pPr>
            <a:r>
              <a:rPr lang="ru-RU" b="1" dirty="0" smtClean="0">
                <a:solidFill>
                  <a:srgbClr val="A701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Жди меня, и я вернусь,</a:t>
            </a:r>
          </a:p>
          <a:p>
            <a:pPr marL="448056" indent="-384047">
              <a:buClr>
                <a:schemeClr val="accent1"/>
              </a:buClr>
              <a:buSzPts val="2046"/>
            </a:pPr>
            <a:r>
              <a:rPr lang="ru-RU" b="1" dirty="0" smtClean="0">
                <a:solidFill>
                  <a:srgbClr val="A701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Всем смертям назло.</a:t>
            </a:r>
          </a:p>
          <a:p>
            <a:pPr marL="448056" indent="-384047">
              <a:buClr>
                <a:schemeClr val="accent1"/>
              </a:buClr>
              <a:buSzPts val="2046"/>
            </a:pPr>
            <a:r>
              <a:rPr lang="ru-RU" b="1" dirty="0" smtClean="0">
                <a:solidFill>
                  <a:srgbClr val="A701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Кто не ждал меня, тот пусть</a:t>
            </a:r>
          </a:p>
          <a:p>
            <a:pPr marL="448056" indent="-384047">
              <a:buClr>
                <a:schemeClr val="accent1"/>
              </a:buClr>
              <a:buSzPts val="2046"/>
            </a:pPr>
            <a:r>
              <a:rPr lang="ru-RU" b="1" dirty="0" smtClean="0">
                <a:solidFill>
                  <a:srgbClr val="A701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Скажет: — Повезло.</a:t>
            </a:r>
          </a:p>
          <a:p>
            <a:pPr marL="448056" indent="-384047">
              <a:buClr>
                <a:schemeClr val="accent1"/>
              </a:buClr>
              <a:buSzPts val="2046"/>
            </a:pPr>
            <a:r>
              <a:rPr lang="ru-RU" b="1" dirty="0" smtClean="0">
                <a:solidFill>
                  <a:srgbClr val="A701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понять, не ждавшим им,</a:t>
            </a:r>
          </a:p>
          <a:p>
            <a:pPr marL="448056" indent="-384047">
              <a:buClr>
                <a:schemeClr val="accent1"/>
              </a:buClr>
              <a:buSzPts val="2046"/>
            </a:pPr>
            <a:r>
              <a:rPr lang="ru-RU" b="1" dirty="0" smtClean="0">
                <a:solidFill>
                  <a:srgbClr val="A701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 среди огня</a:t>
            </a:r>
          </a:p>
          <a:p>
            <a:pPr marL="448056" indent="-384047">
              <a:buClr>
                <a:schemeClr val="accent1"/>
              </a:buClr>
              <a:buSzPts val="2046"/>
            </a:pPr>
            <a:r>
              <a:rPr lang="ru-RU" b="1" dirty="0" smtClean="0">
                <a:solidFill>
                  <a:srgbClr val="A701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Ожиданием своим</a:t>
            </a:r>
          </a:p>
          <a:p>
            <a:pPr marL="448056" indent="-384047">
              <a:buClr>
                <a:schemeClr val="accent1"/>
              </a:buClr>
              <a:buSzPts val="2046"/>
            </a:pPr>
            <a:r>
              <a:rPr lang="ru-RU" b="1" dirty="0" smtClean="0">
                <a:solidFill>
                  <a:srgbClr val="A701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Ты спасла меня.</a:t>
            </a:r>
          </a:p>
          <a:p>
            <a:pPr marL="448056" indent="-384047">
              <a:buClr>
                <a:schemeClr val="accent1"/>
              </a:buClr>
              <a:buSzPts val="2046"/>
            </a:pPr>
            <a:r>
              <a:rPr lang="ru-RU" b="1" dirty="0" smtClean="0">
                <a:solidFill>
                  <a:srgbClr val="A701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 я выжил, будем знать</a:t>
            </a:r>
          </a:p>
          <a:p>
            <a:pPr marL="448056" indent="-384047">
              <a:buClr>
                <a:schemeClr val="accent1"/>
              </a:buClr>
              <a:buSzPts val="2046"/>
            </a:pPr>
            <a:r>
              <a:rPr lang="ru-RU" b="1" dirty="0" smtClean="0">
                <a:solidFill>
                  <a:srgbClr val="A701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Только мы с тобой, —</a:t>
            </a:r>
          </a:p>
          <a:p>
            <a:pPr marL="448056" indent="-384047">
              <a:buClr>
                <a:schemeClr val="accent1"/>
              </a:buClr>
              <a:buSzPts val="2046"/>
            </a:pPr>
            <a:r>
              <a:rPr lang="ru-RU" b="1" dirty="0" smtClean="0">
                <a:solidFill>
                  <a:srgbClr val="A701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Просто ты умела ждать,</a:t>
            </a:r>
          </a:p>
          <a:p>
            <a:pPr marL="448056" indent="-384047">
              <a:buClr>
                <a:schemeClr val="accent1"/>
              </a:buClr>
              <a:buSzPts val="2046"/>
            </a:pPr>
            <a:r>
              <a:rPr lang="ru-RU" b="1" dirty="0" smtClean="0">
                <a:solidFill>
                  <a:srgbClr val="A701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 никто другой.</a:t>
            </a:r>
          </a:p>
          <a:p>
            <a:endParaRPr lang="ru-RU" dirty="0"/>
          </a:p>
        </p:txBody>
      </p:sp>
      <p:pic>
        <p:nvPicPr>
          <p:cNvPr id="1026" name="Picture 2" descr="C:\Users\sotrudnik\Desktop\foto-31-07-2020-16-56_7.jf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95" y="609352"/>
            <a:ext cx="3907117" cy="535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366" y="4146417"/>
            <a:ext cx="4371975" cy="2657475"/>
          </a:xfrm>
          <a:prstGeom prst="rect">
            <a:avLst/>
          </a:prstGeom>
          <a:noFill/>
          <a:ln>
            <a:noFill/>
          </a:ln>
          <a:effectLst/>
          <a:scene3d>
            <a:camera prst="perspectiveFron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AutoShape 4" descr="https://yt3.ggpht.com/a/AATXAJyIbTAtwOhyyoGmCFlHgie19isrqnxW-s_5uQ=s900-c-k-c0xffffffff-no-rj-m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4342" name="AutoShape 6" descr="https://yt3.ggpht.com/a/AATXAJyIbTAtwOhyyoGmCFlHgie19isrqnxW-s_5uQ=s900-c-k-c0xffffffff-no-rj-m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4344" name="Picture 8" descr="https://catherineasquithgallery.com/uploads/posts/2021-02/1613675476_14-p-fon-dlya-prezentatsii-kinolenta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" name="Рисунок 10" descr="1613658246_64-p-fon-dlya-prezentatsii-vov-1941-1945-7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63" y="384077"/>
            <a:ext cx="8786874" cy="57150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7333" y="425210"/>
            <a:ext cx="471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lt1"/>
              </a:buClr>
              <a:buSzPts val="3200"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Алексей Сурков</a:t>
            </a:r>
          </a:p>
          <a:p>
            <a:pPr algn="ctr">
              <a:buClr>
                <a:schemeClr val="lt1"/>
              </a:buClr>
              <a:buSzPts val="3200"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(1899-1983)</a:t>
            </a:r>
          </a:p>
        </p:txBody>
      </p:sp>
      <p:sp>
        <p:nvSpPr>
          <p:cNvPr id="8" name="Google Shape;320;p46"/>
          <p:cNvSpPr txBox="1"/>
          <p:nvPr/>
        </p:nvSpPr>
        <p:spPr>
          <a:xfrm>
            <a:off x="258623" y="1532985"/>
            <a:ext cx="4786346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accent6"/>
              </a:buClr>
              <a:buSzPct val="90000"/>
              <a:buFont typeface="Wingdings" pitchFamily="2" charset="2"/>
              <a:buChar char="§"/>
            </a:pPr>
            <a:r>
              <a:rPr lang="ru-RU" sz="1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В годы Великой Отечественной войны и поэзия Алексея Суркова обрела широчайшую популярность, и его по праву называли «солдатским поэтом». </a:t>
            </a:r>
          </a:p>
          <a:p>
            <a:pPr lvl="0">
              <a:buClr>
                <a:schemeClr val="accent6"/>
              </a:buClr>
              <a:buSzPct val="90000"/>
            </a:pPr>
            <a:endParaRPr lang="ru-RU" b="1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buClr>
                <a:schemeClr val="accent6"/>
              </a:buClr>
              <a:buSzPct val="90000"/>
              <a:buFont typeface="Wingdings" pitchFamily="2" charset="2"/>
              <a:buChar char="§"/>
            </a:pPr>
            <a:r>
              <a:rPr lang="ru-RU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Одно из самых популярных стихотворений Великой Отечественной войны – стихотворение, ставшее песней, «В землянке», </a:t>
            </a:r>
            <a:r>
              <a:rPr lang="ru-RU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написано </a:t>
            </a:r>
            <a:r>
              <a:rPr lang="ru-RU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А. </a:t>
            </a:r>
            <a:r>
              <a:rPr lang="ru-RU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Сурковым </a:t>
            </a:r>
            <a:r>
              <a:rPr lang="ru-RU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в ноябре 1941 года под Москвой, в землянке.</a:t>
            </a:r>
            <a:endParaRPr lang="ru-RU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Google Shape;323;p46"/>
          <p:cNvSpPr/>
          <p:nvPr/>
        </p:nvSpPr>
        <p:spPr>
          <a:xfrm>
            <a:off x="320891" y="4548387"/>
            <a:ext cx="3746126" cy="1566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8056" marR="0" lvl="0" indent="-38404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46"/>
              <a:buFont typeface="Times New Roman"/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Бьется 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тесной печурке огонь</a:t>
            </a:r>
            <a:r>
              <a:rPr lang="ru-RU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</a:p>
          <a:p>
            <a:pPr marL="448056" marR="0" lvl="0" indent="-384047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046"/>
              <a:buFont typeface="Times New Roman"/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поленьях смола, как слеза</a:t>
            </a:r>
            <a:r>
              <a:rPr lang="ru-RU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448056" marR="0" lvl="0" indent="-384047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046"/>
              <a:buFont typeface="Times New Roman"/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поет мне в землянке </a:t>
            </a:r>
            <a:r>
              <a:rPr lang="ru-RU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гармонь</a:t>
            </a:r>
          </a:p>
          <a:p>
            <a:pPr marL="448056" marR="0" lvl="0" indent="-384047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046"/>
              <a:buFont typeface="Times New Roman"/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 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улыбку твою и глаза</a:t>
            </a:r>
            <a:r>
              <a:rPr lang="ru-RU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</a:t>
            </a:r>
            <a:endParaRPr lang="ru-RU" b="1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" name="Рисунок 15" descr="ima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714356"/>
            <a:ext cx="3857652" cy="5286412"/>
          </a:xfrm>
          <a:prstGeom prst="rect">
            <a:avLst/>
          </a:prstGeom>
        </p:spPr>
      </p:pic>
      <p:pic>
        <p:nvPicPr>
          <p:cNvPr id="2" name="Picture 2" descr="https://sun9-62.userapi.com/impg/vJNTS4yirMsKSUvEf7oAEgWmSEWK0r5HZ6YXew/GzTW1DBNjcM.jpg?size=225x348&amp;quality=96&amp;sign=16bf259d8c1eb4af2f21770d2ca71e95&amp;type=albu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12241" y="4268642"/>
            <a:ext cx="1374566" cy="212599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AutoShape 4" descr="https://yt3.ggpht.com/a/AATXAJyIbTAtwOhyyoGmCFlHgie19isrqnxW-s_5uQ=s900-c-k-c0xffffffff-no-rj-m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4342" name="AutoShape 6" descr="https://yt3.ggpht.com/a/AATXAJyIbTAtwOhyyoGmCFlHgie19isrqnxW-s_5uQ=s900-c-k-c0xffffffff-no-rj-m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4344" name="Picture 8" descr="https://catherineasquithgallery.com/uploads/posts/2021-02/1613675476_14-p-fon-dlya-prezentatsii-kinolenta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" name="Рисунок 11" descr="1613658246_64-p-fon-dlya-prezentatsii-vov-1941-1945-7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428604"/>
            <a:ext cx="8786874" cy="5715040"/>
          </a:xfrm>
          <a:prstGeom prst="rect">
            <a:avLst/>
          </a:prstGeom>
        </p:spPr>
      </p:pic>
      <p:sp>
        <p:nvSpPr>
          <p:cNvPr id="7" name="Google Shape;336;p48"/>
          <p:cNvSpPr/>
          <p:nvPr/>
        </p:nvSpPr>
        <p:spPr>
          <a:xfrm>
            <a:off x="142844" y="428604"/>
            <a:ext cx="5429256" cy="857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Александр Твардовский </a:t>
            </a:r>
          </a:p>
          <a:p>
            <a: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  (1910 – 1971)</a:t>
            </a:r>
          </a:p>
        </p:txBody>
      </p:sp>
      <p:pic>
        <p:nvPicPr>
          <p:cNvPr id="11268" name="Picture 4" descr="https://avatars.dzeninfra.ru/get-zen_doc/4079787/pub_626bf9832ebe7476c9e79744_626bfb3e668e4d3020f12437/scale_12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714356"/>
            <a:ext cx="3643339" cy="5324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Google Shape;343;p49"/>
          <p:cNvSpPr txBox="1">
            <a:spLocks/>
          </p:cNvSpPr>
          <p:nvPr/>
        </p:nvSpPr>
        <p:spPr>
          <a:xfrm>
            <a:off x="214282" y="1484784"/>
            <a:ext cx="5000660" cy="157163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448056" indent="-384047" fontAlgn="auto">
              <a:spcBef>
                <a:spcPts val="0"/>
              </a:spcBef>
              <a:buClr>
                <a:schemeClr val="accent6"/>
              </a:buClr>
              <a:buSzPct val="90000"/>
              <a:buFont typeface="Wingdings" pitchFamily="2" charset="2"/>
              <a:buChar char="§"/>
              <a:tabLst/>
              <a:defRPr/>
            </a:pPr>
            <a:r>
              <a:rPr lang="ru-RU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Фронтовые стихи Александра Твардовского отличаются жанровым многообразием: тут и очерки - конкретные зарисовки увиденного, и баллады, и стихотворения-призывы, проникнутые гневом, и лирические стихи, полные живого, трепетного чувства и острой личной боли...</a:t>
            </a:r>
            <a:r>
              <a:rPr lang="ru-RU" dirty="0" smtClean="0"/>
              <a:t> </a:t>
            </a:r>
            <a:r>
              <a:rPr lang="ru-RU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Самая известная поэма — «Василий Тёркин».</a:t>
            </a:r>
            <a:endParaRPr lang="ru-RU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4077072"/>
            <a:ext cx="421484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8056" indent="-384047">
              <a:lnSpc>
                <a:spcPct val="130000"/>
              </a:lnSpc>
              <a:buClr>
                <a:schemeClr val="accent1"/>
              </a:buClr>
              <a:buSzPts val="2046"/>
            </a:pPr>
            <a:r>
              <a:rPr lang="ru-RU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 серьезный, то потешный,</a:t>
            </a:r>
          </a:p>
          <a:p>
            <a:pPr marL="448056" indent="-384047">
              <a:lnSpc>
                <a:spcPct val="130000"/>
              </a:lnSpc>
              <a:buClr>
                <a:schemeClr val="accent1"/>
              </a:buClr>
              <a:buSzPts val="2046"/>
            </a:pPr>
            <a:r>
              <a:rPr lang="ru-RU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Нипочем, что дождь, что снег, -</a:t>
            </a:r>
          </a:p>
          <a:p>
            <a:pPr marL="448056" indent="-384047">
              <a:lnSpc>
                <a:spcPct val="130000"/>
              </a:lnSpc>
              <a:buClr>
                <a:schemeClr val="accent1"/>
              </a:buClr>
              <a:buSzPts val="2046"/>
            </a:pPr>
            <a:r>
              <a:rPr lang="ru-RU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бой, вперед, в огонь кромешный</a:t>
            </a:r>
          </a:p>
          <a:p>
            <a:pPr marL="448056" indent="-384047">
              <a:lnSpc>
                <a:spcPct val="130000"/>
              </a:lnSpc>
              <a:buClr>
                <a:schemeClr val="accent1"/>
              </a:buClr>
              <a:buSzPts val="2046"/>
            </a:pPr>
            <a:r>
              <a:rPr lang="ru-RU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Он идет, святой и грешный,</a:t>
            </a:r>
          </a:p>
          <a:p>
            <a:pPr marL="448056" indent="-384047">
              <a:lnSpc>
                <a:spcPct val="130000"/>
              </a:lnSpc>
              <a:buClr>
                <a:schemeClr val="accent1"/>
              </a:buClr>
              <a:buSzPts val="2046"/>
            </a:pPr>
            <a:r>
              <a:rPr lang="ru-RU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Русский чудо-человек</a:t>
            </a:r>
            <a:r>
              <a:rPr lang="ru-RU" b="1" i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  <a:p>
            <a:endParaRPr lang="ru-RU" dirty="0"/>
          </a:p>
        </p:txBody>
      </p:sp>
      <p:pic>
        <p:nvPicPr>
          <p:cNvPr id="11266" name="Picture 2" descr="https://p.calameoassets.com/170502103325-80553c00ae23f0ffc317402e3ffff33c/p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503135">
            <a:off x="5050142" y="3833912"/>
            <a:ext cx="1588238" cy="238591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3183</TotalTime>
  <Words>1009</Words>
  <Application>Microsoft Office PowerPoint</Application>
  <PresentationFormat>Экран (4:3)</PresentationFormat>
  <Paragraphs>168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sotrudnik</dc:creator>
  <cp:lastModifiedBy>admin</cp:lastModifiedBy>
  <cp:revision>341</cp:revision>
  <dcterms:created xsi:type="dcterms:W3CDTF">2023-02-20T09:02:34Z</dcterms:created>
  <dcterms:modified xsi:type="dcterms:W3CDTF">2023-04-27T06:57:39Z</dcterms:modified>
</cp:coreProperties>
</file>